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3"/>
  </p:notesMasterIdLst>
  <p:sldIdLst>
    <p:sldId id="256" r:id="rId2"/>
    <p:sldId id="270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8" r:id="rId21"/>
    <p:sldId id="27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280" autoAdjust="0"/>
  </p:normalViewPr>
  <p:slideViewPr>
    <p:cSldViewPr snapToGrid="0">
      <p:cViewPr varScale="1">
        <p:scale>
          <a:sx n="104" d="100"/>
          <a:sy n="104" d="100"/>
        </p:scale>
        <p:origin x="-90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1F8851-844D-42CC-B974-0976E7ACC74F}" type="doc">
      <dgm:prSet loTypeId="urn:microsoft.com/office/officeart/2005/8/layout/list1" loCatId="list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3AAC8171-48CC-4952-AA9E-C4FE6ADDE135}">
      <dgm:prSet phldrT="[Текст]" custT="1"/>
      <dgm:spPr/>
      <dgm:t>
        <a:bodyPr/>
        <a:lstStyle/>
        <a:p>
          <a:r>
            <a:rPr lang="ru-RU" sz="2400" b="1" dirty="0" smtClean="0">
              <a:latin typeface="Calibri" panose="020F0502020204030204" pitchFamily="34" charset="0"/>
              <a:ea typeface="Arial Unicode MS" panose="020B0604020202020204" pitchFamily="34" charset="-128"/>
              <a:cs typeface="Times New Roman" panose="02020603050405020304" pitchFamily="18" charset="0"/>
            </a:rPr>
            <a:t>Ремонт обработкой давлением</a:t>
          </a:r>
          <a:endParaRPr lang="ru-RU" sz="2400" dirty="0"/>
        </a:p>
      </dgm:t>
    </dgm:pt>
    <dgm:pt modelId="{6229C059-189A-4E5B-A345-E9BF1A18AB9B}" type="parTrans" cxnId="{E0AD3EE6-EDE7-4081-8E2B-26D77694AA6C}">
      <dgm:prSet/>
      <dgm:spPr/>
      <dgm:t>
        <a:bodyPr/>
        <a:lstStyle/>
        <a:p>
          <a:endParaRPr lang="ru-RU"/>
        </a:p>
      </dgm:t>
    </dgm:pt>
    <dgm:pt modelId="{325F77AA-B53D-47B1-8048-D36334A24B85}" type="sibTrans" cxnId="{E0AD3EE6-EDE7-4081-8E2B-26D77694AA6C}">
      <dgm:prSet/>
      <dgm:spPr/>
      <dgm:t>
        <a:bodyPr/>
        <a:lstStyle/>
        <a:p>
          <a:endParaRPr lang="ru-RU"/>
        </a:p>
      </dgm:t>
    </dgm:pt>
    <dgm:pt modelId="{B967B02D-B2C4-433A-B7B4-82C4AA98A000}">
      <dgm:prSet custT="1"/>
      <dgm:spPr/>
      <dgm:t>
        <a:bodyPr/>
        <a:lstStyle/>
        <a:p>
          <a:r>
            <a:rPr lang="ru-RU" sz="2400" b="1" dirty="0" smtClean="0">
              <a:latin typeface="Calibri" panose="020F0502020204030204" pitchFamily="34" charset="0"/>
              <a:ea typeface="Arial Unicode MS" panose="020B0604020202020204" pitchFamily="34" charset="-128"/>
              <a:cs typeface="Times New Roman" panose="02020603050405020304" pitchFamily="18" charset="0"/>
            </a:rPr>
            <a:t>Ремонт механической обработкой</a:t>
          </a:r>
          <a:endParaRPr lang="ru-RU" sz="2400" dirty="0"/>
        </a:p>
      </dgm:t>
    </dgm:pt>
    <dgm:pt modelId="{D37784AE-E562-4975-893B-DAA276D6734C}" type="parTrans" cxnId="{805835A9-9F2D-4EB5-B3A9-EB5CFB4A974A}">
      <dgm:prSet/>
      <dgm:spPr/>
      <dgm:t>
        <a:bodyPr/>
        <a:lstStyle/>
        <a:p>
          <a:endParaRPr lang="ru-RU"/>
        </a:p>
      </dgm:t>
    </dgm:pt>
    <dgm:pt modelId="{2F0DB90A-12CC-4242-A024-7A68E9A71279}" type="sibTrans" cxnId="{805835A9-9F2D-4EB5-B3A9-EB5CFB4A974A}">
      <dgm:prSet/>
      <dgm:spPr/>
      <dgm:t>
        <a:bodyPr/>
        <a:lstStyle/>
        <a:p>
          <a:endParaRPr lang="ru-RU"/>
        </a:p>
      </dgm:t>
    </dgm:pt>
    <dgm:pt modelId="{6C177DE4-F102-4218-9034-753B1C79853F}">
      <dgm:prSet custT="1"/>
      <dgm:spPr/>
      <dgm:t>
        <a:bodyPr/>
        <a:lstStyle/>
        <a:p>
          <a:r>
            <a:rPr lang="ru-RU" sz="2400" b="1" dirty="0" smtClean="0">
              <a:latin typeface="Calibri" panose="020F0502020204030204" pitchFamily="34" charset="0"/>
              <a:ea typeface="Arial Unicode MS" panose="020B0604020202020204" pitchFamily="34" charset="-128"/>
              <a:cs typeface="Times New Roman" panose="02020603050405020304" pitchFamily="18" charset="0"/>
            </a:rPr>
            <a:t>Ремонт слесарно-механической обработкой</a:t>
          </a:r>
          <a:endParaRPr lang="ru-RU" sz="2400" dirty="0"/>
        </a:p>
      </dgm:t>
    </dgm:pt>
    <dgm:pt modelId="{C3B198E7-F893-4B59-94C5-382B0B15FADF}" type="parTrans" cxnId="{29897D8A-8736-4AB4-974E-668B3FDCD3B6}">
      <dgm:prSet/>
      <dgm:spPr/>
      <dgm:t>
        <a:bodyPr/>
        <a:lstStyle/>
        <a:p>
          <a:endParaRPr lang="ru-RU"/>
        </a:p>
      </dgm:t>
    </dgm:pt>
    <dgm:pt modelId="{B2DA5A6C-E447-4253-8CCB-B4748F070E02}" type="sibTrans" cxnId="{29897D8A-8736-4AB4-974E-668B3FDCD3B6}">
      <dgm:prSet/>
      <dgm:spPr/>
      <dgm:t>
        <a:bodyPr/>
        <a:lstStyle/>
        <a:p>
          <a:endParaRPr lang="ru-RU"/>
        </a:p>
      </dgm:t>
    </dgm:pt>
    <dgm:pt modelId="{399DADCF-8BE5-4688-BCD1-6DB91DE5AEAD}">
      <dgm:prSet phldrT="[Текст]" custT="1"/>
      <dgm:spPr/>
      <dgm:t>
        <a:bodyPr/>
        <a:lstStyle/>
        <a:p>
          <a:r>
            <a:rPr lang="ru-RU" sz="2400" b="1" dirty="0" smtClean="0">
              <a:latin typeface="Calibri" panose="020F0502020204030204" pitchFamily="34" charset="0"/>
              <a:ea typeface="Arial Unicode MS" panose="020B0604020202020204" pitchFamily="34" charset="-128"/>
              <a:cs typeface="Times New Roman" panose="02020603050405020304" pitchFamily="18" charset="0"/>
            </a:rPr>
            <a:t>Сварка и наплавка</a:t>
          </a:r>
          <a:endParaRPr lang="ru-RU" sz="2400" dirty="0"/>
        </a:p>
      </dgm:t>
    </dgm:pt>
    <dgm:pt modelId="{593F6702-29C8-447B-A261-049E381CC6DD}" type="parTrans" cxnId="{2083A2FE-FCBE-488E-A5F7-85D6DFD7C099}">
      <dgm:prSet/>
      <dgm:spPr/>
      <dgm:t>
        <a:bodyPr/>
        <a:lstStyle/>
        <a:p>
          <a:endParaRPr lang="ru-RU"/>
        </a:p>
      </dgm:t>
    </dgm:pt>
    <dgm:pt modelId="{52EA39B9-A3E4-4927-8F8C-CCEA87DAA4B0}" type="sibTrans" cxnId="{2083A2FE-FCBE-488E-A5F7-85D6DFD7C099}">
      <dgm:prSet/>
      <dgm:spPr/>
      <dgm:t>
        <a:bodyPr/>
        <a:lstStyle/>
        <a:p>
          <a:endParaRPr lang="ru-RU"/>
        </a:p>
      </dgm:t>
    </dgm:pt>
    <dgm:pt modelId="{1082F985-7417-4D72-87AF-CE0C2049E7B2}">
      <dgm:prSet phldrT="[Текст]" custT="1"/>
      <dgm:spPr/>
      <dgm:t>
        <a:bodyPr/>
        <a:lstStyle/>
        <a:p>
          <a:r>
            <a:rPr lang="ru-RU" sz="2400" b="1" dirty="0" smtClean="0"/>
            <a:t>Ремонт металлизацией</a:t>
          </a:r>
          <a:endParaRPr lang="ru-RU" sz="2400" b="1" dirty="0"/>
        </a:p>
      </dgm:t>
    </dgm:pt>
    <dgm:pt modelId="{23400CCD-3F99-4D63-91A3-939086BC279F}" type="parTrans" cxnId="{A7ED88F6-E3C2-4A3B-808E-5F306C718B6E}">
      <dgm:prSet/>
      <dgm:spPr/>
      <dgm:t>
        <a:bodyPr/>
        <a:lstStyle/>
        <a:p>
          <a:endParaRPr lang="ru-RU"/>
        </a:p>
      </dgm:t>
    </dgm:pt>
    <dgm:pt modelId="{F3E675D0-772A-46B9-A13C-96DCC891D3F0}" type="sibTrans" cxnId="{A7ED88F6-E3C2-4A3B-808E-5F306C718B6E}">
      <dgm:prSet/>
      <dgm:spPr/>
      <dgm:t>
        <a:bodyPr/>
        <a:lstStyle/>
        <a:p>
          <a:endParaRPr lang="ru-RU"/>
        </a:p>
      </dgm:t>
    </dgm:pt>
    <dgm:pt modelId="{BBA95531-BCB3-4518-A1F8-B1EDCC8C5DCF}">
      <dgm:prSet phldrT="[Текст]" custT="1"/>
      <dgm:spPr/>
      <dgm:t>
        <a:bodyPr/>
        <a:lstStyle/>
        <a:p>
          <a:r>
            <a:rPr lang="ru-RU" sz="2400" b="1" dirty="0" smtClean="0">
              <a:latin typeface="Calibri" panose="020F0502020204030204" pitchFamily="34" charset="0"/>
              <a:ea typeface="Arial Unicode MS" panose="020B0604020202020204" pitchFamily="34" charset="-128"/>
              <a:cs typeface="Times New Roman" panose="02020603050405020304" pitchFamily="18" charset="0"/>
            </a:rPr>
            <a:t>Ремонт электролитическим наращиванием</a:t>
          </a:r>
          <a:endParaRPr lang="ru-RU" sz="2400" dirty="0"/>
        </a:p>
      </dgm:t>
    </dgm:pt>
    <dgm:pt modelId="{7CCBA847-6C7E-4553-9904-8B3E06C8E053}" type="parTrans" cxnId="{50A39176-68B1-4FF9-A493-7F4CADC11AF4}">
      <dgm:prSet/>
      <dgm:spPr/>
      <dgm:t>
        <a:bodyPr/>
        <a:lstStyle/>
        <a:p>
          <a:endParaRPr lang="ru-RU"/>
        </a:p>
      </dgm:t>
    </dgm:pt>
    <dgm:pt modelId="{4A483B98-36A2-4297-A3D3-DABC94926888}" type="sibTrans" cxnId="{50A39176-68B1-4FF9-A493-7F4CADC11AF4}">
      <dgm:prSet/>
      <dgm:spPr/>
      <dgm:t>
        <a:bodyPr/>
        <a:lstStyle/>
        <a:p>
          <a:endParaRPr lang="ru-RU"/>
        </a:p>
      </dgm:t>
    </dgm:pt>
    <dgm:pt modelId="{82A1FBAF-AE75-4921-BC58-DE6DD3D951ED}" type="pres">
      <dgm:prSet presAssocID="{921F8851-844D-42CC-B974-0976E7ACC74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935E601-E74F-4651-B423-25DA9FF0EF31}" type="pres">
      <dgm:prSet presAssocID="{B967B02D-B2C4-433A-B7B4-82C4AA98A000}" presName="parentLin" presStyleCnt="0"/>
      <dgm:spPr/>
    </dgm:pt>
    <dgm:pt modelId="{EA8CD249-9164-44E3-B91B-0545F03AD387}" type="pres">
      <dgm:prSet presAssocID="{B967B02D-B2C4-433A-B7B4-82C4AA98A000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A3894483-3DEE-4F41-A33E-6331E37E04D4}" type="pres">
      <dgm:prSet presAssocID="{B967B02D-B2C4-433A-B7B4-82C4AA98A000}" presName="parentText" presStyleLbl="node1" presStyleIdx="0" presStyleCnt="6" custScaleX="1219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5CAD5F-9C7A-49C1-88DD-FE5BAC0DBEF6}" type="pres">
      <dgm:prSet presAssocID="{B967B02D-B2C4-433A-B7B4-82C4AA98A000}" presName="negativeSpace" presStyleCnt="0"/>
      <dgm:spPr/>
    </dgm:pt>
    <dgm:pt modelId="{96606230-D6A3-4BE4-AF39-1602C17AD91A}" type="pres">
      <dgm:prSet presAssocID="{B967B02D-B2C4-433A-B7B4-82C4AA98A000}" presName="childText" presStyleLbl="conFgAcc1" presStyleIdx="0" presStyleCnt="6">
        <dgm:presLayoutVars>
          <dgm:bulletEnabled val="1"/>
        </dgm:presLayoutVars>
      </dgm:prSet>
      <dgm:spPr/>
    </dgm:pt>
    <dgm:pt modelId="{94996F12-D4DB-41D9-AC1F-34EA91F6AC1F}" type="pres">
      <dgm:prSet presAssocID="{2F0DB90A-12CC-4242-A024-7A68E9A71279}" presName="spaceBetweenRectangles" presStyleCnt="0"/>
      <dgm:spPr/>
    </dgm:pt>
    <dgm:pt modelId="{F3E03B49-8416-4532-9C18-D3ADE3A85485}" type="pres">
      <dgm:prSet presAssocID="{6C177DE4-F102-4218-9034-753B1C79853F}" presName="parentLin" presStyleCnt="0"/>
      <dgm:spPr/>
    </dgm:pt>
    <dgm:pt modelId="{B3FF83DA-E625-429A-9F1C-60918ECD70F8}" type="pres">
      <dgm:prSet presAssocID="{6C177DE4-F102-4218-9034-753B1C79853F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EA39E9B8-0B35-4E70-95BD-910F7E63C518}" type="pres">
      <dgm:prSet presAssocID="{6C177DE4-F102-4218-9034-753B1C79853F}" presName="parentText" presStyleLbl="node1" presStyleIdx="1" presStyleCnt="6" custScaleX="12152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76EC82-289C-467A-8134-E5FAF7FF9D33}" type="pres">
      <dgm:prSet presAssocID="{6C177DE4-F102-4218-9034-753B1C79853F}" presName="negativeSpace" presStyleCnt="0"/>
      <dgm:spPr/>
    </dgm:pt>
    <dgm:pt modelId="{D16AA982-531D-474D-8C3D-639C92ACDAC3}" type="pres">
      <dgm:prSet presAssocID="{6C177DE4-F102-4218-9034-753B1C79853F}" presName="childText" presStyleLbl="conFgAcc1" presStyleIdx="1" presStyleCnt="6">
        <dgm:presLayoutVars>
          <dgm:bulletEnabled val="1"/>
        </dgm:presLayoutVars>
      </dgm:prSet>
      <dgm:spPr/>
    </dgm:pt>
    <dgm:pt modelId="{EDD88E04-36FC-424D-A5EB-CCAA68117DFA}" type="pres">
      <dgm:prSet presAssocID="{B2DA5A6C-E447-4253-8CCB-B4748F070E02}" presName="spaceBetweenRectangles" presStyleCnt="0"/>
      <dgm:spPr/>
    </dgm:pt>
    <dgm:pt modelId="{D8D7681B-C443-4266-BBDE-4D9C90E3C1CF}" type="pres">
      <dgm:prSet presAssocID="{3AAC8171-48CC-4952-AA9E-C4FE6ADDE135}" presName="parentLin" presStyleCnt="0"/>
      <dgm:spPr/>
    </dgm:pt>
    <dgm:pt modelId="{5E9057BC-99C8-4A15-839D-81F2BFAD1F5B}" type="pres">
      <dgm:prSet presAssocID="{3AAC8171-48CC-4952-AA9E-C4FE6ADDE135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88B88E90-8DDF-4882-B359-F51F3AAB9268}" type="pres">
      <dgm:prSet presAssocID="{3AAC8171-48CC-4952-AA9E-C4FE6ADDE135}" presName="parentText" presStyleLbl="node1" presStyleIdx="2" presStyleCnt="6" custScaleX="12126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FEB6FC-A250-4E45-A375-FCF4992A5674}" type="pres">
      <dgm:prSet presAssocID="{3AAC8171-48CC-4952-AA9E-C4FE6ADDE135}" presName="negativeSpace" presStyleCnt="0"/>
      <dgm:spPr/>
    </dgm:pt>
    <dgm:pt modelId="{21B375DB-7B9B-477E-9326-0A63095C3010}" type="pres">
      <dgm:prSet presAssocID="{3AAC8171-48CC-4952-AA9E-C4FE6ADDE135}" presName="childText" presStyleLbl="conFgAcc1" presStyleIdx="2" presStyleCnt="6">
        <dgm:presLayoutVars>
          <dgm:bulletEnabled val="1"/>
        </dgm:presLayoutVars>
      </dgm:prSet>
      <dgm:spPr/>
    </dgm:pt>
    <dgm:pt modelId="{36B2215C-3055-4503-8863-D638702576E2}" type="pres">
      <dgm:prSet presAssocID="{325F77AA-B53D-47B1-8048-D36334A24B85}" presName="spaceBetweenRectangles" presStyleCnt="0"/>
      <dgm:spPr/>
    </dgm:pt>
    <dgm:pt modelId="{349E0CEB-5C58-4B00-AF39-1F4C603FB7E3}" type="pres">
      <dgm:prSet presAssocID="{399DADCF-8BE5-4688-BCD1-6DB91DE5AEAD}" presName="parentLin" presStyleCnt="0"/>
      <dgm:spPr/>
    </dgm:pt>
    <dgm:pt modelId="{44AC4B76-F610-4F5B-9D58-D64BCF601758}" type="pres">
      <dgm:prSet presAssocID="{399DADCF-8BE5-4688-BCD1-6DB91DE5AEAD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09168F3F-5551-49A0-8541-D5306F8390B1}" type="pres">
      <dgm:prSet presAssocID="{399DADCF-8BE5-4688-BCD1-6DB91DE5AEAD}" presName="parentText" presStyleLbl="node1" presStyleIdx="3" presStyleCnt="6" custScaleX="12061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FE50A6-0A23-4768-82D1-316EA7ACE956}" type="pres">
      <dgm:prSet presAssocID="{399DADCF-8BE5-4688-BCD1-6DB91DE5AEAD}" presName="negativeSpace" presStyleCnt="0"/>
      <dgm:spPr/>
    </dgm:pt>
    <dgm:pt modelId="{CACC5E51-DCDD-4AEE-9D06-E4209B7571CC}" type="pres">
      <dgm:prSet presAssocID="{399DADCF-8BE5-4688-BCD1-6DB91DE5AEAD}" presName="childText" presStyleLbl="conFgAcc1" presStyleIdx="3" presStyleCnt="6">
        <dgm:presLayoutVars>
          <dgm:bulletEnabled val="1"/>
        </dgm:presLayoutVars>
      </dgm:prSet>
      <dgm:spPr/>
    </dgm:pt>
    <dgm:pt modelId="{BB8E0578-0D39-410A-9FFA-4F43C19E43C4}" type="pres">
      <dgm:prSet presAssocID="{52EA39B9-A3E4-4927-8F8C-CCEA87DAA4B0}" presName="spaceBetweenRectangles" presStyleCnt="0"/>
      <dgm:spPr/>
    </dgm:pt>
    <dgm:pt modelId="{7CD3E9C2-4995-4CDE-91BD-BA132475510E}" type="pres">
      <dgm:prSet presAssocID="{1082F985-7417-4D72-87AF-CE0C2049E7B2}" presName="parentLin" presStyleCnt="0"/>
      <dgm:spPr/>
    </dgm:pt>
    <dgm:pt modelId="{4B3B4DCA-BE0B-41DF-BB97-E6A9DC558764}" type="pres">
      <dgm:prSet presAssocID="{1082F985-7417-4D72-87AF-CE0C2049E7B2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3B03E0C9-22C6-4506-AC06-A12035A42DF6}" type="pres">
      <dgm:prSet presAssocID="{1082F985-7417-4D72-87AF-CE0C2049E7B2}" presName="parentText" presStyleLbl="node1" presStyleIdx="4" presStyleCnt="6" custScaleX="12032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D88861-2F7D-4C55-9C0E-F730C19F3A39}" type="pres">
      <dgm:prSet presAssocID="{1082F985-7417-4D72-87AF-CE0C2049E7B2}" presName="negativeSpace" presStyleCnt="0"/>
      <dgm:spPr/>
    </dgm:pt>
    <dgm:pt modelId="{0A652DF5-7520-454C-A460-4714F0125149}" type="pres">
      <dgm:prSet presAssocID="{1082F985-7417-4D72-87AF-CE0C2049E7B2}" presName="childText" presStyleLbl="conFgAcc1" presStyleIdx="4" presStyleCnt="6">
        <dgm:presLayoutVars>
          <dgm:bulletEnabled val="1"/>
        </dgm:presLayoutVars>
      </dgm:prSet>
      <dgm:spPr/>
    </dgm:pt>
    <dgm:pt modelId="{EC96CD2C-66ED-4C09-A4D1-0ED95EB7BCFB}" type="pres">
      <dgm:prSet presAssocID="{F3E675D0-772A-46B9-A13C-96DCC891D3F0}" presName="spaceBetweenRectangles" presStyleCnt="0"/>
      <dgm:spPr/>
    </dgm:pt>
    <dgm:pt modelId="{0B6ADBA5-E712-47BE-AFF0-48C2780FB68D}" type="pres">
      <dgm:prSet presAssocID="{BBA95531-BCB3-4518-A1F8-B1EDCC8C5DCF}" presName="parentLin" presStyleCnt="0"/>
      <dgm:spPr/>
    </dgm:pt>
    <dgm:pt modelId="{98FFE90B-EC99-47F8-9FA3-D5D829BE4FDC}" type="pres">
      <dgm:prSet presAssocID="{BBA95531-BCB3-4518-A1F8-B1EDCC8C5DCF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58BA28D0-4DF9-46B7-81FC-145489DEFAEC}" type="pres">
      <dgm:prSet presAssocID="{BBA95531-BCB3-4518-A1F8-B1EDCC8C5DCF}" presName="parentText" presStyleLbl="node1" presStyleIdx="5" presStyleCnt="6" custScaleX="1212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8D3A04-790F-4B42-9EDA-B769C1B4F5FB}" type="pres">
      <dgm:prSet presAssocID="{BBA95531-BCB3-4518-A1F8-B1EDCC8C5DCF}" presName="negativeSpace" presStyleCnt="0"/>
      <dgm:spPr/>
    </dgm:pt>
    <dgm:pt modelId="{B47EB535-0BFF-4597-B3DC-0DD6A5A5CF3B}" type="pres">
      <dgm:prSet presAssocID="{BBA95531-BCB3-4518-A1F8-B1EDCC8C5DCF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E0AD3EE6-EDE7-4081-8E2B-26D77694AA6C}" srcId="{921F8851-844D-42CC-B974-0976E7ACC74F}" destId="{3AAC8171-48CC-4952-AA9E-C4FE6ADDE135}" srcOrd="2" destOrd="0" parTransId="{6229C059-189A-4E5B-A345-E9BF1A18AB9B}" sibTransId="{325F77AA-B53D-47B1-8048-D36334A24B85}"/>
    <dgm:cxn modelId="{A7ED88F6-E3C2-4A3B-808E-5F306C718B6E}" srcId="{921F8851-844D-42CC-B974-0976E7ACC74F}" destId="{1082F985-7417-4D72-87AF-CE0C2049E7B2}" srcOrd="4" destOrd="0" parTransId="{23400CCD-3F99-4D63-91A3-939086BC279F}" sibTransId="{F3E675D0-772A-46B9-A13C-96DCC891D3F0}"/>
    <dgm:cxn modelId="{2083A2FE-FCBE-488E-A5F7-85D6DFD7C099}" srcId="{921F8851-844D-42CC-B974-0976E7ACC74F}" destId="{399DADCF-8BE5-4688-BCD1-6DB91DE5AEAD}" srcOrd="3" destOrd="0" parTransId="{593F6702-29C8-447B-A261-049E381CC6DD}" sibTransId="{52EA39B9-A3E4-4927-8F8C-CCEA87DAA4B0}"/>
    <dgm:cxn modelId="{E96D9B6F-582F-4293-A041-FD927B51A656}" type="presOf" srcId="{6C177DE4-F102-4218-9034-753B1C79853F}" destId="{B3FF83DA-E625-429A-9F1C-60918ECD70F8}" srcOrd="0" destOrd="0" presId="urn:microsoft.com/office/officeart/2005/8/layout/list1"/>
    <dgm:cxn modelId="{4872956B-73BD-43F7-B373-A7288FD56D55}" type="presOf" srcId="{BBA95531-BCB3-4518-A1F8-B1EDCC8C5DCF}" destId="{58BA28D0-4DF9-46B7-81FC-145489DEFAEC}" srcOrd="1" destOrd="0" presId="urn:microsoft.com/office/officeart/2005/8/layout/list1"/>
    <dgm:cxn modelId="{203796DD-A16B-49D3-A313-85BEC50496DF}" type="presOf" srcId="{1082F985-7417-4D72-87AF-CE0C2049E7B2}" destId="{3B03E0C9-22C6-4506-AC06-A12035A42DF6}" srcOrd="1" destOrd="0" presId="urn:microsoft.com/office/officeart/2005/8/layout/list1"/>
    <dgm:cxn modelId="{E802DF36-B6DD-4523-B04D-DD5F0E3B71E6}" type="presOf" srcId="{399DADCF-8BE5-4688-BCD1-6DB91DE5AEAD}" destId="{09168F3F-5551-49A0-8541-D5306F8390B1}" srcOrd="1" destOrd="0" presId="urn:microsoft.com/office/officeart/2005/8/layout/list1"/>
    <dgm:cxn modelId="{5AE2CF47-F572-46BD-A12D-901D42B10143}" type="presOf" srcId="{921F8851-844D-42CC-B974-0976E7ACC74F}" destId="{82A1FBAF-AE75-4921-BC58-DE6DD3D951ED}" srcOrd="0" destOrd="0" presId="urn:microsoft.com/office/officeart/2005/8/layout/list1"/>
    <dgm:cxn modelId="{68AED6B9-7AE9-46E2-84A4-251FE23C4FE8}" type="presOf" srcId="{6C177DE4-F102-4218-9034-753B1C79853F}" destId="{EA39E9B8-0B35-4E70-95BD-910F7E63C518}" srcOrd="1" destOrd="0" presId="urn:microsoft.com/office/officeart/2005/8/layout/list1"/>
    <dgm:cxn modelId="{3704A688-DB64-4C3A-AA0B-6B8059A3249C}" type="presOf" srcId="{1082F985-7417-4D72-87AF-CE0C2049E7B2}" destId="{4B3B4DCA-BE0B-41DF-BB97-E6A9DC558764}" srcOrd="0" destOrd="0" presId="urn:microsoft.com/office/officeart/2005/8/layout/list1"/>
    <dgm:cxn modelId="{6D5B50A1-48F0-4E68-8A0B-36E01BD34F89}" type="presOf" srcId="{B967B02D-B2C4-433A-B7B4-82C4AA98A000}" destId="{A3894483-3DEE-4F41-A33E-6331E37E04D4}" srcOrd="1" destOrd="0" presId="urn:microsoft.com/office/officeart/2005/8/layout/list1"/>
    <dgm:cxn modelId="{48BD44BC-8DEB-4D78-8380-89F46EC9C8B2}" type="presOf" srcId="{B967B02D-B2C4-433A-B7B4-82C4AA98A000}" destId="{EA8CD249-9164-44E3-B91B-0545F03AD387}" srcOrd="0" destOrd="0" presId="urn:microsoft.com/office/officeart/2005/8/layout/list1"/>
    <dgm:cxn modelId="{E7541A75-F6A7-4418-9695-EE93B85E2297}" type="presOf" srcId="{BBA95531-BCB3-4518-A1F8-B1EDCC8C5DCF}" destId="{98FFE90B-EC99-47F8-9FA3-D5D829BE4FDC}" srcOrd="0" destOrd="0" presId="urn:microsoft.com/office/officeart/2005/8/layout/list1"/>
    <dgm:cxn modelId="{9960791B-C525-4D6B-8F23-100EC60D4081}" type="presOf" srcId="{3AAC8171-48CC-4952-AA9E-C4FE6ADDE135}" destId="{88B88E90-8DDF-4882-B359-F51F3AAB9268}" srcOrd="1" destOrd="0" presId="urn:microsoft.com/office/officeart/2005/8/layout/list1"/>
    <dgm:cxn modelId="{50A39176-68B1-4FF9-A493-7F4CADC11AF4}" srcId="{921F8851-844D-42CC-B974-0976E7ACC74F}" destId="{BBA95531-BCB3-4518-A1F8-B1EDCC8C5DCF}" srcOrd="5" destOrd="0" parTransId="{7CCBA847-6C7E-4553-9904-8B3E06C8E053}" sibTransId="{4A483B98-36A2-4297-A3D3-DABC94926888}"/>
    <dgm:cxn modelId="{805835A9-9F2D-4EB5-B3A9-EB5CFB4A974A}" srcId="{921F8851-844D-42CC-B974-0976E7ACC74F}" destId="{B967B02D-B2C4-433A-B7B4-82C4AA98A000}" srcOrd="0" destOrd="0" parTransId="{D37784AE-E562-4975-893B-DAA276D6734C}" sibTransId="{2F0DB90A-12CC-4242-A024-7A68E9A71279}"/>
    <dgm:cxn modelId="{B5E4055A-F794-456F-9754-C6FFE64F0955}" type="presOf" srcId="{399DADCF-8BE5-4688-BCD1-6DB91DE5AEAD}" destId="{44AC4B76-F610-4F5B-9D58-D64BCF601758}" srcOrd="0" destOrd="0" presId="urn:microsoft.com/office/officeart/2005/8/layout/list1"/>
    <dgm:cxn modelId="{29897D8A-8736-4AB4-974E-668B3FDCD3B6}" srcId="{921F8851-844D-42CC-B974-0976E7ACC74F}" destId="{6C177DE4-F102-4218-9034-753B1C79853F}" srcOrd="1" destOrd="0" parTransId="{C3B198E7-F893-4B59-94C5-382B0B15FADF}" sibTransId="{B2DA5A6C-E447-4253-8CCB-B4748F070E02}"/>
    <dgm:cxn modelId="{D2A99665-DC5B-4B40-A956-55F631DCEE87}" type="presOf" srcId="{3AAC8171-48CC-4952-AA9E-C4FE6ADDE135}" destId="{5E9057BC-99C8-4A15-839D-81F2BFAD1F5B}" srcOrd="0" destOrd="0" presId="urn:microsoft.com/office/officeart/2005/8/layout/list1"/>
    <dgm:cxn modelId="{564818F2-AE6D-425E-A786-C32E0D0BE14B}" type="presParOf" srcId="{82A1FBAF-AE75-4921-BC58-DE6DD3D951ED}" destId="{D935E601-E74F-4651-B423-25DA9FF0EF31}" srcOrd="0" destOrd="0" presId="urn:microsoft.com/office/officeart/2005/8/layout/list1"/>
    <dgm:cxn modelId="{0BD38EDA-2FFD-476C-B552-896DF46E7939}" type="presParOf" srcId="{D935E601-E74F-4651-B423-25DA9FF0EF31}" destId="{EA8CD249-9164-44E3-B91B-0545F03AD387}" srcOrd="0" destOrd="0" presId="urn:microsoft.com/office/officeart/2005/8/layout/list1"/>
    <dgm:cxn modelId="{D635788A-0E5A-4522-8B3B-B08F28EB2727}" type="presParOf" srcId="{D935E601-E74F-4651-B423-25DA9FF0EF31}" destId="{A3894483-3DEE-4F41-A33E-6331E37E04D4}" srcOrd="1" destOrd="0" presId="urn:microsoft.com/office/officeart/2005/8/layout/list1"/>
    <dgm:cxn modelId="{1C2E9233-E131-4DC7-ABD3-27DC4ECB4664}" type="presParOf" srcId="{82A1FBAF-AE75-4921-BC58-DE6DD3D951ED}" destId="{B25CAD5F-9C7A-49C1-88DD-FE5BAC0DBEF6}" srcOrd="1" destOrd="0" presId="urn:microsoft.com/office/officeart/2005/8/layout/list1"/>
    <dgm:cxn modelId="{EDE8C25A-B769-449F-BD9A-8DA5E2008D73}" type="presParOf" srcId="{82A1FBAF-AE75-4921-BC58-DE6DD3D951ED}" destId="{96606230-D6A3-4BE4-AF39-1602C17AD91A}" srcOrd="2" destOrd="0" presId="urn:microsoft.com/office/officeart/2005/8/layout/list1"/>
    <dgm:cxn modelId="{568B1027-7B11-43D5-A2E5-C4DC82C25763}" type="presParOf" srcId="{82A1FBAF-AE75-4921-BC58-DE6DD3D951ED}" destId="{94996F12-D4DB-41D9-AC1F-34EA91F6AC1F}" srcOrd="3" destOrd="0" presId="urn:microsoft.com/office/officeart/2005/8/layout/list1"/>
    <dgm:cxn modelId="{8E7F1A21-2DEB-4022-9944-A99DF573F9AC}" type="presParOf" srcId="{82A1FBAF-AE75-4921-BC58-DE6DD3D951ED}" destId="{F3E03B49-8416-4532-9C18-D3ADE3A85485}" srcOrd="4" destOrd="0" presId="urn:microsoft.com/office/officeart/2005/8/layout/list1"/>
    <dgm:cxn modelId="{F30CB260-C936-4FA3-81F7-A483006A669B}" type="presParOf" srcId="{F3E03B49-8416-4532-9C18-D3ADE3A85485}" destId="{B3FF83DA-E625-429A-9F1C-60918ECD70F8}" srcOrd="0" destOrd="0" presId="urn:microsoft.com/office/officeart/2005/8/layout/list1"/>
    <dgm:cxn modelId="{6BD22DA4-78F0-47B4-8E3E-7BC2431EAF19}" type="presParOf" srcId="{F3E03B49-8416-4532-9C18-D3ADE3A85485}" destId="{EA39E9B8-0B35-4E70-95BD-910F7E63C518}" srcOrd="1" destOrd="0" presId="urn:microsoft.com/office/officeart/2005/8/layout/list1"/>
    <dgm:cxn modelId="{3C00360C-6447-45ED-893B-036ADE8BD9D7}" type="presParOf" srcId="{82A1FBAF-AE75-4921-BC58-DE6DD3D951ED}" destId="{0F76EC82-289C-467A-8134-E5FAF7FF9D33}" srcOrd="5" destOrd="0" presId="urn:microsoft.com/office/officeart/2005/8/layout/list1"/>
    <dgm:cxn modelId="{63A601EB-E3AF-466A-B39F-9B1B2A043D38}" type="presParOf" srcId="{82A1FBAF-AE75-4921-BC58-DE6DD3D951ED}" destId="{D16AA982-531D-474D-8C3D-639C92ACDAC3}" srcOrd="6" destOrd="0" presId="urn:microsoft.com/office/officeart/2005/8/layout/list1"/>
    <dgm:cxn modelId="{0CE45A49-85DC-494D-B8C2-71DB382764F3}" type="presParOf" srcId="{82A1FBAF-AE75-4921-BC58-DE6DD3D951ED}" destId="{EDD88E04-36FC-424D-A5EB-CCAA68117DFA}" srcOrd="7" destOrd="0" presId="urn:microsoft.com/office/officeart/2005/8/layout/list1"/>
    <dgm:cxn modelId="{C4AA6B0A-7DC4-4F44-BED7-83D34756EA62}" type="presParOf" srcId="{82A1FBAF-AE75-4921-BC58-DE6DD3D951ED}" destId="{D8D7681B-C443-4266-BBDE-4D9C90E3C1CF}" srcOrd="8" destOrd="0" presId="urn:microsoft.com/office/officeart/2005/8/layout/list1"/>
    <dgm:cxn modelId="{E3ECB520-9748-4808-925B-69A8EA366690}" type="presParOf" srcId="{D8D7681B-C443-4266-BBDE-4D9C90E3C1CF}" destId="{5E9057BC-99C8-4A15-839D-81F2BFAD1F5B}" srcOrd="0" destOrd="0" presId="urn:microsoft.com/office/officeart/2005/8/layout/list1"/>
    <dgm:cxn modelId="{92FFBCC3-0D97-420C-AC0F-B30266FCFBA1}" type="presParOf" srcId="{D8D7681B-C443-4266-BBDE-4D9C90E3C1CF}" destId="{88B88E90-8DDF-4882-B359-F51F3AAB9268}" srcOrd="1" destOrd="0" presId="urn:microsoft.com/office/officeart/2005/8/layout/list1"/>
    <dgm:cxn modelId="{6691430D-0289-4DB4-8C7B-AB67A8325CE7}" type="presParOf" srcId="{82A1FBAF-AE75-4921-BC58-DE6DD3D951ED}" destId="{57FEB6FC-A250-4E45-A375-FCF4992A5674}" srcOrd="9" destOrd="0" presId="urn:microsoft.com/office/officeart/2005/8/layout/list1"/>
    <dgm:cxn modelId="{7836C269-C276-4E60-88A9-85413BD53DA1}" type="presParOf" srcId="{82A1FBAF-AE75-4921-BC58-DE6DD3D951ED}" destId="{21B375DB-7B9B-477E-9326-0A63095C3010}" srcOrd="10" destOrd="0" presId="urn:microsoft.com/office/officeart/2005/8/layout/list1"/>
    <dgm:cxn modelId="{73334931-CE58-495C-BBAE-2A7AFFB9F104}" type="presParOf" srcId="{82A1FBAF-AE75-4921-BC58-DE6DD3D951ED}" destId="{36B2215C-3055-4503-8863-D638702576E2}" srcOrd="11" destOrd="0" presId="urn:microsoft.com/office/officeart/2005/8/layout/list1"/>
    <dgm:cxn modelId="{44A3A3C6-2B7B-417F-8A29-C8694D95EB54}" type="presParOf" srcId="{82A1FBAF-AE75-4921-BC58-DE6DD3D951ED}" destId="{349E0CEB-5C58-4B00-AF39-1F4C603FB7E3}" srcOrd="12" destOrd="0" presId="urn:microsoft.com/office/officeart/2005/8/layout/list1"/>
    <dgm:cxn modelId="{AEAF3FF6-F597-4A2E-B87D-14D2B3E2E16B}" type="presParOf" srcId="{349E0CEB-5C58-4B00-AF39-1F4C603FB7E3}" destId="{44AC4B76-F610-4F5B-9D58-D64BCF601758}" srcOrd="0" destOrd="0" presId="urn:microsoft.com/office/officeart/2005/8/layout/list1"/>
    <dgm:cxn modelId="{BFC038D4-16F5-4060-AD8A-3C13752E1D68}" type="presParOf" srcId="{349E0CEB-5C58-4B00-AF39-1F4C603FB7E3}" destId="{09168F3F-5551-49A0-8541-D5306F8390B1}" srcOrd="1" destOrd="0" presId="urn:microsoft.com/office/officeart/2005/8/layout/list1"/>
    <dgm:cxn modelId="{79051A52-0154-4031-94B8-9DC178F497A5}" type="presParOf" srcId="{82A1FBAF-AE75-4921-BC58-DE6DD3D951ED}" destId="{44FE50A6-0A23-4768-82D1-316EA7ACE956}" srcOrd="13" destOrd="0" presId="urn:microsoft.com/office/officeart/2005/8/layout/list1"/>
    <dgm:cxn modelId="{D6F847D9-5777-4063-A0B8-E40E2E76B5D1}" type="presParOf" srcId="{82A1FBAF-AE75-4921-BC58-DE6DD3D951ED}" destId="{CACC5E51-DCDD-4AEE-9D06-E4209B7571CC}" srcOrd="14" destOrd="0" presId="urn:microsoft.com/office/officeart/2005/8/layout/list1"/>
    <dgm:cxn modelId="{292CB687-317A-4A23-95FA-B17381DF6FB8}" type="presParOf" srcId="{82A1FBAF-AE75-4921-BC58-DE6DD3D951ED}" destId="{BB8E0578-0D39-410A-9FFA-4F43C19E43C4}" srcOrd="15" destOrd="0" presId="urn:microsoft.com/office/officeart/2005/8/layout/list1"/>
    <dgm:cxn modelId="{56A4B4C7-14ED-413E-8D4C-89D4EA685A01}" type="presParOf" srcId="{82A1FBAF-AE75-4921-BC58-DE6DD3D951ED}" destId="{7CD3E9C2-4995-4CDE-91BD-BA132475510E}" srcOrd="16" destOrd="0" presId="urn:microsoft.com/office/officeart/2005/8/layout/list1"/>
    <dgm:cxn modelId="{6755EB70-F43C-4908-9615-84AA7F5567AC}" type="presParOf" srcId="{7CD3E9C2-4995-4CDE-91BD-BA132475510E}" destId="{4B3B4DCA-BE0B-41DF-BB97-E6A9DC558764}" srcOrd="0" destOrd="0" presId="urn:microsoft.com/office/officeart/2005/8/layout/list1"/>
    <dgm:cxn modelId="{538ED0A8-FA87-4EC3-B8E7-7647670363EF}" type="presParOf" srcId="{7CD3E9C2-4995-4CDE-91BD-BA132475510E}" destId="{3B03E0C9-22C6-4506-AC06-A12035A42DF6}" srcOrd="1" destOrd="0" presId="urn:microsoft.com/office/officeart/2005/8/layout/list1"/>
    <dgm:cxn modelId="{0BF8DDEA-04FF-41C5-A6CC-B43E88EB02A0}" type="presParOf" srcId="{82A1FBAF-AE75-4921-BC58-DE6DD3D951ED}" destId="{F4D88861-2F7D-4C55-9C0E-F730C19F3A39}" srcOrd="17" destOrd="0" presId="urn:microsoft.com/office/officeart/2005/8/layout/list1"/>
    <dgm:cxn modelId="{72F3FAEE-7B1E-42CE-BA2A-FA5FF52C5B7B}" type="presParOf" srcId="{82A1FBAF-AE75-4921-BC58-DE6DD3D951ED}" destId="{0A652DF5-7520-454C-A460-4714F0125149}" srcOrd="18" destOrd="0" presId="urn:microsoft.com/office/officeart/2005/8/layout/list1"/>
    <dgm:cxn modelId="{90FBB2BD-8C35-4071-8453-8A171231F567}" type="presParOf" srcId="{82A1FBAF-AE75-4921-BC58-DE6DD3D951ED}" destId="{EC96CD2C-66ED-4C09-A4D1-0ED95EB7BCFB}" srcOrd="19" destOrd="0" presId="urn:microsoft.com/office/officeart/2005/8/layout/list1"/>
    <dgm:cxn modelId="{E97DC8DE-94FA-45EB-936E-63180C1C1B0C}" type="presParOf" srcId="{82A1FBAF-AE75-4921-BC58-DE6DD3D951ED}" destId="{0B6ADBA5-E712-47BE-AFF0-48C2780FB68D}" srcOrd="20" destOrd="0" presId="urn:microsoft.com/office/officeart/2005/8/layout/list1"/>
    <dgm:cxn modelId="{42118285-3F60-4137-A42E-B9D9FD0CA770}" type="presParOf" srcId="{0B6ADBA5-E712-47BE-AFF0-48C2780FB68D}" destId="{98FFE90B-EC99-47F8-9FA3-D5D829BE4FDC}" srcOrd="0" destOrd="0" presId="urn:microsoft.com/office/officeart/2005/8/layout/list1"/>
    <dgm:cxn modelId="{C57F6121-E82A-4E4F-95C4-C24D3FC2BA65}" type="presParOf" srcId="{0B6ADBA5-E712-47BE-AFF0-48C2780FB68D}" destId="{58BA28D0-4DF9-46B7-81FC-145489DEFAEC}" srcOrd="1" destOrd="0" presId="urn:microsoft.com/office/officeart/2005/8/layout/list1"/>
    <dgm:cxn modelId="{7E88C397-35B9-4BC4-915F-16DED1FF8DE0}" type="presParOf" srcId="{82A1FBAF-AE75-4921-BC58-DE6DD3D951ED}" destId="{768D3A04-790F-4B42-9EDA-B769C1B4F5FB}" srcOrd="21" destOrd="0" presId="urn:microsoft.com/office/officeart/2005/8/layout/list1"/>
    <dgm:cxn modelId="{7B64F11D-C89D-44B9-8FBB-DF94CC8304F2}" type="presParOf" srcId="{82A1FBAF-AE75-4921-BC58-DE6DD3D951ED}" destId="{B47EB535-0BFF-4597-B3DC-0DD6A5A5CF3B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3FA454-35C3-414C-9BB9-0DBA6C756C15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33BEEC-C788-45FD-84B4-A7FC8E545895}">
      <dgm:prSet/>
      <dgm:spPr/>
      <dgm:t>
        <a:bodyPr/>
        <a:lstStyle/>
        <a:p>
          <a:r>
            <a:rPr lang="ru-RU" b="1" dirty="0" smtClean="0"/>
            <a:t>Способы сварки</a:t>
          </a:r>
          <a:endParaRPr lang="ru-RU" b="1" dirty="0"/>
        </a:p>
      </dgm:t>
    </dgm:pt>
    <dgm:pt modelId="{630C379D-FFC2-4655-BB44-A9015E05AAC0}" type="parTrans" cxnId="{F42BE35B-6F39-47E8-BE6D-99C075DEF5FB}">
      <dgm:prSet/>
      <dgm:spPr/>
      <dgm:t>
        <a:bodyPr/>
        <a:lstStyle/>
        <a:p>
          <a:endParaRPr lang="ru-RU"/>
        </a:p>
      </dgm:t>
    </dgm:pt>
    <dgm:pt modelId="{C40C0B29-12C7-4369-A400-33BB317E0EB4}" type="sibTrans" cxnId="{F42BE35B-6F39-47E8-BE6D-99C075DEF5FB}">
      <dgm:prSet/>
      <dgm:spPr/>
      <dgm:t>
        <a:bodyPr/>
        <a:lstStyle/>
        <a:p>
          <a:endParaRPr lang="ru-RU"/>
        </a:p>
      </dgm:t>
    </dgm:pt>
    <dgm:pt modelId="{EF19F053-9F7C-4296-8056-4BBAE467B3BB}">
      <dgm:prSet/>
      <dgm:spPr/>
      <dgm:t>
        <a:bodyPr/>
        <a:lstStyle/>
        <a:p>
          <a:r>
            <a:rPr lang="ru-RU" b="1" dirty="0" smtClean="0"/>
            <a:t>Наплавка</a:t>
          </a:r>
          <a:endParaRPr lang="ru-RU" b="1" dirty="0"/>
        </a:p>
      </dgm:t>
    </dgm:pt>
    <dgm:pt modelId="{7EE11AB6-85EA-429E-937B-BBE5B65A481F}" type="parTrans" cxnId="{2E272859-596C-4D34-8578-22D79FCF67A0}">
      <dgm:prSet/>
      <dgm:spPr/>
      <dgm:t>
        <a:bodyPr/>
        <a:lstStyle/>
        <a:p>
          <a:endParaRPr lang="ru-RU"/>
        </a:p>
      </dgm:t>
    </dgm:pt>
    <dgm:pt modelId="{36C7D4D5-4661-4E0E-BEE8-2A773D67E6B8}" type="sibTrans" cxnId="{2E272859-596C-4D34-8578-22D79FCF67A0}">
      <dgm:prSet/>
      <dgm:spPr/>
      <dgm:t>
        <a:bodyPr/>
        <a:lstStyle/>
        <a:p>
          <a:endParaRPr lang="ru-RU"/>
        </a:p>
      </dgm:t>
    </dgm:pt>
    <dgm:pt modelId="{0848DF74-2A1E-49FA-9AC3-A17C0976C197}">
      <dgm:prSet custT="1"/>
      <dgm:spPr/>
      <dgm:t>
        <a:bodyPr/>
        <a:lstStyle/>
        <a:p>
          <a:r>
            <a:rPr lang="ru-RU" sz="2000" b="1" spc="240" baseline="0" dirty="0" smtClean="0">
              <a:latin typeface="Arial Black" panose="020B0A04020102020204" pitchFamily="34" charset="0"/>
            </a:rPr>
            <a:t>дуговая</a:t>
          </a:r>
          <a:endParaRPr lang="ru-RU" sz="2000" spc="240" baseline="0" dirty="0">
            <a:latin typeface="Arial Black" panose="020B0A04020102020204" pitchFamily="34" charset="0"/>
          </a:endParaRPr>
        </a:p>
      </dgm:t>
    </dgm:pt>
    <dgm:pt modelId="{B5792597-4EDE-4D96-9321-6165F2C745C2}" type="parTrans" cxnId="{27D1FB37-5C11-472F-8CE3-C21CF03C4B7E}">
      <dgm:prSet/>
      <dgm:spPr/>
      <dgm:t>
        <a:bodyPr/>
        <a:lstStyle/>
        <a:p>
          <a:endParaRPr lang="ru-RU"/>
        </a:p>
      </dgm:t>
    </dgm:pt>
    <dgm:pt modelId="{738D1F51-DEF4-42FB-8933-4DC3452F498F}" type="sibTrans" cxnId="{27D1FB37-5C11-472F-8CE3-C21CF03C4B7E}">
      <dgm:prSet/>
      <dgm:spPr/>
      <dgm:t>
        <a:bodyPr/>
        <a:lstStyle/>
        <a:p>
          <a:endParaRPr lang="ru-RU"/>
        </a:p>
      </dgm:t>
    </dgm:pt>
    <dgm:pt modelId="{B481D0A0-5182-41B6-8969-4FFA6C6CDA7B}">
      <dgm:prSet custT="1"/>
      <dgm:spPr/>
      <dgm:t>
        <a:bodyPr/>
        <a:lstStyle/>
        <a:p>
          <a:r>
            <a:rPr lang="ru-RU" sz="2000" b="1" spc="240" baseline="0" dirty="0" smtClean="0">
              <a:latin typeface="Arial Black" panose="020B0A04020102020204" pitchFamily="34" charset="0"/>
            </a:rPr>
            <a:t>газовая</a:t>
          </a:r>
          <a:endParaRPr lang="ru-RU" sz="2000" b="1" spc="240" baseline="0" dirty="0">
            <a:latin typeface="Arial Black" panose="020B0A04020102020204" pitchFamily="34" charset="0"/>
          </a:endParaRPr>
        </a:p>
      </dgm:t>
    </dgm:pt>
    <dgm:pt modelId="{DE6B53FA-5459-4878-9207-F1DA8EE0CDF9}" type="parTrans" cxnId="{3C344A85-DFC0-46ED-99EC-EE2CE25BDB91}">
      <dgm:prSet/>
      <dgm:spPr/>
      <dgm:t>
        <a:bodyPr/>
        <a:lstStyle/>
        <a:p>
          <a:endParaRPr lang="ru-RU"/>
        </a:p>
      </dgm:t>
    </dgm:pt>
    <dgm:pt modelId="{6C5235B0-E63B-4327-9546-C09EBE75FD91}" type="sibTrans" cxnId="{3C344A85-DFC0-46ED-99EC-EE2CE25BDB91}">
      <dgm:prSet/>
      <dgm:spPr/>
      <dgm:t>
        <a:bodyPr/>
        <a:lstStyle/>
        <a:p>
          <a:endParaRPr lang="ru-RU"/>
        </a:p>
      </dgm:t>
    </dgm:pt>
    <dgm:pt modelId="{103922F2-D96F-4520-A753-248C0B7E846B}">
      <dgm:prSet custT="1"/>
      <dgm:spPr/>
      <dgm:t>
        <a:bodyPr/>
        <a:lstStyle/>
        <a:p>
          <a:r>
            <a:rPr lang="ru-RU" sz="2000" b="1" spc="240" baseline="0" dirty="0" smtClean="0">
              <a:latin typeface="Arial Black" panose="020B0A04020102020204" pitchFamily="34" charset="0"/>
            </a:rPr>
            <a:t>электродуговая</a:t>
          </a:r>
          <a:endParaRPr lang="ru-RU" sz="2000" b="1" spc="240" baseline="0" dirty="0">
            <a:latin typeface="Arial Black" panose="020B0A04020102020204" pitchFamily="34" charset="0"/>
          </a:endParaRPr>
        </a:p>
      </dgm:t>
    </dgm:pt>
    <dgm:pt modelId="{CDCA6239-07F3-4B48-9A28-A6A1DC00EA40}" type="parTrans" cxnId="{2DC573DE-DF57-491A-9BE8-0AD294CB0A4A}">
      <dgm:prSet/>
      <dgm:spPr/>
      <dgm:t>
        <a:bodyPr/>
        <a:lstStyle/>
        <a:p>
          <a:endParaRPr lang="ru-RU"/>
        </a:p>
      </dgm:t>
    </dgm:pt>
    <dgm:pt modelId="{369D9897-3EE9-4592-B694-870A7AE6A28C}" type="sibTrans" cxnId="{2DC573DE-DF57-491A-9BE8-0AD294CB0A4A}">
      <dgm:prSet/>
      <dgm:spPr/>
      <dgm:t>
        <a:bodyPr/>
        <a:lstStyle/>
        <a:p>
          <a:endParaRPr lang="ru-RU"/>
        </a:p>
      </dgm:t>
    </dgm:pt>
    <dgm:pt modelId="{BC0B700E-6623-4F3A-8ACD-0FB1341E4CA0}">
      <dgm:prSet custT="1"/>
      <dgm:spPr/>
      <dgm:t>
        <a:bodyPr/>
        <a:lstStyle/>
        <a:p>
          <a:r>
            <a:rPr lang="ru-RU" sz="2000" b="1" spc="240" baseline="0" dirty="0" smtClean="0">
              <a:latin typeface="Arial Black" panose="020B0A04020102020204" pitchFamily="34" charset="0"/>
            </a:rPr>
            <a:t>газовая</a:t>
          </a:r>
          <a:endParaRPr lang="ru-RU" sz="2000" b="1" spc="240" baseline="0" dirty="0">
            <a:latin typeface="Arial Black" panose="020B0A04020102020204" pitchFamily="34" charset="0"/>
          </a:endParaRPr>
        </a:p>
      </dgm:t>
    </dgm:pt>
    <dgm:pt modelId="{5E780B79-4138-4C91-97A2-92787092E8DD}" type="parTrans" cxnId="{1E6D5698-7828-4217-BD69-C2E60CEAE4AF}">
      <dgm:prSet/>
      <dgm:spPr/>
      <dgm:t>
        <a:bodyPr/>
        <a:lstStyle/>
        <a:p>
          <a:endParaRPr lang="ru-RU"/>
        </a:p>
      </dgm:t>
    </dgm:pt>
    <dgm:pt modelId="{65FAC639-3EFB-459B-A1DC-42CDB1411F74}" type="sibTrans" cxnId="{1E6D5698-7828-4217-BD69-C2E60CEAE4AF}">
      <dgm:prSet/>
      <dgm:spPr/>
      <dgm:t>
        <a:bodyPr/>
        <a:lstStyle/>
        <a:p>
          <a:endParaRPr lang="ru-RU"/>
        </a:p>
      </dgm:t>
    </dgm:pt>
    <dgm:pt modelId="{C571AF69-8B73-4CD1-91D3-EBD515A34D1E}">
      <dgm:prSet custT="1"/>
      <dgm:spPr/>
      <dgm:t>
        <a:bodyPr/>
        <a:lstStyle/>
        <a:p>
          <a:r>
            <a:rPr lang="ru-RU" sz="2000" b="1" spc="240" baseline="0" dirty="0" smtClean="0">
              <a:latin typeface="Arial Black" panose="020B0A04020102020204" pitchFamily="34" charset="0"/>
            </a:rPr>
            <a:t>вибродуговая</a:t>
          </a:r>
          <a:endParaRPr lang="ru-RU" sz="2000" b="1" spc="240" baseline="0" dirty="0">
            <a:latin typeface="Arial Black" panose="020B0A04020102020204" pitchFamily="34" charset="0"/>
          </a:endParaRPr>
        </a:p>
      </dgm:t>
    </dgm:pt>
    <dgm:pt modelId="{454F8A56-70AD-4EDA-B9AB-35CFE183B626}" type="parTrans" cxnId="{4A340680-1A88-42F6-B570-BA8668641E79}">
      <dgm:prSet/>
      <dgm:spPr/>
      <dgm:t>
        <a:bodyPr/>
        <a:lstStyle/>
        <a:p>
          <a:endParaRPr lang="ru-RU"/>
        </a:p>
      </dgm:t>
    </dgm:pt>
    <dgm:pt modelId="{0959B519-ED41-412E-A333-C8989380B18A}" type="sibTrans" cxnId="{4A340680-1A88-42F6-B570-BA8668641E79}">
      <dgm:prSet/>
      <dgm:spPr/>
      <dgm:t>
        <a:bodyPr/>
        <a:lstStyle/>
        <a:p>
          <a:endParaRPr lang="ru-RU"/>
        </a:p>
      </dgm:t>
    </dgm:pt>
    <dgm:pt modelId="{0F85D4E7-D4D7-42D1-AC33-A6C6CAECD38B}">
      <dgm:prSet custT="1"/>
      <dgm:spPr/>
      <dgm:t>
        <a:bodyPr/>
        <a:lstStyle/>
        <a:p>
          <a:r>
            <a:rPr lang="ru-RU" sz="2000" b="1" spc="240" baseline="0" dirty="0" smtClean="0">
              <a:latin typeface="Arial Black" panose="020B0A04020102020204" pitchFamily="34" charset="0"/>
            </a:rPr>
            <a:t>индукционная</a:t>
          </a:r>
          <a:endParaRPr lang="ru-RU" sz="2000" b="1" spc="240" baseline="0" dirty="0">
            <a:latin typeface="Arial Black" panose="020B0A04020102020204" pitchFamily="34" charset="0"/>
          </a:endParaRPr>
        </a:p>
      </dgm:t>
    </dgm:pt>
    <dgm:pt modelId="{F28323F3-A9D4-425F-BB44-5654A8DC1734}" type="parTrans" cxnId="{E93E671B-61A9-444F-A416-F248D19A269D}">
      <dgm:prSet/>
      <dgm:spPr/>
      <dgm:t>
        <a:bodyPr/>
        <a:lstStyle/>
        <a:p>
          <a:endParaRPr lang="ru-RU"/>
        </a:p>
      </dgm:t>
    </dgm:pt>
    <dgm:pt modelId="{174C96B5-C035-4BF8-9F92-E177407FA978}" type="sibTrans" cxnId="{E93E671B-61A9-444F-A416-F248D19A269D}">
      <dgm:prSet/>
      <dgm:spPr/>
      <dgm:t>
        <a:bodyPr/>
        <a:lstStyle/>
        <a:p>
          <a:endParaRPr lang="ru-RU"/>
        </a:p>
      </dgm:t>
    </dgm:pt>
    <dgm:pt modelId="{66C9B60E-A844-4A47-B211-BD7216B6DF52}">
      <dgm:prSet custT="1"/>
      <dgm:spPr/>
      <dgm:t>
        <a:bodyPr/>
        <a:lstStyle/>
        <a:p>
          <a:r>
            <a:rPr lang="ru-RU" sz="2000" b="1" spc="240" baseline="0" dirty="0" err="1" smtClean="0">
              <a:latin typeface="Arial Black" panose="020B0A04020102020204" pitchFamily="34" charset="0"/>
            </a:rPr>
            <a:t>электроконтактная</a:t>
          </a:r>
          <a:endParaRPr lang="ru-RU" sz="2000" b="1" spc="240" baseline="0" dirty="0">
            <a:latin typeface="Arial Black" panose="020B0A04020102020204" pitchFamily="34" charset="0"/>
          </a:endParaRPr>
        </a:p>
      </dgm:t>
    </dgm:pt>
    <dgm:pt modelId="{2B3CED28-CECB-4D30-8AD4-6B392CA63426}" type="parTrans" cxnId="{89AD9B7C-2BE9-4BBC-90F7-606620AEA005}">
      <dgm:prSet/>
      <dgm:spPr/>
      <dgm:t>
        <a:bodyPr/>
        <a:lstStyle/>
        <a:p>
          <a:endParaRPr lang="ru-RU"/>
        </a:p>
      </dgm:t>
    </dgm:pt>
    <dgm:pt modelId="{192D9CEC-6BBB-4801-9C28-BB5B14B1217B}" type="sibTrans" cxnId="{89AD9B7C-2BE9-4BBC-90F7-606620AEA005}">
      <dgm:prSet/>
      <dgm:spPr/>
      <dgm:t>
        <a:bodyPr/>
        <a:lstStyle/>
        <a:p>
          <a:endParaRPr lang="ru-RU"/>
        </a:p>
      </dgm:t>
    </dgm:pt>
    <dgm:pt modelId="{F96E8F6A-D25A-4030-A374-A9849A3D6339}">
      <dgm:prSet custT="1"/>
      <dgm:spPr/>
      <dgm:t>
        <a:bodyPr/>
        <a:lstStyle/>
        <a:p>
          <a:r>
            <a:rPr lang="ru-RU" sz="2000" b="1" spc="240" baseline="0" dirty="0" smtClean="0">
              <a:latin typeface="Arial Black" panose="020B0A04020102020204" pitchFamily="34" charset="0"/>
            </a:rPr>
            <a:t>плазменная</a:t>
          </a:r>
          <a:endParaRPr lang="ru-RU" sz="2000" b="1" spc="240" baseline="0" dirty="0">
            <a:latin typeface="Arial Black" panose="020B0A04020102020204" pitchFamily="34" charset="0"/>
          </a:endParaRPr>
        </a:p>
      </dgm:t>
    </dgm:pt>
    <dgm:pt modelId="{E1A55AF5-91E4-4D9E-8DF9-365F57E9B061}" type="parTrans" cxnId="{546038E0-BEE6-46AE-9C20-6B9BDF430E10}">
      <dgm:prSet/>
      <dgm:spPr/>
      <dgm:t>
        <a:bodyPr/>
        <a:lstStyle/>
        <a:p>
          <a:endParaRPr lang="ru-RU"/>
        </a:p>
      </dgm:t>
    </dgm:pt>
    <dgm:pt modelId="{E4E706CA-A0BC-47E9-9EF3-BE11EFCBE069}" type="sibTrans" cxnId="{546038E0-BEE6-46AE-9C20-6B9BDF430E10}">
      <dgm:prSet/>
      <dgm:spPr/>
      <dgm:t>
        <a:bodyPr/>
        <a:lstStyle/>
        <a:p>
          <a:endParaRPr lang="ru-RU"/>
        </a:p>
      </dgm:t>
    </dgm:pt>
    <dgm:pt modelId="{7772A728-282B-41FF-BCA5-C165A1B013D6}">
      <dgm:prSet custT="1"/>
      <dgm:spPr/>
      <dgm:t>
        <a:bodyPr/>
        <a:lstStyle/>
        <a:p>
          <a:r>
            <a:rPr lang="ru-RU" sz="2000" b="1" spc="240" baseline="0" dirty="0" smtClean="0">
              <a:latin typeface="Arial Black" panose="020B0A04020102020204" pitchFamily="34" charset="0"/>
            </a:rPr>
            <a:t>электрошлаковая</a:t>
          </a:r>
          <a:endParaRPr lang="ru-RU" sz="2000" b="1" spc="240" baseline="0" dirty="0">
            <a:latin typeface="Arial Black" panose="020B0A04020102020204" pitchFamily="34" charset="0"/>
          </a:endParaRPr>
        </a:p>
      </dgm:t>
    </dgm:pt>
    <dgm:pt modelId="{99FD67AD-89C7-4D38-9BF3-3CA9F328F9F8}" type="parTrans" cxnId="{AAE662AA-30E1-4264-859B-5A8E6B443678}">
      <dgm:prSet/>
      <dgm:spPr/>
      <dgm:t>
        <a:bodyPr/>
        <a:lstStyle/>
        <a:p>
          <a:endParaRPr lang="ru-RU"/>
        </a:p>
      </dgm:t>
    </dgm:pt>
    <dgm:pt modelId="{CC867DEF-394B-4E9D-9AF1-4D1D64343D9F}" type="sibTrans" cxnId="{AAE662AA-30E1-4264-859B-5A8E6B443678}">
      <dgm:prSet/>
      <dgm:spPr/>
      <dgm:t>
        <a:bodyPr/>
        <a:lstStyle/>
        <a:p>
          <a:endParaRPr lang="ru-RU"/>
        </a:p>
      </dgm:t>
    </dgm:pt>
    <dgm:pt modelId="{6349F547-E777-4C66-92B2-D0E04AD5B12E}" type="pres">
      <dgm:prSet presAssocID="{2B3FA454-35C3-414C-9BB9-0DBA6C756C15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2832693-8963-48E9-88FC-7EA1A510D4AB}" type="pres">
      <dgm:prSet presAssocID="{FB33BEEC-C788-45FD-84B4-A7FC8E545895}" presName="linNode" presStyleCnt="0"/>
      <dgm:spPr/>
    </dgm:pt>
    <dgm:pt modelId="{928B87E2-7B99-431B-AF08-0245223A9150}" type="pres">
      <dgm:prSet presAssocID="{FB33BEEC-C788-45FD-84B4-A7FC8E545895}" presName="parentShp" presStyleLbl="node1" presStyleIdx="0" presStyleCnt="2" custScaleX="83416" custLinFactNeighborX="-1119" custLinFactNeighborY="216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E7564B-DBF0-4A73-BF5C-202B2201C39B}" type="pres">
      <dgm:prSet presAssocID="{FB33BEEC-C788-45FD-84B4-A7FC8E545895}" presName="childShp" presStyleLbl="bgAccFollowNode1" presStyleIdx="0" presStyleCnt="2" custScaleY="115905" custLinFactNeighborX="5705" custLinFactNeighborY="216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FB5E34-562B-478F-9372-6B8BBC378B62}" type="pres">
      <dgm:prSet presAssocID="{C40C0B29-12C7-4369-A400-33BB317E0EB4}" presName="spacing" presStyleCnt="0"/>
      <dgm:spPr/>
    </dgm:pt>
    <dgm:pt modelId="{F6C7A01D-7AD6-4C79-92F9-4C6A7D5B0136}" type="pres">
      <dgm:prSet presAssocID="{EF19F053-9F7C-4296-8056-4BBAE467B3BB}" presName="linNode" presStyleCnt="0"/>
      <dgm:spPr/>
    </dgm:pt>
    <dgm:pt modelId="{BCCC559E-991B-47BD-BC40-38C748A1E479}" type="pres">
      <dgm:prSet presAssocID="{EF19F053-9F7C-4296-8056-4BBAE467B3BB}" presName="parentShp" presStyleLbl="node1" presStyleIdx="1" presStyleCnt="2" custScaleX="78907" custScaleY="1184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D51A99-CE6F-4693-A2B9-46B9C8E5A793}" type="pres">
      <dgm:prSet presAssocID="{EF19F053-9F7C-4296-8056-4BBAE467B3BB}" presName="childShp" presStyleLbl="bgAccFollowNode1" presStyleIdx="1" presStyleCnt="2" custScaleY="283482" custLinFactNeighborX="6929" custLinFactNeighborY="-3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3D13819-C2B7-4965-A8E8-3423535C07D3}" type="presOf" srcId="{66C9B60E-A844-4A47-B211-BD7216B6DF52}" destId="{61D51A99-CE6F-4693-A2B9-46B9C8E5A793}" srcOrd="0" destOrd="4" presId="urn:microsoft.com/office/officeart/2005/8/layout/vList6"/>
    <dgm:cxn modelId="{BAC32D99-4DEB-4E8D-81E2-849C46C45B60}" type="presOf" srcId="{BC0B700E-6623-4F3A-8ACD-0FB1341E4CA0}" destId="{61D51A99-CE6F-4693-A2B9-46B9C8E5A793}" srcOrd="0" destOrd="1" presId="urn:microsoft.com/office/officeart/2005/8/layout/vList6"/>
    <dgm:cxn modelId="{1E6D5698-7828-4217-BD69-C2E60CEAE4AF}" srcId="{EF19F053-9F7C-4296-8056-4BBAE467B3BB}" destId="{BC0B700E-6623-4F3A-8ACD-0FB1341E4CA0}" srcOrd="1" destOrd="0" parTransId="{5E780B79-4138-4C91-97A2-92787092E8DD}" sibTransId="{65FAC639-3EFB-459B-A1DC-42CDB1411F74}"/>
    <dgm:cxn modelId="{F42BE35B-6F39-47E8-BE6D-99C075DEF5FB}" srcId="{2B3FA454-35C3-414C-9BB9-0DBA6C756C15}" destId="{FB33BEEC-C788-45FD-84B4-A7FC8E545895}" srcOrd="0" destOrd="0" parTransId="{630C379D-FFC2-4655-BB44-A9015E05AAC0}" sibTransId="{C40C0B29-12C7-4369-A400-33BB317E0EB4}"/>
    <dgm:cxn modelId="{AAE662AA-30E1-4264-859B-5A8E6B443678}" srcId="{EF19F053-9F7C-4296-8056-4BBAE467B3BB}" destId="{7772A728-282B-41FF-BCA5-C165A1B013D6}" srcOrd="6" destOrd="0" parTransId="{99FD67AD-89C7-4D38-9BF3-3CA9F328F9F8}" sibTransId="{CC867DEF-394B-4E9D-9AF1-4D1D64343D9F}"/>
    <dgm:cxn modelId="{5EBBAFBD-3806-4435-A4D8-43ADE469753B}" type="presOf" srcId="{0F85D4E7-D4D7-42D1-AC33-A6C6CAECD38B}" destId="{61D51A99-CE6F-4693-A2B9-46B9C8E5A793}" srcOrd="0" destOrd="3" presId="urn:microsoft.com/office/officeart/2005/8/layout/vList6"/>
    <dgm:cxn modelId="{84ED3E9A-DD46-46D3-9587-037D93861BBD}" type="presOf" srcId="{2B3FA454-35C3-414C-9BB9-0DBA6C756C15}" destId="{6349F547-E777-4C66-92B2-D0E04AD5B12E}" srcOrd="0" destOrd="0" presId="urn:microsoft.com/office/officeart/2005/8/layout/vList6"/>
    <dgm:cxn modelId="{E93E671B-61A9-444F-A416-F248D19A269D}" srcId="{EF19F053-9F7C-4296-8056-4BBAE467B3BB}" destId="{0F85D4E7-D4D7-42D1-AC33-A6C6CAECD38B}" srcOrd="3" destOrd="0" parTransId="{F28323F3-A9D4-425F-BB44-5654A8DC1734}" sibTransId="{174C96B5-C035-4BF8-9F92-E177407FA978}"/>
    <dgm:cxn modelId="{89AD9B7C-2BE9-4BBC-90F7-606620AEA005}" srcId="{EF19F053-9F7C-4296-8056-4BBAE467B3BB}" destId="{66C9B60E-A844-4A47-B211-BD7216B6DF52}" srcOrd="4" destOrd="0" parTransId="{2B3CED28-CECB-4D30-8AD4-6B392CA63426}" sibTransId="{192D9CEC-6BBB-4801-9C28-BB5B14B1217B}"/>
    <dgm:cxn modelId="{7ADBA766-E078-4670-8AF7-3919B6EED7FF}" type="presOf" srcId="{EF19F053-9F7C-4296-8056-4BBAE467B3BB}" destId="{BCCC559E-991B-47BD-BC40-38C748A1E479}" srcOrd="0" destOrd="0" presId="urn:microsoft.com/office/officeart/2005/8/layout/vList6"/>
    <dgm:cxn modelId="{2E272859-596C-4D34-8578-22D79FCF67A0}" srcId="{2B3FA454-35C3-414C-9BB9-0DBA6C756C15}" destId="{EF19F053-9F7C-4296-8056-4BBAE467B3BB}" srcOrd="1" destOrd="0" parTransId="{7EE11AB6-85EA-429E-937B-BBE5B65A481F}" sibTransId="{36C7D4D5-4661-4E0E-BEE8-2A773D67E6B8}"/>
    <dgm:cxn modelId="{0720E333-C7AA-4114-B0CC-B43203CB101A}" type="presOf" srcId="{FB33BEEC-C788-45FD-84B4-A7FC8E545895}" destId="{928B87E2-7B99-431B-AF08-0245223A9150}" srcOrd="0" destOrd="0" presId="urn:microsoft.com/office/officeart/2005/8/layout/vList6"/>
    <dgm:cxn modelId="{3C344A85-DFC0-46ED-99EC-EE2CE25BDB91}" srcId="{FB33BEEC-C788-45FD-84B4-A7FC8E545895}" destId="{B481D0A0-5182-41B6-8969-4FFA6C6CDA7B}" srcOrd="1" destOrd="0" parTransId="{DE6B53FA-5459-4878-9207-F1DA8EE0CDF9}" sibTransId="{6C5235B0-E63B-4327-9546-C09EBE75FD91}"/>
    <dgm:cxn modelId="{4ADAC62D-8864-47B2-843D-41DF1522E9A5}" type="presOf" srcId="{0848DF74-2A1E-49FA-9AC3-A17C0976C197}" destId="{3DE7564B-DBF0-4A73-BF5C-202B2201C39B}" srcOrd="0" destOrd="0" presId="urn:microsoft.com/office/officeart/2005/8/layout/vList6"/>
    <dgm:cxn modelId="{DF4BC707-E4DE-40C6-8CC5-477C68C20A7F}" type="presOf" srcId="{7772A728-282B-41FF-BCA5-C165A1B013D6}" destId="{61D51A99-CE6F-4693-A2B9-46B9C8E5A793}" srcOrd="0" destOrd="6" presId="urn:microsoft.com/office/officeart/2005/8/layout/vList6"/>
    <dgm:cxn modelId="{A80D2004-4583-4CA2-B49C-03F698232390}" type="presOf" srcId="{103922F2-D96F-4520-A753-248C0B7E846B}" destId="{61D51A99-CE6F-4693-A2B9-46B9C8E5A793}" srcOrd="0" destOrd="0" presId="urn:microsoft.com/office/officeart/2005/8/layout/vList6"/>
    <dgm:cxn modelId="{F3FB60FF-78D9-4211-8F7C-71743E256198}" type="presOf" srcId="{C571AF69-8B73-4CD1-91D3-EBD515A34D1E}" destId="{61D51A99-CE6F-4693-A2B9-46B9C8E5A793}" srcOrd="0" destOrd="2" presId="urn:microsoft.com/office/officeart/2005/8/layout/vList6"/>
    <dgm:cxn modelId="{4A340680-1A88-42F6-B570-BA8668641E79}" srcId="{EF19F053-9F7C-4296-8056-4BBAE467B3BB}" destId="{C571AF69-8B73-4CD1-91D3-EBD515A34D1E}" srcOrd="2" destOrd="0" parTransId="{454F8A56-70AD-4EDA-B9AB-35CFE183B626}" sibTransId="{0959B519-ED41-412E-A333-C8989380B18A}"/>
    <dgm:cxn modelId="{2DC573DE-DF57-491A-9BE8-0AD294CB0A4A}" srcId="{EF19F053-9F7C-4296-8056-4BBAE467B3BB}" destId="{103922F2-D96F-4520-A753-248C0B7E846B}" srcOrd="0" destOrd="0" parTransId="{CDCA6239-07F3-4B48-9A28-A6A1DC00EA40}" sibTransId="{369D9897-3EE9-4592-B694-870A7AE6A28C}"/>
    <dgm:cxn modelId="{10458AF7-FCE9-4FE7-98DF-D15A984B03F4}" type="presOf" srcId="{F96E8F6A-D25A-4030-A374-A9849A3D6339}" destId="{61D51A99-CE6F-4693-A2B9-46B9C8E5A793}" srcOrd="0" destOrd="5" presId="urn:microsoft.com/office/officeart/2005/8/layout/vList6"/>
    <dgm:cxn modelId="{27D1FB37-5C11-472F-8CE3-C21CF03C4B7E}" srcId="{FB33BEEC-C788-45FD-84B4-A7FC8E545895}" destId="{0848DF74-2A1E-49FA-9AC3-A17C0976C197}" srcOrd="0" destOrd="0" parTransId="{B5792597-4EDE-4D96-9321-6165F2C745C2}" sibTransId="{738D1F51-DEF4-42FB-8933-4DC3452F498F}"/>
    <dgm:cxn modelId="{546038E0-BEE6-46AE-9C20-6B9BDF430E10}" srcId="{EF19F053-9F7C-4296-8056-4BBAE467B3BB}" destId="{F96E8F6A-D25A-4030-A374-A9849A3D6339}" srcOrd="5" destOrd="0" parTransId="{E1A55AF5-91E4-4D9E-8DF9-365F57E9B061}" sibTransId="{E4E706CA-A0BC-47E9-9EF3-BE11EFCBE069}"/>
    <dgm:cxn modelId="{F69EF15F-7CB6-4879-AC0E-E8A01E4063BA}" type="presOf" srcId="{B481D0A0-5182-41B6-8969-4FFA6C6CDA7B}" destId="{3DE7564B-DBF0-4A73-BF5C-202B2201C39B}" srcOrd="0" destOrd="1" presId="urn:microsoft.com/office/officeart/2005/8/layout/vList6"/>
    <dgm:cxn modelId="{A6B01934-DE18-4275-BDA7-C5587CA15DB5}" type="presParOf" srcId="{6349F547-E777-4C66-92B2-D0E04AD5B12E}" destId="{42832693-8963-48E9-88FC-7EA1A510D4AB}" srcOrd="0" destOrd="0" presId="urn:microsoft.com/office/officeart/2005/8/layout/vList6"/>
    <dgm:cxn modelId="{72B5645D-0944-4363-B5D2-3F963CCAC9AC}" type="presParOf" srcId="{42832693-8963-48E9-88FC-7EA1A510D4AB}" destId="{928B87E2-7B99-431B-AF08-0245223A9150}" srcOrd="0" destOrd="0" presId="urn:microsoft.com/office/officeart/2005/8/layout/vList6"/>
    <dgm:cxn modelId="{3FDAA149-305F-44BD-8E8E-DD82018F7975}" type="presParOf" srcId="{42832693-8963-48E9-88FC-7EA1A510D4AB}" destId="{3DE7564B-DBF0-4A73-BF5C-202B2201C39B}" srcOrd="1" destOrd="0" presId="urn:microsoft.com/office/officeart/2005/8/layout/vList6"/>
    <dgm:cxn modelId="{14EC9DC2-C58A-4E2D-8440-EC22C0282ECE}" type="presParOf" srcId="{6349F547-E777-4C66-92B2-D0E04AD5B12E}" destId="{13FB5E34-562B-478F-9372-6B8BBC378B62}" srcOrd="1" destOrd="0" presId="urn:microsoft.com/office/officeart/2005/8/layout/vList6"/>
    <dgm:cxn modelId="{4D06D76E-A3E4-4466-87E5-33AA0F37A343}" type="presParOf" srcId="{6349F547-E777-4C66-92B2-D0E04AD5B12E}" destId="{F6C7A01D-7AD6-4C79-92F9-4C6A7D5B0136}" srcOrd="2" destOrd="0" presId="urn:microsoft.com/office/officeart/2005/8/layout/vList6"/>
    <dgm:cxn modelId="{165F2A9E-B15D-45F4-8307-171A84092B1F}" type="presParOf" srcId="{F6C7A01D-7AD6-4C79-92F9-4C6A7D5B0136}" destId="{BCCC559E-991B-47BD-BC40-38C748A1E479}" srcOrd="0" destOrd="0" presId="urn:microsoft.com/office/officeart/2005/8/layout/vList6"/>
    <dgm:cxn modelId="{860F72E1-87AD-430E-A174-4EB269ED32B7}" type="presParOf" srcId="{F6C7A01D-7AD6-4C79-92F9-4C6A7D5B0136}" destId="{61D51A99-CE6F-4693-A2B9-46B9C8E5A793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7987E47-437F-458F-AF39-F62C454C8735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3F7C9F4-8051-4CDF-980A-6FBCDFC8FDB0}">
      <dgm:prSet phldrT="[Текст]" custT="1"/>
      <dgm:spPr/>
      <dgm:t>
        <a:bodyPr/>
        <a:lstStyle/>
        <a:p>
          <a:pPr algn="ctr"/>
          <a:r>
            <a:rPr lang="ru-RU" sz="1600" b="1" smtClean="0">
              <a:solidFill>
                <a:schemeClr val="tx1"/>
              </a:solidFill>
            </a:rPr>
            <a:t>Подготовка детали</a:t>
          </a:r>
          <a:endParaRPr lang="ru-RU" sz="1600" b="1" dirty="0">
            <a:solidFill>
              <a:schemeClr val="tx1"/>
            </a:solidFill>
          </a:endParaRPr>
        </a:p>
      </dgm:t>
    </dgm:pt>
    <dgm:pt modelId="{53535D69-F158-4400-9BE6-51D1C58A9B2E}" type="parTrans" cxnId="{36239361-9A86-41B8-B828-36F8E7BE0E96}">
      <dgm:prSet/>
      <dgm:spPr/>
      <dgm:t>
        <a:bodyPr/>
        <a:lstStyle/>
        <a:p>
          <a:pPr algn="ctr"/>
          <a:endParaRPr lang="ru-RU"/>
        </a:p>
      </dgm:t>
    </dgm:pt>
    <dgm:pt modelId="{626673C4-535F-44A8-AE4C-0FA0909B745C}" type="sibTrans" cxnId="{36239361-9A86-41B8-B828-36F8E7BE0E96}">
      <dgm:prSet/>
      <dgm:spPr/>
      <dgm:t>
        <a:bodyPr/>
        <a:lstStyle/>
        <a:p>
          <a:pPr algn="ctr"/>
          <a:endParaRPr lang="ru-RU"/>
        </a:p>
      </dgm:t>
    </dgm:pt>
    <dgm:pt modelId="{6AC6316B-1238-4826-96AA-375300DAA9A4}">
      <dgm:prSet phldrT="[Текст]"/>
      <dgm:spPr/>
      <dgm:t>
        <a:bodyPr/>
        <a:lstStyle/>
        <a:p>
          <a:pPr algn="ctr"/>
          <a:r>
            <a:rPr lang="ru-RU" b="1" dirty="0" smtClean="0"/>
            <a:t>Механическая обработка</a:t>
          </a:r>
          <a:endParaRPr lang="ru-RU" b="1" dirty="0"/>
        </a:p>
      </dgm:t>
    </dgm:pt>
    <dgm:pt modelId="{C89CB7A9-5A3B-47CC-B510-7A2DDED5FBE1}" type="parTrans" cxnId="{955FF711-8DFA-4712-8157-DF5140CB8E63}">
      <dgm:prSet/>
      <dgm:spPr/>
      <dgm:t>
        <a:bodyPr/>
        <a:lstStyle/>
        <a:p>
          <a:pPr algn="ctr"/>
          <a:endParaRPr lang="ru-RU"/>
        </a:p>
      </dgm:t>
    </dgm:pt>
    <dgm:pt modelId="{DCA39D4E-71E0-4BCA-BCA2-BC8206F03636}" type="sibTrans" cxnId="{955FF711-8DFA-4712-8157-DF5140CB8E63}">
      <dgm:prSet/>
      <dgm:spPr/>
      <dgm:t>
        <a:bodyPr/>
        <a:lstStyle/>
        <a:p>
          <a:pPr algn="ctr"/>
          <a:endParaRPr lang="ru-RU"/>
        </a:p>
      </dgm:t>
    </dgm:pt>
    <dgm:pt modelId="{039908B1-1FB0-4E9A-9BC6-FB83ABF77523}">
      <dgm:prSet phldrT="[Текст]" custT="1"/>
      <dgm:spPr/>
      <dgm:t>
        <a:bodyPr/>
        <a:lstStyle/>
        <a:p>
          <a:pPr algn="ctr"/>
          <a:r>
            <a:rPr lang="ru-RU" sz="1800" b="1" smtClean="0">
              <a:solidFill>
                <a:schemeClr val="tx1"/>
              </a:solidFill>
            </a:rPr>
            <a:t>хромирование</a:t>
          </a:r>
          <a:endParaRPr lang="ru-RU" sz="1800" b="1" dirty="0">
            <a:solidFill>
              <a:schemeClr val="tx1"/>
            </a:solidFill>
          </a:endParaRPr>
        </a:p>
      </dgm:t>
    </dgm:pt>
    <dgm:pt modelId="{54AD87D7-BED0-47E3-8D1B-77F96A3A78E5}" type="parTrans" cxnId="{1BE3DEF0-CF0F-4C7D-9057-3C1C3AD0CA63}">
      <dgm:prSet/>
      <dgm:spPr/>
      <dgm:t>
        <a:bodyPr/>
        <a:lstStyle/>
        <a:p>
          <a:pPr algn="ctr"/>
          <a:endParaRPr lang="ru-RU"/>
        </a:p>
      </dgm:t>
    </dgm:pt>
    <dgm:pt modelId="{F8F58DD6-E6DA-4C27-A819-4EACFF679833}" type="sibTrans" cxnId="{1BE3DEF0-CF0F-4C7D-9057-3C1C3AD0CA63}">
      <dgm:prSet/>
      <dgm:spPr/>
      <dgm:t>
        <a:bodyPr/>
        <a:lstStyle/>
        <a:p>
          <a:pPr algn="ctr"/>
          <a:endParaRPr lang="ru-RU"/>
        </a:p>
      </dgm:t>
    </dgm:pt>
    <dgm:pt modelId="{DF3CFF9C-5FA7-4C06-B86D-E022B7DE2E22}">
      <dgm:prSet phldrT="[Текст]" custT="1"/>
      <dgm:spPr/>
      <dgm:t>
        <a:bodyPr/>
        <a:lstStyle/>
        <a:p>
          <a:pPr algn="ctr"/>
          <a:r>
            <a:rPr lang="ru-RU" sz="1600" b="1" smtClean="0">
              <a:solidFill>
                <a:schemeClr val="tx1"/>
              </a:solidFill>
            </a:rPr>
            <a:t>Обработка после наращивания</a:t>
          </a:r>
          <a:endParaRPr lang="ru-RU" sz="1600" b="1" dirty="0">
            <a:solidFill>
              <a:schemeClr val="tx1"/>
            </a:solidFill>
          </a:endParaRPr>
        </a:p>
      </dgm:t>
    </dgm:pt>
    <dgm:pt modelId="{F865644C-45CF-401A-8021-296319D82CBE}" type="parTrans" cxnId="{4FCFED40-DD2F-4D46-9A9E-9FE3D5836F29}">
      <dgm:prSet/>
      <dgm:spPr/>
      <dgm:t>
        <a:bodyPr/>
        <a:lstStyle/>
        <a:p>
          <a:pPr algn="ctr"/>
          <a:endParaRPr lang="ru-RU"/>
        </a:p>
      </dgm:t>
    </dgm:pt>
    <dgm:pt modelId="{99FFFB3F-4732-484E-9E19-CCBFDC703E87}" type="sibTrans" cxnId="{4FCFED40-DD2F-4D46-9A9E-9FE3D5836F29}">
      <dgm:prSet/>
      <dgm:spPr/>
      <dgm:t>
        <a:bodyPr/>
        <a:lstStyle/>
        <a:p>
          <a:pPr algn="ctr"/>
          <a:endParaRPr lang="ru-RU"/>
        </a:p>
      </dgm:t>
    </dgm:pt>
    <dgm:pt modelId="{410B7F2A-E0A5-40DC-B2B9-2D96947A6D28}">
      <dgm:prSet phldrT="[Текст]"/>
      <dgm:spPr/>
      <dgm:t>
        <a:bodyPr/>
        <a:lstStyle/>
        <a:p>
          <a:pPr algn="ctr"/>
          <a:r>
            <a:rPr lang="ru-RU" b="1" dirty="0" smtClean="0"/>
            <a:t>Промывка в дистиллированной, холодной и горячей воде</a:t>
          </a:r>
          <a:endParaRPr lang="ru-RU" b="1" dirty="0"/>
        </a:p>
      </dgm:t>
    </dgm:pt>
    <dgm:pt modelId="{A9CAD1ED-FF68-4B18-A1AA-AF1EA05020AF}" type="parTrans" cxnId="{75FD5A40-D008-42BE-A34C-4824BC87A64D}">
      <dgm:prSet/>
      <dgm:spPr/>
      <dgm:t>
        <a:bodyPr/>
        <a:lstStyle/>
        <a:p>
          <a:pPr algn="ctr"/>
          <a:endParaRPr lang="ru-RU"/>
        </a:p>
      </dgm:t>
    </dgm:pt>
    <dgm:pt modelId="{F33EA163-BE02-498B-A3AB-D6523B5CB2BB}" type="sibTrans" cxnId="{75FD5A40-D008-42BE-A34C-4824BC87A64D}">
      <dgm:prSet/>
      <dgm:spPr/>
      <dgm:t>
        <a:bodyPr/>
        <a:lstStyle/>
        <a:p>
          <a:pPr algn="ctr"/>
          <a:endParaRPr lang="ru-RU"/>
        </a:p>
      </dgm:t>
    </dgm:pt>
    <dgm:pt modelId="{2F6C61F1-10D7-487B-B006-4D6011F5872E}">
      <dgm:prSet phldrT="[Текст]"/>
      <dgm:spPr/>
      <dgm:t>
        <a:bodyPr/>
        <a:lstStyle/>
        <a:p>
          <a:pPr algn="ctr"/>
          <a:r>
            <a:rPr lang="ru-RU" b="1" dirty="0" smtClean="0"/>
            <a:t>Навешивание и защита необрабатываемых поверхностей: экранирование, обезжиривание, промывка</a:t>
          </a:r>
          <a:endParaRPr lang="ru-RU" b="1" dirty="0"/>
        </a:p>
      </dgm:t>
    </dgm:pt>
    <dgm:pt modelId="{6AE7A54D-952D-4088-8F07-D5E25EEB2756}" type="parTrans" cxnId="{5FB39231-6216-4771-A105-425496AC17FE}">
      <dgm:prSet/>
      <dgm:spPr/>
      <dgm:t>
        <a:bodyPr/>
        <a:lstStyle/>
        <a:p>
          <a:pPr algn="ctr"/>
          <a:endParaRPr lang="ru-RU"/>
        </a:p>
      </dgm:t>
    </dgm:pt>
    <dgm:pt modelId="{130AFADD-2C97-4FAC-B711-B361CAEE1F00}" type="sibTrans" cxnId="{5FB39231-6216-4771-A105-425496AC17FE}">
      <dgm:prSet/>
      <dgm:spPr/>
      <dgm:t>
        <a:bodyPr/>
        <a:lstStyle/>
        <a:p>
          <a:pPr algn="ctr"/>
          <a:endParaRPr lang="ru-RU"/>
        </a:p>
      </dgm:t>
    </dgm:pt>
    <dgm:pt modelId="{496F2773-3D19-4012-B4A7-B8CEADA76124}">
      <dgm:prSet phldrT="[Текст]"/>
      <dgm:spPr/>
      <dgm:t>
        <a:bodyPr/>
        <a:lstStyle/>
        <a:p>
          <a:pPr algn="ctr"/>
          <a:r>
            <a:rPr lang="ru-RU" b="1" dirty="0" smtClean="0"/>
            <a:t>Декапирование – очистка обратным током</a:t>
          </a:r>
          <a:endParaRPr lang="ru-RU" b="1" dirty="0"/>
        </a:p>
      </dgm:t>
    </dgm:pt>
    <dgm:pt modelId="{0F89CBE0-DBEC-4747-861C-9B0B5EFA6E0D}" type="parTrans" cxnId="{B00A706F-B5B1-4530-8E6D-5312D36D93D8}">
      <dgm:prSet/>
      <dgm:spPr/>
      <dgm:t>
        <a:bodyPr/>
        <a:lstStyle/>
        <a:p>
          <a:pPr algn="ctr"/>
          <a:endParaRPr lang="ru-RU"/>
        </a:p>
      </dgm:t>
    </dgm:pt>
    <dgm:pt modelId="{3C7837D0-1FA3-4D9C-8479-418A8322FBA3}" type="sibTrans" cxnId="{B00A706F-B5B1-4530-8E6D-5312D36D93D8}">
      <dgm:prSet/>
      <dgm:spPr/>
      <dgm:t>
        <a:bodyPr/>
        <a:lstStyle/>
        <a:p>
          <a:pPr algn="ctr"/>
          <a:endParaRPr lang="ru-RU"/>
        </a:p>
      </dgm:t>
    </dgm:pt>
    <dgm:pt modelId="{1FBC45F7-A4FF-4A22-AC9B-30AFED5CDF21}">
      <dgm:prSet phldrT="[Текст]"/>
      <dgm:spPr/>
      <dgm:t>
        <a:bodyPr/>
        <a:lstStyle/>
        <a:p>
          <a:pPr algn="ctr"/>
          <a:r>
            <a:rPr lang="ru-RU" b="1" dirty="0" smtClean="0"/>
            <a:t>Сушка и разборка подвесок</a:t>
          </a:r>
          <a:endParaRPr lang="ru-RU" b="1" dirty="0"/>
        </a:p>
      </dgm:t>
    </dgm:pt>
    <dgm:pt modelId="{CC2AD240-E9EE-471C-A1B9-78A8240DE9BF}" type="parTrans" cxnId="{587E9D06-B784-4FF3-B30B-47DC8FDA9630}">
      <dgm:prSet/>
      <dgm:spPr/>
      <dgm:t>
        <a:bodyPr/>
        <a:lstStyle/>
        <a:p>
          <a:pPr algn="ctr"/>
          <a:endParaRPr lang="ru-RU"/>
        </a:p>
      </dgm:t>
    </dgm:pt>
    <dgm:pt modelId="{3CA84922-A97D-451C-A73E-643CD5478F99}" type="sibTrans" cxnId="{587E9D06-B784-4FF3-B30B-47DC8FDA9630}">
      <dgm:prSet/>
      <dgm:spPr/>
      <dgm:t>
        <a:bodyPr/>
        <a:lstStyle/>
        <a:p>
          <a:pPr algn="ctr"/>
          <a:endParaRPr lang="ru-RU"/>
        </a:p>
      </dgm:t>
    </dgm:pt>
    <dgm:pt modelId="{43C0271F-35DF-41E2-A0F6-EAA042C61144}">
      <dgm:prSet phldrT="[Текст]"/>
      <dgm:spPr/>
      <dgm:t>
        <a:bodyPr/>
        <a:lstStyle/>
        <a:p>
          <a:pPr algn="ctr"/>
          <a:r>
            <a:rPr lang="ru-RU" b="1" dirty="0" smtClean="0"/>
            <a:t>Термическая обработка</a:t>
          </a:r>
          <a:endParaRPr lang="ru-RU" b="1" dirty="0"/>
        </a:p>
      </dgm:t>
    </dgm:pt>
    <dgm:pt modelId="{E5F59491-125E-42C8-8C41-0D27310196F2}" type="parTrans" cxnId="{A9B0EEBD-85AD-4ABD-B396-9E3EFF707E83}">
      <dgm:prSet/>
      <dgm:spPr/>
      <dgm:t>
        <a:bodyPr/>
        <a:lstStyle/>
        <a:p>
          <a:pPr algn="ctr"/>
          <a:endParaRPr lang="ru-RU"/>
        </a:p>
      </dgm:t>
    </dgm:pt>
    <dgm:pt modelId="{AD181033-0ABC-4FCC-92C1-56F183207548}" type="sibTrans" cxnId="{A9B0EEBD-85AD-4ABD-B396-9E3EFF707E83}">
      <dgm:prSet/>
      <dgm:spPr/>
      <dgm:t>
        <a:bodyPr/>
        <a:lstStyle/>
        <a:p>
          <a:pPr algn="ctr"/>
          <a:endParaRPr lang="ru-RU"/>
        </a:p>
      </dgm:t>
    </dgm:pt>
    <dgm:pt modelId="{BF7C7DEC-0ACC-4ECD-BEFB-54ADB22EE644}">
      <dgm:prSet phldrT="[Текст]"/>
      <dgm:spPr/>
      <dgm:t>
        <a:bodyPr/>
        <a:lstStyle/>
        <a:p>
          <a:pPr algn="ctr"/>
          <a:r>
            <a:rPr lang="ru-RU" b="1" dirty="0" smtClean="0"/>
            <a:t>Механическая обработка (шлифование мягкими кругами)</a:t>
          </a:r>
          <a:endParaRPr lang="ru-RU" b="1" dirty="0"/>
        </a:p>
      </dgm:t>
    </dgm:pt>
    <dgm:pt modelId="{D5413BC2-6394-4D39-9D9C-D378C5CCEF55}" type="parTrans" cxnId="{E2532516-3CB6-4664-91DD-71BD85B227F7}">
      <dgm:prSet/>
      <dgm:spPr/>
      <dgm:t>
        <a:bodyPr/>
        <a:lstStyle/>
        <a:p>
          <a:pPr algn="ctr"/>
          <a:endParaRPr lang="ru-RU"/>
        </a:p>
      </dgm:t>
    </dgm:pt>
    <dgm:pt modelId="{683091C1-D787-417E-B6F8-6187C4270D53}" type="sibTrans" cxnId="{E2532516-3CB6-4664-91DD-71BD85B227F7}">
      <dgm:prSet/>
      <dgm:spPr/>
      <dgm:t>
        <a:bodyPr/>
        <a:lstStyle/>
        <a:p>
          <a:pPr algn="ctr"/>
          <a:endParaRPr lang="ru-RU"/>
        </a:p>
      </dgm:t>
    </dgm:pt>
    <dgm:pt modelId="{731C3236-9551-446B-892E-44E3E5752CCA}">
      <dgm:prSet phldrT="[Текст]" custT="1"/>
      <dgm:spPr/>
      <dgm:t>
        <a:bodyPr/>
        <a:lstStyle/>
        <a:p>
          <a:pPr algn="ctr"/>
          <a:r>
            <a:rPr lang="ru-RU" sz="1600" b="1" dirty="0" smtClean="0"/>
            <a:t>Основной процесс по времени: длительность      10-20 часов,          толщина покрытия        0,05 – 0,5 мм </a:t>
          </a:r>
          <a:endParaRPr lang="ru-RU" sz="1600" b="1" dirty="0"/>
        </a:p>
      </dgm:t>
    </dgm:pt>
    <dgm:pt modelId="{834606F6-49F9-49BB-8F06-D5C4AE7AE35E}" type="sibTrans" cxnId="{4443808C-B1E3-4CE5-BB57-D6BB58018FCB}">
      <dgm:prSet/>
      <dgm:spPr/>
      <dgm:t>
        <a:bodyPr/>
        <a:lstStyle/>
        <a:p>
          <a:pPr algn="ctr"/>
          <a:endParaRPr lang="ru-RU"/>
        </a:p>
      </dgm:t>
    </dgm:pt>
    <dgm:pt modelId="{6A7FBF55-89EE-4BEA-A7D9-125021B1A303}" type="parTrans" cxnId="{4443808C-B1E3-4CE5-BB57-D6BB58018FCB}">
      <dgm:prSet/>
      <dgm:spPr/>
      <dgm:t>
        <a:bodyPr/>
        <a:lstStyle/>
        <a:p>
          <a:pPr algn="ctr"/>
          <a:endParaRPr lang="ru-RU"/>
        </a:p>
      </dgm:t>
    </dgm:pt>
    <dgm:pt modelId="{7BD58FA4-04C5-4304-B176-E328798A5C5A}" type="pres">
      <dgm:prSet presAssocID="{A7987E47-437F-458F-AF39-F62C454C873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BD0C7AE-8FE8-4303-BCDD-590AC925E1B2}" type="pres">
      <dgm:prSet presAssocID="{13F7C9F4-8051-4CDF-980A-6FBCDFC8FDB0}" presName="composite" presStyleCnt="0"/>
      <dgm:spPr/>
    </dgm:pt>
    <dgm:pt modelId="{1BA695BB-C1B1-43AA-A512-D558D0903324}" type="pres">
      <dgm:prSet presAssocID="{13F7C9F4-8051-4CDF-980A-6FBCDFC8FDB0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379B9B-26C1-4A74-8E45-3449BC1AF4DC}" type="pres">
      <dgm:prSet presAssocID="{13F7C9F4-8051-4CDF-980A-6FBCDFC8FDB0}" presName="parSh" presStyleLbl="node1" presStyleIdx="0" presStyleCnt="3"/>
      <dgm:spPr/>
      <dgm:t>
        <a:bodyPr/>
        <a:lstStyle/>
        <a:p>
          <a:endParaRPr lang="ru-RU"/>
        </a:p>
      </dgm:t>
    </dgm:pt>
    <dgm:pt modelId="{EE258B32-3ACB-4B6C-B5D4-FA9450B4EEB9}" type="pres">
      <dgm:prSet presAssocID="{13F7C9F4-8051-4CDF-980A-6FBCDFC8FDB0}" presName="desTx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9AB524-B632-4110-ADA3-344D0B389A58}" type="pres">
      <dgm:prSet presAssocID="{626673C4-535F-44A8-AE4C-0FA0909B745C}" presName="sibTrans" presStyleLbl="sibTrans2D1" presStyleIdx="0" presStyleCnt="2"/>
      <dgm:spPr/>
      <dgm:t>
        <a:bodyPr/>
        <a:lstStyle/>
        <a:p>
          <a:endParaRPr lang="ru-RU"/>
        </a:p>
      </dgm:t>
    </dgm:pt>
    <dgm:pt modelId="{8E7BB038-2485-4B56-BD8D-7B52CFB5EF1E}" type="pres">
      <dgm:prSet presAssocID="{626673C4-535F-44A8-AE4C-0FA0909B745C}" presName="connTx" presStyleLbl="sibTrans2D1" presStyleIdx="0" presStyleCnt="2"/>
      <dgm:spPr/>
      <dgm:t>
        <a:bodyPr/>
        <a:lstStyle/>
        <a:p>
          <a:endParaRPr lang="ru-RU"/>
        </a:p>
      </dgm:t>
    </dgm:pt>
    <dgm:pt modelId="{09D4BCB1-47D1-49C6-B222-D2FD134D3997}" type="pres">
      <dgm:prSet presAssocID="{039908B1-1FB0-4E9A-9BC6-FB83ABF77523}" presName="composite" presStyleCnt="0"/>
      <dgm:spPr/>
    </dgm:pt>
    <dgm:pt modelId="{05C7127B-E76B-46A1-9844-FDADCFF982CA}" type="pres">
      <dgm:prSet presAssocID="{039908B1-1FB0-4E9A-9BC6-FB83ABF77523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15ABE3-8002-4727-B71D-32ED66C66BEE}" type="pres">
      <dgm:prSet presAssocID="{039908B1-1FB0-4E9A-9BC6-FB83ABF77523}" presName="parSh" presStyleLbl="node1" presStyleIdx="1" presStyleCnt="3"/>
      <dgm:spPr/>
      <dgm:t>
        <a:bodyPr/>
        <a:lstStyle/>
        <a:p>
          <a:endParaRPr lang="ru-RU"/>
        </a:p>
      </dgm:t>
    </dgm:pt>
    <dgm:pt modelId="{EEA1C8E6-6239-492A-95EE-C319979D11E1}" type="pres">
      <dgm:prSet presAssocID="{039908B1-1FB0-4E9A-9BC6-FB83ABF77523}" presName="desTx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31012A-624A-4C08-9FE2-F1B20750E907}" type="pres">
      <dgm:prSet presAssocID="{F8F58DD6-E6DA-4C27-A819-4EACFF679833}" presName="sibTrans" presStyleLbl="sibTrans2D1" presStyleIdx="1" presStyleCnt="2"/>
      <dgm:spPr/>
      <dgm:t>
        <a:bodyPr/>
        <a:lstStyle/>
        <a:p>
          <a:endParaRPr lang="ru-RU"/>
        </a:p>
      </dgm:t>
    </dgm:pt>
    <dgm:pt modelId="{DFB2C9DB-9C3D-421E-BB6E-CB045302A81A}" type="pres">
      <dgm:prSet presAssocID="{F8F58DD6-E6DA-4C27-A819-4EACFF679833}" presName="connTx" presStyleLbl="sibTrans2D1" presStyleIdx="1" presStyleCnt="2"/>
      <dgm:spPr/>
      <dgm:t>
        <a:bodyPr/>
        <a:lstStyle/>
        <a:p>
          <a:endParaRPr lang="ru-RU"/>
        </a:p>
      </dgm:t>
    </dgm:pt>
    <dgm:pt modelId="{8F0400C8-C3C4-48BE-BFCB-53867DF3D058}" type="pres">
      <dgm:prSet presAssocID="{DF3CFF9C-5FA7-4C06-B86D-E022B7DE2E22}" presName="composite" presStyleCnt="0"/>
      <dgm:spPr/>
    </dgm:pt>
    <dgm:pt modelId="{6DF9051C-4B18-496D-9D0C-C4AED8AE5194}" type="pres">
      <dgm:prSet presAssocID="{DF3CFF9C-5FA7-4C06-B86D-E022B7DE2E22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B37FBA-AAC5-467D-9B1C-D593F6DE0546}" type="pres">
      <dgm:prSet presAssocID="{DF3CFF9C-5FA7-4C06-B86D-E022B7DE2E22}" presName="parSh" presStyleLbl="node1" presStyleIdx="2" presStyleCnt="3"/>
      <dgm:spPr/>
      <dgm:t>
        <a:bodyPr/>
        <a:lstStyle/>
        <a:p>
          <a:endParaRPr lang="ru-RU"/>
        </a:p>
      </dgm:t>
    </dgm:pt>
    <dgm:pt modelId="{7EEC3ECF-1F0E-4EC0-991A-EC94BAB8F5D8}" type="pres">
      <dgm:prSet presAssocID="{DF3CFF9C-5FA7-4C06-B86D-E022B7DE2E22}" presName="desTx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100EF62-4CE1-4E8A-9109-0E568B7F20DA}" type="presOf" srcId="{BF7C7DEC-0ACC-4ECD-BEFB-54ADB22EE644}" destId="{7EEC3ECF-1F0E-4EC0-991A-EC94BAB8F5D8}" srcOrd="0" destOrd="3" presId="urn:microsoft.com/office/officeart/2005/8/layout/process3"/>
    <dgm:cxn modelId="{6C0CC4B9-5F63-40E2-B542-60A6DAAAA6BD}" type="presOf" srcId="{039908B1-1FB0-4E9A-9BC6-FB83ABF77523}" destId="{C115ABE3-8002-4727-B71D-32ED66C66BEE}" srcOrd="1" destOrd="0" presId="urn:microsoft.com/office/officeart/2005/8/layout/process3"/>
    <dgm:cxn modelId="{C18D530E-4B14-45DA-A317-D80F9D1F62F7}" type="presOf" srcId="{DF3CFF9C-5FA7-4C06-B86D-E022B7DE2E22}" destId="{6DF9051C-4B18-496D-9D0C-C4AED8AE5194}" srcOrd="0" destOrd="0" presId="urn:microsoft.com/office/officeart/2005/8/layout/process3"/>
    <dgm:cxn modelId="{738F25C0-0F0D-4512-936D-7C79286D970C}" type="presOf" srcId="{731C3236-9551-446B-892E-44E3E5752CCA}" destId="{EEA1C8E6-6239-492A-95EE-C319979D11E1}" srcOrd="0" destOrd="0" presId="urn:microsoft.com/office/officeart/2005/8/layout/process3"/>
    <dgm:cxn modelId="{01016D59-96F3-4BFD-BD47-DF00A9D68A81}" type="presOf" srcId="{F8F58DD6-E6DA-4C27-A819-4EACFF679833}" destId="{6331012A-624A-4C08-9FE2-F1B20750E907}" srcOrd="0" destOrd="0" presId="urn:microsoft.com/office/officeart/2005/8/layout/process3"/>
    <dgm:cxn modelId="{5FB39231-6216-4771-A105-425496AC17FE}" srcId="{13F7C9F4-8051-4CDF-980A-6FBCDFC8FDB0}" destId="{2F6C61F1-10D7-487B-B006-4D6011F5872E}" srcOrd="1" destOrd="0" parTransId="{6AE7A54D-952D-4088-8F07-D5E25EEB2756}" sibTransId="{130AFADD-2C97-4FAC-B711-B361CAEE1F00}"/>
    <dgm:cxn modelId="{C96A0AB6-C598-4413-BA97-937ED255D658}" type="presOf" srcId="{039908B1-1FB0-4E9A-9BC6-FB83ABF77523}" destId="{05C7127B-E76B-46A1-9844-FDADCFF982CA}" srcOrd="0" destOrd="0" presId="urn:microsoft.com/office/officeart/2005/8/layout/process3"/>
    <dgm:cxn modelId="{A9B0EEBD-85AD-4ABD-B396-9E3EFF707E83}" srcId="{DF3CFF9C-5FA7-4C06-B86D-E022B7DE2E22}" destId="{43C0271F-35DF-41E2-A0F6-EAA042C61144}" srcOrd="2" destOrd="0" parTransId="{E5F59491-125E-42C8-8C41-0D27310196F2}" sibTransId="{AD181033-0ABC-4FCC-92C1-56F183207548}"/>
    <dgm:cxn modelId="{974AF3BF-46B4-459A-88C0-93CCE5AFBFEE}" type="presOf" srcId="{496F2773-3D19-4012-B4A7-B8CEADA76124}" destId="{EE258B32-3ACB-4B6C-B5D4-FA9450B4EEB9}" srcOrd="0" destOrd="2" presId="urn:microsoft.com/office/officeart/2005/8/layout/process3"/>
    <dgm:cxn modelId="{FD1A25E1-13FA-478D-943D-FF6B2EBBD153}" type="presOf" srcId="{DF3CFF9C-5FA7-4C06-B86D-E022B7DE2E22}" destId="{4BB37FBA-AAC5-467D-9B1C-D593F6DE0546}" srcOrd="1" destOrd="0" presId="urn:microsoft.com/office/officeart/2005/8/layout/process3"/>
    <dgm:cxn modelId="{587E9D06-B784-4FF3-B30B-47DC8FDA9630}" srcId="{DF3CFF9C-5FA7-4C06-B86D-E022B7DE2E22}" destId="{1FBC45F7-A4FF-4A22-AC9B-30AFED5CDF21}" srcOrd="1" destOrd="0" parTransId="{CC2AD240-E9EE-471C-A1B9-78A8240DE9BF}" sibTransId="{3CA84922-A97D-451C-A73E-643CD5478F99}"/>
    <dgm:cxn modelId="{DD42DB66-AA27-4B34-BAB4-1BE7043DEF08}" type="presOf" srcId="{43C0271F-35DF-41E2-A0F6-EAA042C61144}" destId="{7EEC3ECF-1F0E-4EC0-991A-EC94BAB8F5D8}" srcOrd="0" destOrd="2" presId="urn:microsoft.com/office/officeart/2005/8/layout/process3"/>
    <dgm:cxn modelId="{A5388415-EFD5-459E-ADC3-1B1831CD524C}" type="presOf" srcId="{A7987E47-437F-458F-AF39-F62C454C8735}" destId="{7BD58FA4-04C5-4304-B176-E328798A5C5A}" srcOrd="0" destOrd="0" presId="urn:microsoft.com/office/officeart/2005/8/layout/process3"/>
    <dgm:cxn modelId="{0D8BD96B-DC55-4651-9E3C-586B86F465ED}" type="presOf" srcId="{410B7F2A-E0A5-40DC-B2B9-2D96947A6D28}" destId="{7EEC3ECF-1F0E-4EC0-991A-EC94BAB8F5D8}" srcOrd="0" destOrd="0" presId="urn:microsoft.com/office/officeart/2005/8/layout/process3"/>
    <dgm:cxn modelId="{1BE3DEF0-CF0F-4C7D-9057-3C1C3AD0CA63}" srcId="{A7987E47-437F-458F-AF39-F62C454C8735}" destId="{039908B1-1FB0-4E9A-9BC6-FB83ABF77523}" srcOrd="1" destOrd="0" parTransId="{54AD87D7-BED0-47E3-8D1B-77F96A3A78E5}" sibTransId="{F8F58DD6-E6DA-4C27-A819-4EACFF679833}"/>
    <dgm:cxn modelId="{FDE38DCB-A7A0-45E9-A53A-20AC6921EB40}" type="presOf" srcId="{13F7C9F4-8051-4CDF-980A-6FBCDFC8FDB0}" destId="{A2379B9B-26C1-4A74-8E45-3449BC1AF4DC}" srcOrd="1" destOrd="0" presId="urn:microsoft.com/office/officeart/2005/8/layout/process3"/>
    <dgm:cxn modelId="{955FF711-8DFA-4712-8157-DF5140CB8E63}" srcId="{13F7C9F4-8051-4CDF-980A-6FBCDFC8FDB0}" destId="{6AC6316B-1238-4826-96AA-375300DAA9A4}" srcOrd="0" destOrd="0" parTransId="{C89CB7A9-5A3B-47CC-B510-7A2DDED5FBE1}" sibTransId="{DCA39D4E-71E0-4BCA-BCA2-BC8206F03636}"/>
    <dgm:cxn modelId="{FADFC5B9-7419-4BEC-8C8B-7C9A7F50C025}" type="presOf" srcId="{626673C4-535F-44A8-AE4C-0FA0909B745C}" destId="{8E7BB038-2485-4B56-BD8D-7B52CFB5EF1E}" srcOrd="1" destOrd="0" presId="urn:microsoft.com/office/officeart/2005/8/layout/process3"/>
    <dgm:cxn modelId="{B00A706F-B5B1-4530-8E6D-5312D36D93D8}" srcId="{13F7C9F4-8051-4CDF-980A-6FBCDFC8FDB0}" destId="{496F2773-3D19-4012-B4A7-B8CEADA76124}" srcOrd="2" destOrd="0" parTransId="{0F89CBE0-DBEC-4747-861C-9B0B5EFA6E0D}" sibTransId="{3C7837D0-1FA3-4D9C-8479-418A8322FBA3}"/>
    <dgm:cxn modelId="{75FD5A40-D008-42BE-A34C-4824BC87A64D}" srcId="{DF3CFF9C-5FA7-4C06-B86D-E022B7DE2E22}" destId="{410B7F2A-E0A5-40DC-B2B9-2D96947A6D28}" srcOrd="0" destOrd="0" parTransId="{A9CAD1ED-FF68-4B18-A1AA-AF1EA05020AF}" sibTransId="{F33EA163-BE02-498B-A3AB-D6523B5CB2BB}"/>
    <dgm:cxn modelId="{4FCFED40-DD2F-4D46-9A9E-9FE3D5836F29}" srcId="{A7987E47-437F-458F-AF39-F62C454C8735}" destId="{DF3CFF9C-5FA7-4C06-B86D-E022B7DE2E22}" srcOrd="2" destOrd="0" parTransId="{F865644C-45CF-401A-8021-296319D82CBE}" sibTransId="{99FFFB3F-4732-484E-9E19-CCBFDC703E87}"/>
    <dgm:cxn modelId="{8478EA95-5926-4164-AFFE-7B43A204AF8A}" type="presOf" srcId="{626673C4-535F-44A8-AE4C-0FA0909B745C}" destId="{E29AB524-B632-4110-ADA3-344D0B389A58}" srcOrd="0" destOrd="0" presId="urn:microsoft.com/office/officeart/2005/8/layout/process3"/>
    <dgm:cxn modelId="{4F720DB4-F9F4-4B21-A314-81C32068D800}" type="presOf" srcId="{1FBC45F7-A4FF-4A22-AC9B-30AFED5CDF21}" destId="{7EEC3ECF-1F0E-4EC0-991A-EC94BAB8F5D8}" srcOrd="0" destOrd="1" presId="urn:microsoft.com/office/officeart/2005/8/layout/process3"/>
    <dgm:cxn modelId="{E2532516-3CB6-4664-91DD-71BD85B227F7}" srcId="{DF3CFF9C-5FA7-4C06-B86D-E022B7DE2E22}" destId="{BF7C7DEC-0ACC-4ECD-BEFB-54ADB22EE644}" srcOrd="3" destOrd="0" parTransId="{D5413BC2-6394-4D39-9D9C-D378C5CCEF55}" sibTransId="{683091C1-D787-417E-B6F8-6187C4270D53}"/>
    <dgm:cxn modelId="{E985A9B5-A299-4FDD-8BEA-4B6C90F46F3D}" type="presOf" srcId="{13F7C9F4-8051-4CDF-980A-6FBCDFC8FDB0}" destId="{1BA695BB-C1B1-43AA-A512-D558D0903324}" srcOrd="0" destOrd="0" presId="urn:microsoft.com/office/officeart/2005/8/layout/process3"/>
    <dgm:cxn modelId="{3F10ED9C-145A-4B03-9780-FBB5CFD9861C}" type="presOf" srcId="{2F6C61F1-10D7-487B-B006-4D6011F5872E}" destId="{EE258B32-3ACB-4B6C-B5D4-FA9450B4EEB9}" srcOrd="0" destOrd="1" presId="urn:microsoft.com/office/officeart/2005/8/layout/process3"/>
    <dgm:cxn modelId="{4443808C-B1E3-4CE5-BB57-D6BB58018FCB}" srcId="{039908B1-1FB0-4E9A-9BC6-FB83ABF77523}" destId="{731C3236-9551-446B-892E-44E3E5752CCA}" srcOrd="0" destOrd="0" parTransId="{6A7FBF55-89EE-4BEA-A7D9-125021B1A303}" sibTransId="{834606F6-49F9-49BB-8F06-D5C4AE7AE35E}"/>
    <dgm:cxn modelId="{8ED85706-2CD2-4423-91DC-5DA1BBCEF570}" type="presOf" srcId="{F8F58DD6-E6DA-4C27-A819-4EACFF679833}" destId="{DFB2C9DB-9C3D-421E-BB6E-CB045302A81A}" srcOrd="1" destOrd="0" presId="urn:microsoft.com/office/officeart/2005/8/layout/process3"/>
    <dgm:cxn modelId="{285DF1A9-B9C2-43BB-8643-E45C5D9377F2}" type="presOf" srcId="{6AC6316B-1238-4826-96AA-375300DAA9A4}" destId="{EE258B32-3ACB-4B6C-B5D4-FA9450B4EEB9}" srcOrd="0" destOrd="0" presId="urn:microsoft.com/office/officeart/2005/8/layout/process3"/>
    <dgm:cxn modelId="{36239361-9A86-41B8-B828-36F8E7BE0E96}" srcId="{A7987E47-437F-458F-AF39-F62C454C8735}" destId="{13F7C9F4-8051-4CDF-980A-6FBCDFC8FDB0}" srcOrd="0" destOrd="0" parTransId="{53535D69-F158-4400-9BE6-51D1C58A9B2E}" sibTransId="{626673C4-535F-44A8-AE4C-0FA0909B745C}"/>
    <dgm:cxn modelId="{3C6BDDE2-8B33-4BF9-9D97-D3BE56672CC9}" type="presParOf" srcId="{7BD58FA4-04C5-4304-B176-E328798A5C5A}" destId="{0BD0C7AE-8FE8-4303-BCDD-590AC925E1B2}" srcOrd="0" destOrd="0" presId="urn:microsoft.com/office/officeart/2005/8/layout/process3"/>
    <dgm:cxn modelId="{AE0D6A08-9197-4CD1-9B14-37424A12894F}" type="presParOf" srcId="{0BD0C7AE-8FE8-4303-BCDD-590AC925E1B2}" destId="{1BA695BB-C1B1-43AA-A512-D558D0903324}" srcOrd="0" destOrd="0" presId="urn:microsoft.com/office/officeart/2005/8/layout/process3"/>
    <dgm:cxn modelId="{83F278D2-5351-4FB2-BF99-7E975AA823EA}" type="presParOf" srcId="{0BD0C7AE-8FE8-4303-BCDD-590AC925E1B2}" destId="{A2379B9B-26C1-4A74-8E45-3449BC1AF4DC}" srcOrd="1" destOrd="0" presId="urn:microsoft.com/office/officeart/2005/8/layout/process3"/>
    <dgm:cxn modelId="{BA7132B0-C09F-45FE-AD50-1AE8B8920C2C}" type="presParOf" srcId="{0BD0C7AE-8FE8-4303-BCDD-590AC925E1B2}" destId="{EE258B32-3ACB-4B6C-B5D4-FA9450B4EEB9}" srcOrd="2" destOrd="0" presId="urn:microsoft.com/office/officeart/2005/8/layout/process3"/>
    <dgm:cxn modelId="{9018AC5F-FEE1-4CA8-94A3-75BC7354E3CD}" type="presParOf" srcId="{7BD58FA4-04C5-4304-B176-E328798A5C5A}" destId="{E29AB524-B632-4110-ADA3-344D0B389A58}" srcOrd="1" destOrd="0" presId="urn:microsoft.com/office/officeart/2005/8/layout/process3"/>
    <dgm:cxn modelId="{109D40CF-2728-4D98-A026-FF7EC350A5A5}" type="presParOf" srcId="{E29AB524-B632-4110-ADA3-344D0B389A58}" destId="{8E7BB038-2485-4B56-BD8D-7B52CFB5EF1E}" srcOrd="0" destOrd="0" presId="urn:microsoft.com/office/officeart/2005/8/layout/process3"/>
    <dgm:cxn modelId="{FE1E3B3E-3498-4D02-A640-3849C720F241}" type="presParOf" srcId="{7BD58FA4-04C5-4304-B176-E328798A5C5A}" destId="{09D4BCB1-47D1-49C6-B222-D2FD134D3997}" srcOrd="2" destOrd="0" presId="urn:microsoft.com/office/officeart/2005/8/layout/process3"/>
    <dgm:cxn modelId="{FC36000D-9122-465A-8A43-9B75B749CB7C}" type="presParOf" srcId="{09D4BCB1-47D1-49C6-B222-D2FD134D3997}" destId="{05C7127B-E76B-46A1-9844-FDADCFF982CA}" srcOrd="0" destOrd="0" presId="urn:microsoft.com/office/officeart/2005/8/layout/process3"/>
    <dgm:cxn modelId="{CBD69164-5C35-4BFC-A469-CE3D5D39313D}" type="presParOf" srcId="{09D4BCB1-47D1-49C6-B222-D2FD134D3997}" destId="{C115ABE3-8002-4727-B71D-32ED66C66BEE}" srcOrd="1" destOrd="0" presId="urn:microsoft.com/office/officeart/2005/8/layout/process3"/>
    <dgm:cxn modelId="{865BBB31-5565-4964-8091-4B02B797DC03}" type="presParOf" srcId="{09D4BCB1-47D1-49C6-B222-D2FD134D3997}" destId="{EEA1C8E6-6239-492A-95EE-C319979D11E1}" srcOrd="2" destOrd="0" presId="urn:microsoft.com/office/officeart/2005/8/layout/process3"/>
    <dgm:cxn modelId="{A00C3860-C5F3-4045-8CCF-26A4AC3D56B5}" type="presParOf" srcId="{7BD58FA4-04C5-4304-B176-E328798A5C5A}" destId="{6331012A-624A-4C08-9FE2-F1B20750E907}" srcOrd="3" destOrd="0" presId="urn:microsoft.com/office/officeart/2005/8/layout/process3"/>
    <dgm:cxn modelId="{7EDDF049-6B50-4AAA-8D6D-C015DC612534}" type="presParOf" srcId="{6331012A-624A-4C08-9FE2-F1B20750E907}" destId="{DFB2C9DB-9C3D-421E-BB6E-CB045302A81A}" srcOrd="0" destOrd="0" presId="urn:microsoft.com/office/officeart/2005/8/layout/process3"/>
    <dgm:cxn modelId="{5E32D656-47DA-4764-9A13-10294CE8D0AD}" type="presParOf" srcId="{7BD58FA4-04C5-4304-B176-E328798A5C5A}" destId="{8F0400C8-C3C4-48BE-BFCB-53867DF3D058}" srcOrd="4" destOrd="0" presId="urn:microsoft.com/office/officeart/2005/8/layout/process3"/>
    <dgm:cxn modelId="{006A9574-CBC6-4BBA-8780-FF8579BFB8A1}" type="presParOf" srcId="{8F0400C8-C3C4-48BE-BFCB-53867DF3D058}" destId="{6DF9051C-4B18-496D-9D0C-C4AED8AE5194}" srcOrd="0" destOrd="0" presId="urn:microsoft.com/office/officeart/2005/8/layout/process3"/>
    <dgm:cxn modelId="{66602495-20C5-4D7E-82F2-E5CD391085CD}" type="presParOf" srcId="{8F0400C8-C3C4-48BE-BFCB-53867DF3D058}" destId="{4BB37FBA-AAC5-467D-9B1C-D593F6DE0546}" srcOrd="1" destOrd="0" presId="urn:microsoft.com/office/officeart/2005/8/layout/process3"/>
    <dgm:cxn modelId="{D926AF17-62B4-49EF-95B9-72E42EB03072}" type="presParOf" srcId="{8F0400C8-C3C4-48BE-BFCB-53867DF3D058}" destId="{7EEC3ECF-1F0E-4EC0-991A-EC94BAB8F5D8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606230-D6A3-4BE4-AF39-1602C17AD91A}">
      <dsp:nvSpPr>
        <dsp:cNvPr id="0" name=""/>
        <dsp:cNvSpPr/>
      </dsp:nvSpPr>
      <dsp:spPr>
        <a:xfrm>
          <a:off x="0" y="368396"/>
          <a:ext cx="7785847" cy="4788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894483-3DEE-4F41-A33E-6331E37E04D4}">
      <dsp:nvSpPr>
        <dsp:cNvPr id="0" name=""/>
        <dsp:cNvSpPr/>
      </dsp:nvSpPr>
      <dsp:spPr>
        <a:xfrm>
          <a:off x="389292" y="87956"/>
          <a:ext cx="6645625" cy="56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001" tIns="0" rIns="206001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Calibri" panose="020F0502020204030204" pitchFamily="34" charset="0"/>
              <a:ea typeface="Arial Unicode MS" panose="020B0604020202020204" pitchFamily="34" charset="-128"/>
              <a:cs typeface="Times New Roman" panose="02020603050405020304" pitchFamily="18" charset="0"/>
            </a:rPr>
            <a:t>Ремонт механической обработкой</a:t>
          </a:r>
          <a:endParaRPr lang="ru-RU" sz="2400" kern="1200" dirty="0"/>
        </a:p>
      </dsp:txBody>
      <dsp:txXfrm>
        <a:off x="416672" y="115336"/>
        <a:ext cx="6590865" cy="506120"/>
      </dsp:txXfrm>
    </dsp:sp>
    <dsp:sp modelId="{D16AA982-531D-474D-8C3D-639C92ACDAC3}">
      <dsp:nvSpPr>
        <dsp:cNvPr id="0" name=""/>
        <dsp:cNvSpPr/>
      </dsp:nvSpPr>
      <dsp:spPr>
        <a:xfrm>
          <a:off x="0" y="1230236"/>
          <a:ext cx="7785847" cy="4788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39E9B8-0B35-4E70-95BD-910F7E63C518}">
      <dsp:nvSpPr>
        <dsp:cNvPr id="0" name=""/>
        <dsp:cNvSpPr/>
      </dsp:nvSpPr>
      <dsp:spPr>
        <a:xfrm>
          <a:off x="389292" y="949796"/>
          <a:ext cx="6622952" cy="56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001" tIns="0" rIns="206001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Calibri" panose="020F0502020204030204" pitchFamily="34" charset="0"/>
              <a:ea typeface="Arial Unicode MS" panose="020B0604020202020204" pitchFamily="34" charset="-128"/>
              <a:cs typeface="Times New Roman" panose="02020603050405020304" pitchFamily="18" charset="0"/>
            </a:rPr>
            <a:t>Ремонт слесарно-механической обработкой</a:t>
          </a:r>
          <a:endParaRPr lang="ru-RU" sz="2400" kern="1200" dirty="0"/>
        </a:p>
      </dsp:txBody>
      <dsp:txXfrm>
        <a:off x="416672" y="977176"/>
        <a:ext cx="6568192" cy="506120"/>
      </dsp:txXfrm>
    </dsp:sp>
    <dsp:sp modelId="{21B375DB-7B9B-477E-9326-0A63095C3010}">
      <dsp:nvSpPr>
        <dsp:cNvPr id="0" name=""/>
        <dsp:cNvSpPr/>
      </dsp:nvSpPr>
      <dsp:spPr>
        <a:xfrm>
          <a:off x="0" y="2092076"/>
          <a:ext cx="7785847" cy="4788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B88E90-8DDF-4882-B359-F51F3AAB9268}">
      <dsp:nvSpPr>
        <dsp:cNvPr id="0" name=""/>
        <dsp:cNvSpPr/>
      </dsp:nvSpPr>
      <dsp:spPr>
        <a:xfrm>
          <a:off x="389292" y="1811636"/>
          <a:ext cx="6608837" cy="56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001" tIns="0" rIns="206001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Calibri" panose="020F0502020204030204" pitchFamily="34" charset="0"/>
              <a:ea typeface="Arial Unicode MS" panose="020B0604020202020204" pitchFamily="34" charset="-128"/>
              <a:cs typeface="Times New Roman" panose="02020603050405020304" pitchFamily="18" charset="0"/>
            </a:rPr>
            <a:t>Ремонт обработкой давлением</a:t>
          </a:r>
          <a:endParaRPr lang="ru-RU" sz="2400" kern="1200" dirty="0"/>
        </a:p>
      </dsp:txBody>
      <dsp:txXfrm>
        <a:off x="416672" y="1839016"/>
        <a:ext cx="6554077" cy="506120"/>
      </dsp:txXfrm>
    </dsp:sp>
    <dsp:sp modelId="{CACC5E51-DCDD-4AEE-9D06-E4209B7571CC}">
      <dsp:nvSpPr>
        <dsp:cNvPr id="0" name=""/>
        <dsp:cNvSpPr/>
      </dsp:nvSpPr>
      <dsp:spPr>
        <a:xfrm>
          <a:off x="0" y="2953916"/>
          <a:ext cx="7785847" cy="4788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168F3F-5551-49A0-8541-D5306F8390B1}">
      <dsp:nvSpPr>
        <dsp:cNvPr id="0" name=""/>
        <dsp:cNvSpPr/>
      </dsp:nvSpPr>
      <dsp:spPr>
        <a:xfrm>
          <a:off x="389292" y="2673476"/>
          <a:ext cx="6573847" cy="56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001" tIns="0" rIns="206001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Calibri" panose="020F0502020204030204" pitchFamily="34" charset="0"/>
              <a:ea typeface="Arial Unicode MS" panose="020B0604020202020204" pitchFamily="34" charset="-128"/>
              <a:cs typeface="Times New Roman" panose="02020603050405020304" pitchFamily="18" charset="0"/>
            </a:rPr>
            <a:t>Сварка и наплавка</a:t>
          </a:r>
          <a:endParaRPr lang="ru-RU" sz="2400" kern="1200" dirty="0"/>
        </a:p>
      </dsp:txBody>
      <dsp:txXfrm>
        <a:off x="416672" y="2700856"/>
        <a:ext cx="6519087" cy="506120"/>
      </dsp:txXfrm>
    </dsp:sp>
    <dsp:sp modelId="{0A652DF5-7520-454C-A460-4714F0125149}">
      <dsp:nvSpPr>
        <dsp:cNvPr id="0" name=""/>
        <dsp:cNvSpPr/>
      </dsp:nvSpPr>
      <dsp:spPr>
        <a:xfrm>
          <a:off x="0" y="3815756"/>
          <a:ext cx="7785847" cy="4788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03E0C9-22C6-4506-AC06-A12035A42DF6}">
      <dsp:nvSpPr>
        <dsp:cNvPr id="0" name=""/>
        <dsp:cNvSpPr/>
      </dsp:nvSpPr>
      <dsp:spPr>
        <a:xfrm>
          <a:off x="389292" y="3535316"/>
          <a:ext cx="6557606" cy="56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001" tIns="0" rIns="206001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Ремонт металлизацией</a:t>
          </a:r>
          <a:endParaRPr lang="ru-RU" sz="2400" b="1" kern="1200" dirty="0"/>
        </a:p>
      </dsp:txBody>
      <dsp:txXfrm>
        <a:off x="416672" y="3562696"/>
        <a:ext cx="6502846" cy="506120"/>
      </dsp:txXfrm>
    </dsp:sp>
    <dsp:sp modelId="{B47EB535-0BFF-4597-B3DC-0DD6A5A5CF3B}">
      <dsp:nvSpPr>
        <dsp:cNvPr id="0" name=""/>
        <dsp:cNvSpPr/>
      </dsp:nvSpPr>
      <dsp:spPr>
        <a:xfrm>
          <a:off x="0" y="4677596"/>
          <a:ext cx="7785847" cy="4788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BA28D0-4DF9-46B7-81FC-145489DEFAEC}">
      <dsp:nvSpPr>
        <dsp:cNvPr id="0" name=""/>
        <dsp:cNvSpPr/>
      </dsp:nvSpPr>
      <dsp:spPr>
        <a:xfrm>
          <a:off x="389292" y="4397156"/>
          <a:ext cx="6606221" cy="56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001" tIns="0" rIns="206001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Calibri" panose="020F0502020204030204" pitchFamily="34" charset="0"/>
              <a:ea typeface="Arial Unicode MS" panose="020B0604020202020204" pitchFamily="34" charset="-128"/>
              <a:cs typeface="Times New Roman" panose="02020603050405020304" pitchFamily="18" charset="0"/>
            </a:rPr>
            <a:t>Ремонт электролитическим наращиванием</a:t>
          </a:r>
          <a:endParaRPr lang="ru-RU" sz="2400" kern="1200" dirty="0"/>
        </a:p>
      </dsp:txBody>
      <dsp:txXfrm>
        <a:off x="416672" y="4424536"/>
        <a:ext cx="6551461" cy="5061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E7564B-DBF0-4A73-BF5C-202B2201C39B}">
      <dsp:nvSpPr>
        <dsp:cNvPr id="0" name=""/>
        <dsp:cNvSpPr/>
      </dsp:nvSpPr>
      <dsp:spPr>
        <a:xfrm>
          <a:off x="3160179" y="263829"/>
          <a:ext cx="4853974" cy="140390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spc="240" baseline="0" dirty="0" smtClean="0">
              <a:latin typeface="Arial Black" panose="020B0A04020102020204" pitchFamily="34" charset="0"/>
            </a:rPr>
            <a:t>дуговая</a:t>
          </a:r>
          <a:endParaRPr lang="ru-RU" sz="2000" kern="1200" spc="240" baseline="0" dirty="0">
            <a:latin typeface="Arial Black" panose="020B0A040201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spc="240" baseline="0" dirty="0" smtClean="0">
              <a:latin typeface="Arial Black" panose="020B0A04020102020204" pitchFamily="34" charset="0"/>
            </a:rPr>
            <a:t>газовая</a:t>
          </a:r>
          <a:endParaRPr lang="ru-RU" sz="2000" b="1" kern="1200" spc="240" baseline="0" dirty="0">
            <a:latin typeface="Arial Black" panose="020B0A04020102020204" pitchFamily="34" charset="0"/>
          </a:endParaRPr>
        </a:p>
      </dsp:txBody>
      <dsp:txXfrm>
        <a:off x="3160179" y="439317"/>
        <a:ext cx="4327510" cy="1052928"/>
      </dsp:txXfrm>
    </dsp:sp>
    <dsp:sp modelId="{928B87E2-7B99-431B-AF08-0245223A9150}">
      <dsp:nvSpPr>
        <dsp:cNvPr id="0" name=""/>
        <dsp:cNvSpPr/>
      </dsp:nvSpPr>
      <dsp:spPr>
        <a:xfrm>
          <a:off x="221923" y="360166"/>
          <a:ext cx="2699327" cy="12112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kern="1200" dirty="0" smtClean="0"/>
            <a:t>Способы сварки</a:t>
          </a:r>
          <a:endParaRPr lang="ru-RU" sz="3300" b="1" kern="1200" dirty="0"/>
        </a:p>
      </dsp:txBody>
      <dsp:txXfrm>
        <a:off x="281052" y="419295"/>
        <a:ext cx="2581069" cy="1092996"/>
      </dsp:txXfrm>
    </dsp:sp>
    <dsp:sp modelId="{61D51A99-CE6F-4693-A2B9-46B9C8E5A793}">
      <dsp:nvSpPr>
        <dsp:cNvPr id="0" name=""/>
        <dsp:cNvSpPr/>
      </dsp:nvSpPr>
      <dsp:spPr>
        <a:xfrm>
          <a:off x="3125927" y="1522662"/>
          <a:ext cx="4858719" cy="343368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spc="240" baseline="0" dirty="0" smtClean="0">
              <a:latin typeface="Arial Black" panose="020B0A04020102020204" pitchFamily="34" charset="0"/>
            </a:rPr>
            <a:t>электродуговая</a:t>
          </a:r>
          <a:endParaRPr lang="ru-RU" sz="2000" b="1" kern="1200" spc="240" baseline="0" dirty="0">
            <a:latin typeface="Arial Black" panose="020B0A040201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spc="240" baseline="0" dirty="0" smtClean="0">
              <a:latin typeface="Arial Black" panose="020B0A04020102020204" pitchFamily="34" charset="0"/>
            </a:rPr>
            <a:t>газовая</a:t>
          </a:r>
          <a:endParaRPr lang="ru-RU" sz="2000" b="1" kern="1200" spc="240" baseline="0" dirty="0">
            <a:latin typeface="Arial Black" panose="020B0A040201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spc="240" baseline="0" dirty="0" smtClean="0">
              <a:latin typeface="Arial Black" panose="020B0A04020102020204" pitchFamily="34" charset="0"/>
            </a:rPr>
            <a:t>вибродуговая</a:t>
          </a:r>
          <a:endParaRPr lang="ru-RU" sz="2000" b="1" kern="1200" spc="240" baseline="0" dirty="0">
            <a:latin typeface="Arial Black" panose="020B0A040201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spc="240" baseline="0" dirty="0" smtClean="0">
              <a:latin typeface="Arial Black" panose="020B0A04020102020204" pitchFamily="34" charset="0"/>
            </a:rPr>
            <a:t>индукционная</a:t>
          </a:r>
          <a:endParaRPr lang="ru-RU" sz="2000" b="1" kern="1200" spc="240" baseline="0" dirty="0">
            <a:latin typeface="Arial Black" panose="020B0A040201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spc="240" baseline="0" dirty="0" err="1" smtClean="0">
              <a:latin typeface="Arial Black" panose="020B0A04020102020204" pitchFamily="34" charset="0"/>
            </a:rPr>
            <a:t>электроконтактная</a:t>
          </a:r>
          <a:endParaRPr lang="ru-RU" sz="2000" b="1" kern="1200" spc="240" baseline="0" dirty="0">
            <a:latin typeface="Arial Black" panose="020B0A040201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spc="240" baseline="0" dirty="0" smtClean="0">
              <a:latin typeface="Arial Black" panose="020B0A04020102020204" pitchFamily="34" charset="0"/>
            </a:rPr>
            <a:t>плазменная</a:t>
          </a:r>
          <a:endParaRPr lang="ru-RU" sz="2000" b="1" kern="1200" spc="240" baseline="0" dirty="0">
            <a:latin typeface="Arial Black" panose="020B0A040201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spc="240" baseline="0" dirty="0" smtClean="0">
              <a:latin typeface="Arial Black" panose="020B0A04020102020204" pitchFamily="34" charset="0"/>
            </a:rPr>
            <a:t>электрошлаковая</a:t>
          </a:r>
          <a:endParaRPr lang="ru-RU" sz="2000" b="1" kern="1200" spc="240" baseline="0" dirty="0">
            <a:latin typeface="Arial Black" panose="020B0A04020102020204" pitchFamily="34" charset="0"/>
          </a:endParaRPr>
        </a:p>
      </dsp:txBody>
      <dsp:txXfrm>
        <a:off x="3125927" y="1951873"/>
        <a:ext cx="3571086" cy="2575266"/>
      </dsp:txXfrm>
    </dsp:sp>
    <dsp:sp modelId="{BCCC559E-991B-47BD-BC40-38C748A1E479}">
      <dsp:nvSpPr>
        <dsp:cNvPr id="0" name=""/>
        <dsp:cNvSpPr/>
      </dsp:nvSpPr>
      <dsp:spPr>
        <a:xfrm>
          <a:off x="345574" y="2525920"/>
          <a:ext cx="2555912" cy="14344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kern="1200" dirty="0" smtClean="0"/>
            <a:t>Наплавка</a:t>
          </a:r>
          <a:endParaRPr lang="ru-RU" sz="3300" b="1" kern="1200" dirty="0"/>
        </a:p>
      </dsp:txBody>
      <dsp:txXfrm>
        <a:off x="415600" y="2595946"/>
        <a:ext cx="2415860" cy="12944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F7636F-07FC-4052-AD0F-B292DF4E49A2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14FA5B-4CA4-496E-84E3-12E086EBF3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315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4FA5B-4CA4-496E-84E3-12E086EBF38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086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17615-B354-4632-A348-6FD8BCBFD2C7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AD81-C172-413C-974E-A2A258A79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2103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17615-B354-4632-A348-6FD8BCBFD2C7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AD81-C172-413C-974E-A2A258A79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519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17615-B354-4632-A348-6FD8BCBFD2C7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AD81-C172-413C-974E-A2A258A79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044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17615-B354-4632-A348-6FD8BCBFD2C7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AD81-C172-413C-974E-A2A258A79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293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17615-B354-4632-A348-6FD8BCBFD2C7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AD81-C172-413C-974E-A2A258A79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36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17615-B354-4632-A348-6FD8BCBFD2C7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AD81-C172-413C-974E-A2A258A79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242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17615-B354-4632-A348-6FD8BCBFD2C7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AD81-C172-413C-974E-A2A258A79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177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17615-B354-4632-A348-6FD8BCBFD2C7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AD81-C172-413C-974E-A2A258A79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104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17615-B354-4632-A348-6FD8BCBFD2C7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AD81-C172-413C-974E-A2A258A79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828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17615-B354-4632-A348-6FD8BCBFD2C7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AD81-C172-413C-974E-A2A258A79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6891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17615-B354-4632-A348-6FD8BCBFD2C7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AD81-C172-413C-974E-A2A258A79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300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17615-B354-4632-A348-6FD8BCBFD2C7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AD81-C172-413C-974E-A2A258A7956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642098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17615-B354-4632-A348-6FD8BCBFD2C7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AD81-C172-413C-974E-A2A258A79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4028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17615-B354-4632-A348-6FD8BCBFD2C7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AD81-C172-413C-974E-A2A258A79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1790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17615-B354-4632-A348-6FD8BCBFD2C7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AD81-C172-413C-974E-A2A258A79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4126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17615-B354-4632-A348-6FD8BCBFD2C7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AD81-C172-413C-974E-A2A258A79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5903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17615-B354-4632-A348-6FD8BCBFD2C7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AD81-C172-413C-974E-A2A258A79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5589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6017615-B354-4632-A348-6FD8BCBFD2C7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ED1AD81-C172-413C-974E-A2A258A79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119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8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8620" y="0"/>
            <a:ext cx="8752115" cy="7296539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</a:pP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ТЕМА: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Технологические методы ремонта (восстановления) деталей машин, упрочнения и повышения их износостойкости при ремонте</a:t>
            </a:r>
            <a:r>
              <a:rPr lang="ru-RU" sz="27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7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7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3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10800000" flipH="1" flipV="1">
            <a:off x="3115419" y="5647764"/>
            <a:ext cx="2838516" cy="1086009"/>
          </a:xfrm>
        </p:spPr>
        <p:txBody>
          <a:bodyPr>
            <a:normAutofit/>
          </a:bodyPr>
          <a:lstStyle/>
          <a:p>
            <a:endParaRPr lang="ru-RU" sz="20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57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594058790"/>
              </p:ext>
            </p:extLst>
          </p:nvPr>
        </p:nvGraphicFramePr>
        <p:xfrm>
          <a:off x="685799" y="1443318"/>
          <a:ext cx="7785847" cy="5244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4658" y="299918"/>
            <a:ext cx="7797460" cy="9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74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0160" y="154286"/>
            <a:ext cx="6654018" cy="643574"/>
          </a:xfrm>
          <a:prstGeom prst="round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Arial Black" panose="020B0A04020102020204" pitchFamily="34" charset="0"/>
                <a:ea typeface="Arial Unicode MS" panose="020B0604020202020204" pitchFamily="34" charset="-128"/>
              </a:rPr>
              <a:t>Ремонт механической обработкой</a:t>
            </a:r>
            <a:endParaRPr lang="ru-RU" sz="16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20734" y="995083"/>
            <a:ext cx="7772870" cy="6559268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ru-RU" b="1" i="1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ремонт под новый размер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b="1" i="1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РЕМОНТ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ru-RU" b="1" i="1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под </a:t>
            </a:r>
            <a:r>
              <a:rPr lang="ru-RU" b="1" i="1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номинальный размер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 </a:t>
            </a:r>
            <a:r>
              <a:rPr lang="ru-RU" sz="1400" b="1" i="1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(рис.1)</a:t>
            </a:r>
          </a:p>
          <a:p>
            <a:endParaRPr lang="ru-RU" sz="1400" b="1" i="1" dirty="0">
              <a:solidFill>
                <a:srgbClr val="000000"/>
              </a:solidFill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ru-RU" sz="1400" b="1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ru-RU" sz="14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         </a:t>
            </a:r>
          </a:p>
          <a:p>
            <a:endParaRPr lang="ru-RU" sz="1400" b="1" i="1" dirty="0">
              <a:solidFill>
                <a:srgbClr val="000000"/>
              </a:solidFill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endParaRPr lang="ru-RU" sz="1400" b="1" i="1" dirty="0" smtClean="0">
              <a:solidFill>
                <a:srgbClr val="000000"/>
              </a:solidFill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endParaRPr lang="ru-RU" sz="1400" b="1" i="1" dirty="0">
              <a:solidFill>
                <a:srgbClr val="000000"/>
              </a:solidFill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endParaRPr lang="ru-RU" sz="1400" b="1" i="1" dirty="0" smtClean="0">
              <a:solidFill>
                <a:srgbClr val="000000"/>
              </a:solidFill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endParaRPr lang="ru-RU" sz="1400" b="1" i="1" dirty="0">
              <a:solidFill>
                <a:srgbClr val="000000"/>
              </a:solidFill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ru-RU" sz="1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 Unicode MS" panose="020B0604020202020204" pitchFamily="34" charset="-128"/>
              </a:rPr>
              <a:t>       </a:t>
            </a:r>
          </a:p>
          <a:p>
            <a:pPr marL="0" indent="0">
              <a:buNone/>
            </a:pPr>
            <a:r>
              <a:rPr lang="ru-RU" sz="1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ru-RU" sz="1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       Рис.1. Способы ремонта обработкой под номинальный размер:</a:t>
            </a: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1200" b="1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А – постановкой втулки в отверстие;  б -  </a:t>
            </a:r>
            <a:r>
              <a:rPr lang="ru-RU" sz="12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напрессовкой</a:t>
            </a:r>
            <a:r>
              <a:rPr lang="ru-RU" sz="1200" b="1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втулки на вал;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200" b="1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В - Наваркой пластины на плоскую поверхность; г  - удалением дефектного и приваркой нового венца звездочки;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200" b="1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1-изношенная поверхность; 2 – механически обработанная поверхность; 3 – втулка;  4 – вал;  5 – плоская деталь;  6 – накладка;   7 – ступица;  8 - венец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106" y="2137628"/>
            <a:ext cx="5875860" cy="2822782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8861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332" y="121299"/>
            <a:ext cx="7773338" cy="69979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Ремонт слесарно-механической обработкой</a:t>
            </a:r>
            <a:endParaRPr lang="ru-RU" sz="16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68595" y="1012874"/>
            <a:ext cx="8189605" cy="5303949"/>
          </a:xfrm>
        </p:spPr>
        <p:txBody>
          <a:bodyPr>
            <a:normAutofit/>
          </a:bodyPr>
          <a:lstStyle/>
          <a:p>
            <a:r>
              <a:rPr lang="ru-RU" sz="1600" b="1" i="1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Опиловка, шабрение</a:t>
            </a: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ru-RU" sz="1600" b="1" i="1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и при­тирка</a:t>
            </a: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— составные части пригоночных работ, выполняемых для получения необходимой точности в сопряжениях.</a:t>
            </a:r>
            <a:r>
              <a:rPr lang="ru-RU" sz="1400" b="1" i="1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endParaRPr lang="ru-RU" sz="1400" b="1" i="1" dirty="0" smtClean="0">
              <a:solidFill>
                <a:srgbClr val="00000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r>
              <a:rPr lang="ru-RU" sz="1600" b="1" i="1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Постановка </a:t>
            </a:r>
            <a:r>
              <a:rPr lang="ru-RU" sz="1600" b="1" i="1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заплат</a:t>
            </a: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ru-RU" sz="1600" b="1" i="1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и </a:t>
            </a:r>
            <a:r>
              <a:rPr lang="ru-RU" sz="1600" b="1" i="1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штифтование</a:t>
            </a: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 </a:t>
            </a:r>
            <a:r>
              <a:rPr lang="ru-RU" sz="1400" b="1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применяются </a:t>
            </a: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при заделке пробоин, трещин и других повреждений, если нельзя применять </a:t>
            </a:r>
            <a:r>
              <a:rPr lang="ru-RU" sz="1400" b="1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сварку </a:t>
            </a: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или пайку</a:t>
            </a:r>
            <a:r>
              <a:rPr lang="ru-RU" sz="1400" b="1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.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600" b="1" dirty="0" smtClean="0">
              <a:solidFill>
                <a:srgbClr val="000000"/>
              </a:solidFill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                                        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prstClr val="black"/>
              </a:buClr>
              <a:buNone/>
            </a:pPr>
            <a:r>
              <a:rPr lang="ru-RU" sz="1000" b="1" dirty="0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Рис. 2.   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Схема восстановления деталей                                         </a:t>
            </a:r>
          </a:p>
          <a:p>
            <a:pPr marL="0" lvl="0" indent="0">
              <a:lnSpc>
                <a:spcPct val="100000"/>
              </a:lnSpc>
              <a:spcBef>
                <a:spcPts val="600"/>
              </a:spcBef>
              <a:buClr>
                <a:prstClr val="black"/>
              </a:buClr>
              <a:buNone/>
            </a:pP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          </a:t>
            </a:r>
            <a:r>
              <a:rPr lang="ru-RU" sz="1400" b="1" dirty="0" smtClean="0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    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наложением заплат: </a:t>
            </a:r>
            <a:endParaRPr lang="ru-RU" sz="1400" b="1" dirty="0" smtClean="0">
              <a:solidFill>
                <a:prstClr val="black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None/>
            </a:pPr>
            <a:endParaRPr lang="ru-RU" sz="1000" b="1" dirty="0">
              <a:solidFill>
                <a:prstClr val="black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prstClr val="black"/>
              </a:buClr>
              <a:buNone/>
            </a:pP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ru-RU" sz="1200" b="1" dirty="0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 — заплата (сталь, медь, алюми­ний</a:t>
            </a:r>
            <a:r>
              <a:rPr lang="ru-RU" sz="1200" b="1" dirty="0" smtClean="0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);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prstClr val="black"/>
              </a:buClr>
              <a:buNone/>
            </a:pPr>
            <a:r>
              <a:rPr lang="ru-RU" sz="1200" b="1" i="1" dirty="0" smtClean="0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ru-RU" sz="1200" b="1" i="1" dirty="0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2 —</a:t>
            </a:r>
            <a:r>
              <a:rPr lang="ru-RU" sz="1200" b="1" dirty="0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ru-RU" sz="1200" b="1" dirty="0" smtClean="0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прокладка   </a:t>
            </a:r>
            <a:r>
              <a:rPr lang="ru-RU" sz="1200" b="1" dirty="0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(холст,  меш­ковина, </a:t>
            </a:r>
            <a:endParaRPr lang="ru-RU" sz="1200" b="1" dirty="0" smtClean="0">
              <a:solidFill>
                <a:prstClr val="black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prstClr val="black"/>
              </a:buClr>
              <a:buNone/>
            </a:pPr>
            <a:r>
              <a:rPr lang="ru-RU" sz="1200" b="1" dirty="0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ru-RU" sz="1200" b="1" dirty="0" smtClean="0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       свинец);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prstClr val="black"/>
              </a:buClr>
              <a:buNone/>
            </a:pPr>
            <a:r>
              <a:rPr lang="ru-RU" sz="1200" b="1" i="1" dirty="0" smtClean="0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ru-RU" sz="1200" b="1" i="1" dirty="0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3</a:t>
            </a:r>
            <a:r>
              <a:rPr lang="ru-RU" sz="1200" b="1" dirty="0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— сталь;</a:t>
            </a:r>
            <a:r>
              <a:rPr lang="ru-RU" sz="1200" b="1" i="1" dirty="0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4 — </a:t>
            </a:r>
            <a:r>
              <a:rPr lang="ru-RU" sz="1200" b="1" dirty="0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трещина;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prstClr val="black"/>
              </a:buClr>
              <a:buNone/>
            </a:pPr>
            <a:r>
              <a:rPr lang="ru-RU" sz="1200" b="1" i="1" dirty="0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5</a:t>
            </a:r>
            <a:r>
              <a:rPr lang="ru-RU" sz="1200" b="1" dirty="0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—  отверстия по краям трещины</a:t>
            </a:r>
            <a:r>
              <a:rPr lang="ru-RU" sz="1200" b="1" i="1" dirty="0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endParaRPr lang="ru-RU" sz="1200" b="1" i="1" dirty="0" smtClean="0">
              <a:solidFill>
                <a:prstClr val="black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prstClr val="black"/>
              </a:buClr>
              <a:buNone/>
            </a:pPr>
            <a:r>
              <a:rPr lang="ru-RU" sz="1200" b="1" i="1" dirty="0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ru-RU" sz="1200" b="1" i="1" dirty="0" smtClean="0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       (</a:t>
            </a:r>
            <a:r>
              <a:rPr lang="en-US" sz="1200" b="1" i="1" dirty="0" err="1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d</a:t>
            </a:r>
            <a:r>
              <a:rPr lang="en-US" sz="1200" b="1" i="1" baseline="-25000" dirty="0" err="1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t</a:t>
            </a:r>
            <a:r>
              <a:rPr lang="en-US" sz="1200" b="1" dirty="0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ru-RU" sz="1200" b="1" dirty="0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= 2-7-4 мм) </a:t>
            </a:r>
            <a:endParaRPr lang="ru-RU" sz="1200" b="1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      </a:t>
            </a:r>
            <a:endParaRPr lang="ru-RU" sz="1600" b="1" dirty="0">
              <a:solidFill>
                <a:srgbClr val="000000"/>
              </a:solidFill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endParaRPr lang="ru-RU" sz="1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6032" y="2876913"/>
            <a:ext cx="3571267" cy="3077297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684862" y="121299"/>
            <a:ext cx="7773338" cy="699795"/>
          </a:xfrm>
          <a:prstGeom prst="round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>
                <a:solidFill>
                  <a:srgbClr val="000000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Ремонт слесарно-механической обработкой</a:t>
            </a:r>
            <a:endParaRPr lang="ru-RU" sz="1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32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30" y="67375"/>
            <a:ext cx="7797460" cy="679073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332" y="6018244"/>
            <a:ext cx="7773338" cy="29857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 </a:t>
            </a:r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224970" y="1959430"/>
            <a:ext cx="2705102" cy="3275044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3265715" y="1053677"/>
            <a:ext cx="5797603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ru-RU" sz="16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Рис.3. Схема восстановления деталей </a:t>
            </a:r>
            <a:endParaRPr lang="ru-RU" sz="1600" b="1" dirty="0" smtClean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lvl="0" algn="ctr">
              <a:lnSpc>
                <a:spcPct val="115000"/>
              </a:lnSpc>
              <a:spcAft>
                <a:spcPts val="1200"/>
              </a:spcAft>
            </a:pPr>
            <a:r>
              <a:rPr lang="ru-RU" sz="2000" b="1" dirty="0" err="1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штифтованием</a:t>
            </a:r>
            <a:r>
              <a:rPr lang="ru-RU" sz="16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:</a:t>
            </a:r>
            <a:endParaRPr lang="ru-RU" sz="1600" dirty="0" smtClean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ru-RU" sz="16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а </a:t>
            </a:r>
            <a:r>
              <a:rPr lang="ru-RU" sz="1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— зачищенное место вокруг трещины (</a:t>
            </a:r>
            <a:r>
              <a:rPr lang="en-US" sz="160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d</a:t>
            </a:r>
            <a:r>
              <a:rPr lang="en-US" sz="1600" baseline="-2500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Q</a:t>
            </a:r>
            <a:r>
              <a:rPr lang="en-US" sz="1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ru-RU" sz="1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—диа­метр </a:t>
            </a:r>
            <a:endParaRPr lang="ru-RU" sz="1600" dirty="0" smtClean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ru-RU" sz="1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ru-RU" sz="16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      отверстий </a:t>
            </a:r>
            <a:r>
              <a:rPr lang="ru-RU" sz="1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по краям трещины; </a:t>
            </a:r>
            <a:r>
              <a:rPr lang="en-US" sz="1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d</a:t>
            </a:r>
            <a:r>
              <a:rPr lang="ru-RU" sz="1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— диаметр резьбы); </a:t>
            </a:r>
            <a:endParaRPr lang="ru-RU" sz="1600" dirty="0" smtClean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ru-RU" sz="16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б </a:t>
            </a:r>
            <a:r>
              <a:rPr lang="ru-RU" sz="1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— ввернутая проволока из красной меди</a:t>
            </a:r>
            <a:r>
              <a:rPr lang="ru-RU" sz="1600" i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endParaRPr lang="ru-RU" sz="1600" i="1" dirty="0" smtClean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ru-RU" sz="1600" i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ru-RU" sz="1600" i="1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        (</a:t>
            </a:r>
            <a:r>
              <a:rPr lang="en-US" sz="1600" i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d</a:t>
            </a:r>
            <a:r>
              <a:rPr lang="ru-RU" sz="1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р — диаметр проволоки</a:t>
            </a:r>
            <a:r>
              <a:rPr lang="ru-RU" sz="16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);</a:t>
            </a:r>
          </a:p>
          <a:p>
            <a:pPr lvl="0">
              <a:lnSpc>
                <a:spcPct val="150000"/>
              </a:lnSpc>
            </a:pPr>
            <a:r>
              <a:rPr lang="ru-RU" sz="1600" i="1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ru-RU" sz="1600" i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в</a:t>
            </a:r>
            <a:r>
              <a:rPr lang="ru-RU" sz="1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— заполнение трещины штифтами (цепочкой) </a:t>
            </a:r>
            <a:endParaRPr lang="ru-RU" sz="1600" dirty="0" smtClean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ru-RU" sz="1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ru-RU" sz="16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     (</a:t>
            </a:r>
            <a:r>
              <a:rPr lang="en-US" sz="1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z </a:t>
            </a:r>
            <a:r>
              <a:rPr lang="ru-RU" sz="16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- </a:t>
            </a:r>
            <a:r>
              <a:rPr lang="ru-RU" sz="1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расстояние между центрами соседних </a:t>
            </a:r>
            <a:r>
              <a:rPr lang="ru-RU" sz="16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отверстий</a:t>
            </a:r>
            <a:r>
              <a:rPr lang="ru-RU" sz="1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);</a:t>
            </a:r>
            <a:r>
              <a:rPr lang="ru-RU" sz="1600" i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endParaRPr lang="ru-RU" sz="1600" i="1" dirty="0" smtClean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ru-RU" sz="1600" i="1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г</a:t>
            </a:r>
            <a:r>
              <a:rPr lang="ru-RU" sz="16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ru-RU" sz="1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— </a:t>
            </a:r>
            <a:r>
              <a:rPr lang="ru-RU" sz="1600" dirty="0" err="1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штифтованный</a:t>
            </a:r>
            <a:r>
              <a:rPr lang="ru-RU" sz="16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ru-RU" sz="1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шов; </a:t>
            </a:r>
            <a:endParaRPr lang="ru-RU" sz="1600" dirty="0" smtClean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ru-RU" sz="16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 </a:t>
            </a:r>
            <a:r>
              <a:rPr lang="ru-RU" sz="1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— трещина;</a:t>
            </a:r>
            <a:r>
              <a:rPr lang="ru-RU" sz="1600" i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2</a:t>
            </a:r>
            <a:r>
              <a:rPr lang="ru-RU" sz="1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— контур зачи­щаемой поверхности;</a:t>
            </a:r>
            <a:r>
              <a:rPr lang="ru-RU" sz="1600" i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endParaRPr lang="ru-RU" sz="1600" i="1" dirty="0" smtClean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ru-RU" sz="1600" i="1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3</a:t>
            </a:r>
            <a:r>
              <a:rPr lang="ru-RU" sz="16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ru-RU" sz="1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— медная проволока;</a:t>
            </a:r>
            <a:r>
              <a:rPr lang="ru-RU" sz="1600" i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endParaRPr lang="ru-RU" sz="1600" i="1" dirty="0" smtClean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ru-RU" sz="1600" i="1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4 </a:t>
            </a:r>
            <a:r>
              <a:rPr lang="ru-RU" sz="1600" i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— </a:t>
            </a:r>
            <a:r>
              <a:rPr lang="ru-RU" sz="1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перекрывающие один другого </a:t>
            </a:r>
            <a:r>
              <a:rPr lang="ru-RU" sz="16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штифты</a:t>
            </a:r>
            <a:r>
              <a:rPr lang="ru-RU" sz="1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; </a:t>
            </a:r>
            <a:endParaRPr lang="ru-RU" sz="1600" dirty="0" smtClean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ru-RU" sz="16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б </a:t>
            </a:r>
            <a:r>
              <a:rPr lang="ru-RU" sz="1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— </a:t>
            </a:r>
            <a:r>
              <a:rPr lang="ru-RU" sz="160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зачеканенная</a:t>
            </a:r>
            <a:r>
              <a:rPr lang="ru-RU" sz="1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, запиленная, протравленная и </a:t>
            </a:r>
            <a:endParaRPr lang="ru-RU" sz="1600" dirty="0" smtClean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ru-RU" sz="1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ru-RU" sz="16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      </a:t>
            </a:r>
            <a:r>
              <a:rPr lang="ru-RU" sz="1600" dirty="0" err="1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облуженная</a:t>
            </a:r>
            <a:r>
              <a:rPr lang="ru-RU" sz="16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третником </a:t>
            </a:r>
            <a:r>
              <a:rPr lang="ru-RU" sz="1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поверхность</a:t>
            </a:r>
            <a:endParaRPr lang="ru-RU" sz="16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96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108" y="198384"/>
            <a:ext cx="5271796" cy="473164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Arial Black" panose="020B0A04020102020204" pitchFamily="34" charset="0"/>
                <a:ea typeface="Arial Unicode MS" panose="020B0604020202020204" pitchFamily="34" charset="-128"/>
              </a:rPr>
              <a:t>Ремонт обработкой давлением </a:t>
            </a:r>
            <a:endParaRPr lang="ru-RU" sz="16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927" y="942393"/>
            <a:ext cx="8714791" cy="4848808"/>
          </a:xfrm>
        </p:spPr>
        <p:txBody>
          <a:bodyPr>
            <a:normAutofit/>
          </a:bodyPr>
          <a:lstStyle/>
          <a:p>
            <a:pPr marL="0" marR="139700" indent="0" algn="ctr">
              <a:lnSpc>
                <a:spcPct val="115000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rPr lang="ru-RU" sz="1400" b="1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Ремонт </a:t>
            </a: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обработкой давлением </a:t>
            </a:r>
            <a:endParaRPr lang="ru-RU" sz="1400" b="1" dirty="0" smtClean="0">
              <a:solidFill>
                <a:srgbClr val="00000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0" marR="139700" indent="0" algn="ctr">
              <a:lnSpc>
                <a:spcPct val="115000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rPr lang="ru-RU" sz="1400" b="1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основан </a:t>
            </a: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на пластическом дефор­мировании материала, </a:t>
            </a:r>
            <a:endParaRPr lang="ru-RU" sz="1400" b="1" dirty="0" smtClean="0">
              <a:solidFill>
                <a:srgbClr val="00000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0" marR="139700" indent="0" algn="ctr">
              <a:lnSpc>
                <a:spcPct val="115000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rPr lang="ru-RU" sz="1400" b="1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перераспределении </a:t>
            </a: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его и благоприятном   </a:t>
            </a:r>
            <a:r>
              <a:rPr lang="ru-RU" sz="14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изменении формы и размеров детали без изменения ее массы</a:t>
            </a:r>
            <a:r>
              <a:rPr lang="ru-RU" sz="1400" b="1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.</a:t>
            </a:r>
          </a:p>
          <a:p>
            <a:pPr marL="0" marR="139700" indent="0" algn="ctr">
              <a:lnSpc>
                <a:spcPct val="115000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rPr lang="ru-RU" sz="1400" b="1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</a:p>
          <a:p>
            <a:pPr marL="0" marR="139700" indent="0">
              <a:lnSpc>
                <a:spcPct val="115000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rPr lang="ru-RU" sz="1600" b="1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                                            </a:t>
            </a:r>
            <a:r>
              <a:rPr lang="ru-RU" sz="1600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</a:p>
          <a:p>
            <a:pPr marL="101600" marR="139700">
              <a:lnSpc>
                <a:spcPct val="115000"/>
              </a:lnSpc>
              <a:spcBef>
                <a:spcPts val="225"/>
              </a:spcBef>
              <a:spcAft>
                <a:spcPts val="0"/>
              </a:spcAft>
            </a:pPr>
            <a:endParaRPr lang="ru-RU" sz="1600" dirty="0" smtClean="0"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 marL="101600" marR="139700">
              <a:lnSpc>
                <a:spcPct val="115000"/>
              </a:lnSpc>
              <a:spcBef>
                <a:spcPts val="225"/>
              </a:spcBef>
              <a:spcAft>
                <a:spcPts val="0"/>
              </a:spcAft>
            </a:pPr>
            <a:endParaRPr lang="ru-RU" sz="1600" dirty="0"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 marL="101600" marR="139700">
              <a:lnSpc>
                <a:spcPct val="115000"/>
              </a:lnSpc>
              <a:spcBef>
                <a:spcPts val="225"/>
              </a:spcBef>
              <a:spcAft>
                <a:spcPts val="0"/>
              </a:spcAft>
            </a:pPr>
            <a:endParaRPr lang="ru-RU" sz="1600" dirty="0" smtClean="0"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436455" y="2194150"/>
            <a:ext cx="3825552" cy="58782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cap="all" dirty="0">
                <a:solidFill>
                  <a:prstClr val="black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виды обработки давлением</a:t>
            </a:r>
            <a:endParaRPr lang="ru-RU" dirty="0"/>
          </a:p>
        </p:txBody>
      </p:sp>
      <p:sp>
        <p:nvSpPr>
          <p:cNvPr id="16" name="Овал 15"/>
          <p:cNvSpPr/>
          <p:nvPr/>
        </p:nvSpPr>
        <p:spPr>
          <a:xfrm>
            <a:off x="200594" y="2382309"/>
            <a:ext cx="1572208" cy="8304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cap="all" dirty="0">
                <a:solidFill>
                  <a:prstClr val="black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осадка</a:t>
            </a: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888739" y="4361185"/>
            <a:ext cx="1828800" cy="86706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cap="all" dirty="0">
                <a:solidFill>
                  <a:prstClr val="black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вытяжка</a:t>
            </a: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1033363" y="5638901"/>
            <a:ext cx="2669725" cy="9144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cap="all" dirty="0">
                <a:solidFill>
                  <a:prstClr val="black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вдавливание</a:t>
            </a: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1219976" y="3281261"/>
            <a:ext cx="1497563" cy="81720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cap="all" dirty="0">
                <a:solidFill>
                  <a:prstClr val="black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правка</a:t>
            </a: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6101344" y="3250161"/>
            <a:ext cx="1572443" cy="84830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cap="all" dirty="0">
                <a:solidFill>
                  <a:prstClr val="black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раздача</a:t>
            </a: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5686432" y="4361185"/>
            <a:ext cx="1871364" cy="8670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cap="all" dirty="0">
                <a:solidFill>
                  <a:prstClr val="black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обжатие</a:t>
            </a: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7016621" y="2351209"/>
            <a:ext cx="1707510" cy="861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cap="all" dirty="0">
                <a:solidFill>
                  <a:prstClr val="black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на­катка</a:t>
            </a: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3390526" y="3281262"/>
            <a:ext cx="1782147" cy="81720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cap="all" dirty="0">
                <a:solidFill>
                  <a:prstClr val="black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чеканка</a:t>
            </a: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3390526" y="4572201"/>
            <a:ext cx="1828800" cy="9144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cap="all" dirty="0">
                <a:solidFill>
                  <a:prstClr val="black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обкатка роликом</a:t>
            </a: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4609321" y="5638901"/>
            <a:ext cx="3172044" cy="9144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139700" lvl="0" algn="ctr">
              <a:lnSpc>
                <a:spcPct val="115000"/>
              </a:lnSpc>
              <a:spcBef>
                <a:spcPts val="225"/>
              </a:spcBef>
              <a:buClr>
                <a:prstClr val="black"/>
              </a:buClr>
            </a:pPr>
            <a:r>
              <a:rPr lang="ru-RU" sz="1600" b="1" cap="all" dirty="0">
                <a:solidFill>
                  <a:prstClr val="black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дробеструйный наклеп</a:t>
            </a: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6262007" y="2488061"/>
            <a:ext cx="786094" cy="1711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stCxn id="15" idx="1"/>
          </p:cNvCxnSpPr>
          <p:nvPr/>
        </p:nvCxnSpPr>
        <p:spPr>
          <a:xfrm flipH="1">
            <a:off x="1731109" y="2488061"/>
            <a:ext cx="705346" cy="1711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6027576" y="2797521"/>
            <a:ext cx="522514" cy="4526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H="1">
            <a:off x="2295331" y="2813954"/>
            <a:ext cx="503853" cy="4673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>
            <a:endCxn id="17" idx="7"/>
          </p:cNvCxnSpPr>
          <p:nvPr/>
        </p:nvCxnSpPr>
        <p:spPr>
          <a:xfrm flipH="1">
            <a:off x="2449717" y="2813954"/>
            <a:ext cx="778675" cy="16742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5514392" y="2813954"/>
            <a:ext cx="586953" cy="15472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 flipH="1">
            <a:off x="2547257" y="2813954"/>
            <a:ext cx="1053208" cy="2824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5191910" y="2813954"/>
            <a:ext cx="494522" cy="2824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4208106" y="2813954"/>
            <a:ext cx="9331" cy="4362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4669971" y="2813954"/>
            <a:ext cx="0" cy="4673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>
            <a:off x="4669971" y="4098469"/>
            <a:ext cx="0" cy="4737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836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12376" y="1264071"/>
            <a:ext cx="8045824" cy="452713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При</a:t>
            </a:r>
            <a:r>
              <a:rPr lang="ru-RU" sz="1400" b="1" i="1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осадке</a:t>
            </a: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деталь деформируют в направлении, перпенди­кулярном к усилию. Осадкой восстанавливают бронзовые втулки с износом по наружному и внутреннему диаметрам. При деформи­ровании в холодном состоянии их высоту можно уменьшить до 15%. Для сохранения отверстий во втулке их при осадке за­полняют вставками </a:t>
            </a:r>
            <a:r>
              <a:rPr lang="ru-RU" sz="1100" b="1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(рис. 5). </a:t>
            </a:r>
            <a:endParaRPr lang="ru-RU" sz="1100" b="1" dirty="0" smtClean="0">
              <a:solidFill>
                <a:srgbClr val="00000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400" b="1" dirty="0" smtClean="0">
              <a:solidFill>
                <a:srgbClr val="00000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ru-RU" sz="1200" b="1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Рис.5. Схемы приспособлений для отсадки втулок:</a:t>
            </a:r>
          </a:p>
          <a:p>
            <a:pPr marL="0" indent="0">
              <a:buNone/>
            </a:pPr>
            <a:r>
              <a:rPr lang="ru-RU" sz="1200" b="1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а – гладкая без </a:t>
            </a:r>
            <a:r>
              <a:rPr lang="ru-RU" sz="12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выпрессовки</a:t>
            </a:r>
            <a:r>
              <a:rPr lang="ru-RU" sz="1200" b="1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из гнезда;</a:t>
            </a:r>
          </a:p>
          <a:p>
            <a:pPr marL="0" indent="0">
              <a:buNone/>
            </a:pPr>
            <a:r>
              <a:rPr lang="ru-RU" sz="1200" b="1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Б – с канавкой и отверстием в </a:t>
            </a:r>
            <a:r>
              <a:rPr lang="ru-RU" sz="12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выпрессованной</a:t>
            </a:r>
            <a:r>
              <a:rPr lang="ru-RU" sz="1200" b="1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втулке;</a:t>
            </a:r>
          </a:p>
          <a:p>
            <a:pPr marL="0" indent="0">
              <a:buNone/>
            </a:pPr>
            <a:r>
              <a:rPr lang="ru-RU" sz="1200" b="1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 – подставка;  2 – деталь с запрессованной втулкой;</a:t>
            </a:r>
          </a:p>
          <a:p>
            <a:pPr marL="0" indent="0">
              <a:buNone/>
            </a:pPr>
            <a:r>
              <a:rPr lang="ru-RU" sz="1200" b="1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3 – палец;  4 – пуансон;  5 – кольцо;</a:t>
            </a:r>
          </a:p>
          <a:p>
            <a:pPr marL="0" indent="0">
              <a:buNone/>
            </a:pPr>
            <a:r>
              <a:rPr lang="ru-RU" sz="1200" b="1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6 – вставка;   7 – втулка.</a:t>
            </a:r>
            <a:endParaRPr lang="ru-RU" sz="1200" b="1" dirty="0">
              <a:solidFill>
                <a:srgbClr val="00000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156" y="130796"/>
            <a:ext cx="5285690" cy="4877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593" y="3404613"/>
            <a:ext cx="2985989" cy="1992140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3182471" y="762001"/>
            <a:ext cx="2286000" cy="35858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ОСАДКА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39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331" y="1371600"/>
            <a:ext cx="7911821" cy="2519082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sz="1600" b="1" spc="5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При ремонте</a:t>
            </a:r>
            <a:r>
              <a:rPr lang="ru-RU" sz="1600" b="1" i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вдавливанием</a:t>
            </a:r>
            <a:r>
              <a:rPr lang="ru-RU" sz="1600" b="1" spc="5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направления усилия и деформации также взаимно перпендикулярны, но преобладает местная де­формация детали и ее общие размеры не меняются столь значи­тельно, как при осадке. Вдавливанием восстанавливают изно­шенные боковые поверхности шлицев на валах (рис.6), </a:t>
            </a:r>
            <a:r>
              <a:rPr lang="ru-RU" sz="1600" b="1" spc="5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зубья </a:t>
            </a:r>
            <a:r>
              <a:rPr lang="ru-RU" sz="1600" b="1" spc="5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шестерен и др. </a:t>
            </a:r>
            <a:r>
              <a:rPr lang="ru-RU" sz="1600" b="1" spc="5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Ремонт стальных </a:t>
            </a:r>
            <a:r>
              <a:rPr lang="ru-RU" sz="1600" b="1" spc="5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деталей проводят с нагревом и без него</a:t>
            </a:r>
            <a:r>
              <a:rPr lang="ru-RU" sz="1200" b="1" spc="5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.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90209" y="3961194"/>
            <a:ext cx="4707932" cy="2285137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9837" y="130796"/>
            <a:ext cx="5285690" cy="487722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3254188" y="812820"/>
            <a:ext cx="2599765" cy="36447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ВДАВЛИВАНИЕ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956702" y="4150335"/>
            <a:ext cx="3756991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Рис. 6. </a:t>
            </a:r>
          </a:p>
          <a:p>
            <a:pPr algn="ctr"/>
            <a:r>
              <a:rPr lang="ru-RU" b="1" dirty="0" smtClean="0"/>
              <a:t>Схема раздачи шлицев</a:t>
            </a:r>
          </a:p>
          <a:p>
            <a:pPr algn="ctr">
              <a:spcAft>
                <a:spcPts val="600"/>
              </a:spcAft>
            </a:pPr>
            <a:r>
              <a:rPr lang="ru-RU" b="1" dirty="0" smtClean="0"/>
              <a:t>    вдавливанием ролика:</a:t>
            </a:r>
          </a:p>
          <a:p>
            <a:pPr algn="ctr"/>
            <a:r>
              <a:rPr lang="ru-RU" dirty="0" smtClean="0"/>
              <a:t>1 – ролик;    2 - шлиц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115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332" y="1488141"/>
            <a:ext cx="7773338" cy="2707340"/>
          </a:xfrm>
        </p:spPr>
        <p:txBody>
          <a:bodyPr>
            <a:normAutofit fontScale="90000"/>
          </a:bodyPr>
          <a:lstStyle/>
          <a:p>
            <a:pPr marR="25400">
              <a:lnSpc>
                <a:spcPct val="115000"/>
              </a:lnSpc>
              <a:spcAft>
                <a:spcPts val="0"/>
              </a:spcAft>
            </a:pPr>
            <a:r>
              <a:rPr lang="ru-RU" sz="1400" spc="5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Ремонт</a:t>
            </a:r>
            <a:r>
              <a:rPr lang="ru-RU" sz="1400" i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ru-RU" sz="1400" b="1" i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раздачей</a:t>
            </a:r>
            <a:r>
              <a:rPr lang="ru-RU" sz="1400" spc="5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применяют для увеличения наружного диа­метра полых цилиндрических деталей без изменения высоты. Раздачу проводят под постоянный размер шариком или пуансоном (рис.7, а) или под любой размер — развальцовкой отверстия</a:t>
            </a:r>
            <a:r>
              <a:rPr lang="ru-RU" sz="1400" spc="5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.</a:t>
            </a:r>
            <a:br>
              <a:rPr lang="ru-RU" sz="1400" spc="5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</a:b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1400" spc="5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   Ремонт</a:t>
            </a:r>
            <a:r>
              <a:rPr lang="ru-RU" sz="1400" i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ru-RU" sz="1400" b="1" i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обжатием</a:t>
            </a:r>
            <a:r>
              <a:rPr lang="ru-RU" sz="1400" spc="5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применяют при решении задачи, обратной раздаче. Обжатие проводят проталкиванием детали через матрицу меньшего диаметра (рис.7, б) или деформированием металла в зоне отверстия (рис.7, в). Стальные детали перед этим нагре­вают до температуры 800—950 °С. Обжатием ремонтируют втулки, зубчатые муфты с внутренними изношенными зубьями, звенья гусениц, рычаги, шатуны и др.</a:t>
            </a: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87788" y="4105835"/>
            <a:ext cx="3756212" cy="2142565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sz="1600" b="1" dirty="0" smtClean="0"/>
              <a:t>Рис. 7.   Схемы восстановления деталей:</a:t>
            </a:r>
          </a:p>
          <a:p>
            <a:pPr marL="0" indent="0" algn="ctr">
              <a:buNone/>
            </a:pPr>
            <a:r>
              <a:rPr lang="ru-RU" sz="1600" b="1" dirty="0"/>
              <a:t> </a:t>
            </a:r>
            <a:r>
              <a:rPr lang="ru-RU" sz="1600" b="1" dirty="0" smtClean="0"/>
              <a:t>           а – раздачей;  б, в – обжатием;</a:t>
            </a:r>
          </a:p>
          <a:p>
            <a:pPr marL="0" indent="0" algn="ctr">
              <a:buNone/>
            </a:pPr>
            <a:r>
              <a:rPr lang="ru-RU" sz="1600" b="1" dirty="0" smtClean="0"/>
              <a:t>1- восстановленный поршневой палец;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b="1" dirty="0" smtClean="0"/>
              <a:t> 2- пуансон;  3-матрица;  4-основание (подставка);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b="1" dirty="0" smtClean="0"/>
              <a:t> 5-восстанавливаемая бронзовая втулка; 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b="1" dirty="0" smtClean="0"/>
              <a:t>6- восстанавливаемое звено гусеницы;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b="1" dirty="0" smtClean="0"/>
              <a:t> 7- палец;  8- обжимка.</a:t>
            </a:r>
            <a:endParaRPr lang="ru-RU" sz="16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9838" y="132654"/>
            <a:ext cx="5285690" cy="48772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12840" r="3430"/>
          <a:stretch/>
        </p:blipFill>
        <p:spPr>
          <a:xfrm>
            <a:off x="268798" y="4408823"/>
            <a:ext cx="5196059" cy="1972100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Скругленная прямоугольная выноска 7"/>
          <p:cNvSpPr/>
          <p:nvPr/>
        </p:nvSpPr>
        <p:spPr>
          <a:xfrm>
            <a:off x="1180394" y="4078939"/>
            <a:ext cx="349624" cy="206188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2652610" y="4096868"/>
            <a:ext cx="351367" cy="188259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</a:t>
            </a:r>
            <a:endParaRPr lang="ru-RU" dirty="0"/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4240307" y="4105832"/>
            <a:ext cx="331694" cy="179295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</a:t>
            </a:r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2383668" y="771914"/>
            <a:ext cx="1587697" cy="50021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РАЗДАЧА</a:t>
            </a:r>
            <a:endParaRPr lang="ru-RU" b="1" dirty="0"/>
          </a:p>
        </p:txBody>
      </p:sp>
      <p:sp>
        <p:nvSpPr>
          <p:cNvPr id="12" name="Овал 11"/>
          <p:cNvSpPr/>
          <p:nvPr/>
        </p:nvSpPr>
        <p:spPr>
          <a:xfrm>
            <a:off x="4975411" y="771913"/>
            <a:ext cx="1694329" cy="50021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ОБЖАТИЕ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59694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153" y="1013012"/>
            <a:ext cx="8579223" cy="3290093"/>
          </a:xfrm>
        </p:spPr>
        <p:txBody>
          <a:bodyPr>
            <a:normAutofit fontScale="90000"/>
          </a:bodyPr>
          <a:lstStyle/>
          <a:p>
            <a:pPr marR="25400">
              <a:lnSpc>
                <a:spcPct val="100000"/>
              </a:lnSpc>
              <a:spcAft>
                <a:spcPts val="0"/>
              </a:spcAft>
            </a:pPr>
            <a:r>
              <a:rPr lang="ru-RU" spc="5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1400" b="1" spc="50" dirty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Ремонт</a:t>
            </a:r>
            <a:r>
              <a:rPr lang="ru-RU" sz="1400" b="1" i="1" dirty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1800" b="1" i="1" dirty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вытяжкой</a:t>
            </a:r>
            <a:r>
              <a:rPr lang="ru-RU" sz="1400" b="1" spc="50" dirty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 применяют для увеличения длины детали путем местного уменьшения ее поперечного сечения. Вытяжку применяют для удлинения стержневых элементов (тяг) на не­большую длину.</a:t>
            </a:r>
            <a:r>
              <a:rPr lang="ru-RU" sz="1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000000"/>
                </a:solidFill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  Ремонт</a:t>
            </a:r>
            <a:r>
              <a:rPr lang="ru-RU" sz="1400" b="1" i="1" dirty="0">
                <a:solidFill>
                  <a:srgbClr val="000000"/>
                </a:solidFill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1800" b="1" i="1" dirty="0">
                <a:solidFill>
                  <a:srgbClr val="000000"/>
                </a:solidFill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правкой</a:t>
            </a:r>
            <a:r>
              <a:rPr lang="ru-RU" sz="1400" b="1" dirty="0">
                <a:solidFill>
                  <a:srgbClr val="000000"/>
                </a:solidFill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 обеспечивает исправление искривленных, скру­ченных и покоробленных деталей. Правкой ремонтируют валы, шатуны, рычаги, вилки, кронштейны, элементы металлоконструк­ций. При небольшой деформации (до 1,5—2 мм) правку проводят в холодном состоянии, а при большой — в нагретом. В обоих случаях после правки нужна термообработка детали для ста­билизации правки, снятия остаточных напряжений и улучшения механических свойств материала. Правку выполняют на прессах, в специальных приспособлениях и вручную.</a:t>
            </a:r>
            <a:r>
              <a:rPr lang="ru-RU" sz="1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000000"/>
                </a:solidFill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     </a:t>
            </a:r>
            <a:r>
              <a:rPr lang="ru-RU" sz="1800" b="1" i="1" dirty="0">
                <a:solidFill>
                  <a:srgbClr val="000000"/>
                </a:solidFill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Накаткой</a:t>
            </a:r>
            <a:r>
              <a:rPr lang="ru-RU" sz="1400" b="1" i="1" dirty="0">
                <a:solidFill>
                  <a:srgbClr val="000000"/>
                </a:solidFill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000000"/>
                </a:solidFill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(рис.8) восстанавливают шейки валов с нарушенными размерами в месте посадки. Ее проводят острозубчатым роликом, создающим рифления с вытеснением металла и увеличением диаметра вала в месте накатки. Нужный размер обеспечивают последующей механической обработкой.</a:t>
            </a:r>
            <a:endParaRPr lang="ru-RU" sz="1400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57809" y="4174435"/>
            <a:ext cx="3882887" cy="15782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200" b="1" dirty="0" smtClean="0"/>
              <a:t>                                Рис. 8.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200" b="1" dirty="0" smtClean="0"/>
              <a:t>Схема восстановления шейки вала накаткой:</a:t>
            </a:r>
          </a:p>
          <a:p>
            <a:pPr marL="0" indent="0">
              <a:buNone/>
            </a:pPr>
            <a:r>
              <a:rPr lang="ru-RU" sz="1200" b="1" dirty="0" smtClean="0"/>
              <a:t>А – державка с роликами;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 smtClean="0"/>
              <a:t>б – схема увеличения диаметра детали;</a:t>
            </a:r>
          </a:p>
          <a:p>
            <a:pPr marL="0" indent="0">
              <a:buNone/>
            </a:pPr>
            <a:r>
              <a:rPr lang="ru-RU" sz="1200" b="1" dirty="0" smtClean="0"/>
              <a:t>1- восстанавливаемая деталь;  2- ось ролика;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200" b="1" dirty="0" smtClean="0"/>
              <a:t> 3- рифленый ролик;  4- державка;  5- выступ;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200" b="1" dirty="0" smtClean="0"/>
              <a:t> 6- углубление;  </a:t>
            </a:r>
            <a:r>
              <a:rPr lang="en-US" sz="1200" b="1" dirty="0" smtClean="0"/>
              <a:t>h</a:t>
            </a:r>
            <a:r>
              <a:rPr lang="ru-RU" sz="1200" b="1" dirty="0" smtClean="0"/>
              <a:t> - </a:t>
            </a:r>
            <a:r>
              <a:rPr lang="en-US" sz="1200" b="1" dirty="0"/>
              <a:t> </a:t>
            </a:r>
            <a:r>
              <a:rPr lang="ru-RU" sz="1200" b="1" dirty="0" smtClean="0"/>
              <a:t>высота выступа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200" b="1" dirty="0" smtClean="0"/>
              <a:t>(2</a:t>
            </a:r>
            <a:r>
              <a:rPr lang="en-US" sz="1200" b="1" dirty="0" smtClean="0"/>
              <a:t>h</a:t>
            </a:r>
            <a:r>
              <a:rPr lang="ru-RU" sz="1200" b="1" dirty="0"/>
              <a:t> </a:t>
            </a:r>
            <a:r>
              <a:rPr lang="ru-RU" sz="1200" b="1" dirty="0" smtClean="0"/>
              <a:t>– увеличение диаметра при накатке).</a:t>
            </a:r>
            <a:endParaRPr lang="ru-RU" sz="12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156" y="146057"/>
            <a:ext cx="5285690" cy="4724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4764" y="4303105"/>
            <a:ext cx="3942798" cy="21923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Овал 6"/>
          <p:cNvSpPr/>
          <p:nvPr/>
        </p:nvSpPr>
        <p:spPr>
          <a:xfrm>
            <a:off x="1667045" y="741597"/>
            <a:ext cx="1757472" cy="46621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ВЫТЯЖКА</a:t>
            </a:r>
            <a:endParaRPr lang="ru-RU" b="1" dirty="0"/>
          </a:p>
        </p:txBody>
      </p:sp>
      <p:sp>
        <p:nvSpPr>
          <p:cNvPr id="8" name="Овал 7"/>
          <p:cNvSpPr/>
          <p:nvPr/>
        </p:nvSpPr>
        <p:spPr>
          <a:xfrm>
            <a:off x="4240696" y="753012"/>
            <a:ext cx="1506071" cy="45479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ПРАВКА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403540" y="741597"/>
            <a:ext cx="1622612" cy="46621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НАКАТКА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48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6365" y="4280648"/>
            <a:ext cx="6517482" cy="137159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348753" y="134472"/>
            <a:ext cx="3818965" cy="46616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Arial Black" panose="020B0A04020102020204" pitchFamily="34" charset="0"/>
              </a:rPr>
              <a:t>СВАРКА И НАПЛАВКА</a:t>
            </a:r>
            <a:endParaRPr lang="ru-RU" sz="1600" dirty="0">
              <a:latin typeface="Arial Black" panose="020B0A04020102020204" pitchFamily="34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981581064"/>
              </p:ext>
            </p:extLst>
          </p:nvPr>
        </p:nvGraphicFramePr>
        <p:xfrm>
          <a:off x="685134" y="950613"/>
          <a:ext cx="8105781" cy="4961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5480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6871" y="313766"/>
            <a:ext cx="8606117" cy="259976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C00000"/>
                </a:solidFill>
                <a:ea typeface="Arial Unicode MS" panose="020B0604020202020204" pitchFamily="34" charset="-128"/>
              </a:rPr>
              <a:t>Индукционная (высокочастотная) </a:t>
            </a:r>
            <a:r>
              <a:rPr lang="ru-RU" sz="2000" b="1" dirty="0" smtClean="0">
                <a:solidFill>
                  <a:srgbClr val="C00000"/>
                </a:solidFill>
                <a:ea typeface="Arial Unicode MS" panose="020B0604020202020204" pitchFamily="34" charset="-128"/>
              </a:rPr>
              <a:t>наплавка</a:t>
            </a:r>
            <a:r>
              <a:rPr lang="ru-RU" sz="2000" b="1" dirty="0" smtClean="0">
                <a:ea typeface="Arial Unicode MS" panose="020B0604020202020204" pitchFamily="34" charset="-128"/>
              </a:rPr>
              <a:t/>
            </a:r>
            <a:br>
              <a:rPr lang="ru-RU" sz="2000" b="1" dirty="0" smtClean="0">
                <a:ea typeface="Arial Unicode MS" panose="020B0604020202020204" pitchFamily="34" charset="-128"/>
              </a:rPr>
            </a:br>
            <a:r>
              <a:rPr lang="ru-RU" sz="1400" b="1" dirty="0" smtClean="0">
                <a:ea typeface="Arial Unicode MS" panose="020B0604020202020204" pitchFamily="34" charset="-128"/>
              </a:rPr>
              <a:t>отли­чается </a:t>
            </a:r>
            <a:r>
              <a:rPr lang="ru-RU" sz="1400" b="1" dirty="0">
                <a:ea typeface="Arial Unicode MS" panose="020B0604020202020204" pitchFamily="34" charset="-128"/>
              </a:rPr>
              <a:t>тем, что для расплавления материала (шихты) используют токи высокой частоты, пропускаемые по проводнику-индуктору, охватывающему нагреваемую деталь. При этом на ее поверхности возбуждается индуктированный (вихревой) ток, нагревающий ее и вызывающий расплавление шихты, у которой температура плавления ниже, чем у стали. </a:t>
            </a:r>
            <a:endParaRPr lang="ru-RU" sz="14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02023" y="4864054"/>
            <a:ext cx="7588624" cy="1491921"/>
          </a:xfrm>
        </p:spPr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r>
              <a:rPr lang="ru-RU" sz="1200" b="1" dirty="0" smtClean="0"/>
              <a:t>                               </a:t>
            </a:r>
            <a:r>
              <a:rPr lang="ru-RU" sz="3700" b="1" dirty="0" smtClean="0"/>
              <a:t>Рис. 9. </a:t>
            </a:r>
            <a:r>
              <a:rPr lang="ru-RU" sz="4300" b="1" dirty="0" smtClean="0"/>
              <a:t>Схемы индукционной высокочастотной наплавки</a:t>
            </a:r>
            <a:r>
              <a:rPr lang="ru-RU" sz="3700" b="1" dirty="0" smtClean="0"/>
              <a:t>:</a:t>
            </a:r>
          </a:p>
          <a:p>
            <a:pPr marL="0" indent="0" algn="ctr">
              <a:buNone/>
            </a:pPr>
            <a:r>
              <a:rPr lang="ru-RU" sz="3700" b="1" dirty="0"/>
              <a:t> </a:t>
            </a:r>
            <a:r>
              <a:rPr lang="ru-RU" sz="3700" b="1" dirty="0" smtClean="0"/>
              <a:t>а – цилиндрических;   б – плоских деталей;</a:t>
            </a:r>
          </a:p>
          <a:p>
            <a:pPr marL="0" indent="0" algn="ctr">
              <a:buNone/>
            </a:pPr>
            <a:r>
              <a:rPr lang="ru-RU" sz="3700" b="1" dirty="0" smtClean="0"/>
              <a:t>1 – направляемая деталь;   2 – дозатор;   3 – индуктор;   4 – трансформатор;   5 -  направляющие;</a:t>
            </a:r>
          </a:p>
          <a:p>
            <a:pPr marL="0" indent="0" algn="ctr">
              <a:buNone/>
            </a:pPr>
            <a:r>
              <a:rPr lang="ru-RU" sz="3700" b="1" dirty="0"/>
              <a:t> </a:t>
            </a:r>
            <a:r>
              <a:rPr lang="ru-RU" sz="3700" b="1" dirty="0" smtClean="0"/>
              <a:t> 6 – слой шихты (наплавочного материала);  7 – вода для охлаждения индуктора</a:t>
            </a:r>
          </a:p>
          <a:p>
            <a:pPr marL="0" indent="0">
              <a:buNone/>
            </a:pPr>
            <a:endParaRPr lang="ru-RU" sz="12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2299" y="54597"/>
            <a:ext cx="3840813" cy="4877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9597" y="2671479"/>
            <a:ext cx="5066215" cy="1932599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19462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2321906"/>
          </a:xfrm>
        </p:spPr>
        <p:txBody>
          <a:bodyPr>
            <a:normAutofit fontScale="90000"/>
          </a:bodyPr>
          <a:lstStyle/>
          <a:p>
            <a:pPr marL="114300" marR="88900" indent="203200">
              <a:lnSpc>
                <a:spcPct val="150000"/>
              </a:lnSpc>
              <a:spcAft>
                <a:spcPts val="1200"/>
              </a:spcAft>
            </a:pPr>
            <a:r>
              <a:rPr lang="ru-RU" sz="2200" b="1" dirty="0">
                <a:solidFill>
                  <a:srgbClr val="C00000"/>
                </a:solidFill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Контактное плакирование износостойкой лентой </a:t>
            </a:r>
            <a:r>
              <a:rPr lang="ru-RU" sz="1400" b="1" i="1" dirty="0" smtClean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/>
            </a:r>
            <a:br>
              <a:rPr lang="ru-RU" sz="1400" b="1" i="1" dirty="0" smtClean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</a:br>
            <a:r>
              <a:rPr lang="ru-RU" sz="1600" b="1" i="1" dirty="0" smtClean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- </a:t>
            </a:r>
            <a:r>
              <a:rPr lang="ru-RU" sz="1600" b="1" dirty="0" smtClean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процесс, при котором изнашиваемую поверхность покрывают износостой­кой лентой, привариваемой к ней контактной сваркой (рис. 10). При ремонте ПТМ этот метод можно использовать для восстанов­ления днищ желобов скребковых конвейеров.</a:t>
            </a:r>
            <a:r>
              <a:rPr lang="ru-RU" sz="16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600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330" y="2940424"/>
            <a:ext cx="3590835" cy="285077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200" b="1" dirty="0" smtClean="0"/>
              <a:t>Рис. 10.  </a:t>
            </a:r>
            <a:r>
              <a:rPr lang="ru-RU" sz="1600" b="1" dirty="0" smtClean="0"/>
              <a:t>Схема контактного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1" dirty="0"/>
              <a:t> </a:t>
            </a:r>
            <a:r>
              <a:rPr lang="ru-RU" sz="1600" b="1" dirty="0" smtClean="0"/>
              <a:t>           плакирования</a:t>
            </a:r>
            <a:r>
              <a:rPr lang="ru-RU" sz="1200" b="1" dirty="0" smtClean="0"/>
              <a:t>:</a:t>
            </a:r>
          </a:p>
          <a:p>
            <a:pPr marL="0" indent="0">
              <a:buNone/>
            </a:pPr>
            <a:r>
              <a:rPr lang="ru-RU" sz="1200" b="1" dirty="0" smtClean="0"/>
              <a:t>А – лентой с применением узкого ролика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200" b="1" dirty="0"/>
              <a:t> </a:t>
            </a:r>
            <a:r>
              <a:rPr lang="ru-RU" sz="1200" b="1" dirty="0" smtClean="0"/>
              <a:t>    (роликовая сварка в два прохода);</a:t>
            </a:r>
          </a:p>
          <a:p>
            <a:pPr marL="0" indent="0">
              <a:buNone/>
            </a:pPr>
            <a:r>
              <a:rPr lang="ru-RU" sz="1200" b="1" dirty="0" smtClean="0"/>
              <a:t>Б -  с применением закладных рельефов из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200" b="1" dirty="0"/>
              <a:t> </a:t>
            </a:r>
            <a:r>
              <a:rPr lang="ru-RU" sz="1200" b="1" dirty="0" smtClean="0"/>
              <a:t>     фольги; </a:t>
            </a:r>
          </a:p>
          <a:p>
            <a:pPr marL="0" indent="0">
              <a:buNone/>
            </a:pPr>
            <a:r>
              <a:rPr lang="ru-RU" sz="1200" b="1" dirty="0" smtClean="0"/>
              <a:t>В – с применением закладных рельефов из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200" b="1" dirty="0"/>
              <a:t> </a:t>
            </a:r>
            <a:r>
              <a:rPr lang="ru-RU" sz="1200" b="1" dirty="0" smtClean="0"/>
              <a:t>     порошковых материалов;</a:t>
            </a:r>
          </a:p>
          <a:p>
            <a:pPr marL="0" indent="0">
              <a:buNone/>
            </a:pPr>
            <a:r>
              <a:rPr lang="ru-RU" sz="1200" b="1" dirty="0" smtClean="0"/>
              <a:t>Г – лентой с применением широкого ролика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200" b="1" dirty="0"/>
              <a:t> </a:t>
            </a:r>
            <a:r>
              <a:rPr lang="ru-RU" sz="1200" b="1" dirty="0" smtClean="0"/>
              <a:t>    (роликовая сварка в один проход).</a:t>
            </a:r>
          </a:p>
          <a:p>
            <a:pPr marL="0" indent="0">
              <a:buNone/>
            </a:pPr>
            <a:endParaRPr lang="ru-RU" sz="1200" b="1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1358" y="54597"/>
            <a:ext cx="3840813" cy="4877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7847" y="2940424"/>
            <a:ext cx="4409598" cy="2326342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1885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987" y="833671"/>
            <a:ext cx="8686800" cy="223225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2000" b="1" i="1" dirty="0">
                <a:solidFill>
                  <a:srgbClr val="C00000"/>
                </a:solidFill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Плазменная наплавка</a:t>
            </a:r>
            <a:r>
              <a:rPr lang="ru-RU" sz="2000" b="1" dirty="0">
                <a:solidFill>
                  <a:srgbClr val="C00000"/>
                </a:solidFill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000000"/>
                </a:solidFill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rgbClr val="000000"/>
                </a:solidFill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(</a:t>
            </a:r>
            <a:r>
              <a:rPr lang="ru-RU" sz="1400" b="1" dirty="0">
                <a:solidFill>
                  <a:srgbClr val="000000"/>
                </a:solidFill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рис. 11) </a:t>
            </a:r>
            <a:r>
              <a:rPr lang="ru-RU" sz="1400" b="1" dirty="0" smtClean="0">
                <a:solidFill>
                  <a:srgbClr val="000000"/>
                </a:solidFill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/>
            </a:r>
            <a:br>
              <a:rPr lang="ru-RU" sz="1400" b="1" dirty="0" smtClean="0">
                <a:solidFill>
                  <a:srgbClr val="000000"/>
                </a:solidFill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rgbClr val="000000"/>
                </a:solidFill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основана </a:t>
            </a:r>
            <a:r>
              <a:rPr lang="ru-RU" sz="1400" b="1" dirty="0">
                <a:solidFill>
                  <a:srgbClr val="000000"/>
                </a:solidFill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на использовании в качестве источника теплоты плазменной струи, образующейся при пропускании через канал с горящей электрической дугой плазмообразующего газа (аргон, гелий). Плазменную струю при­меняют также для сварки, резки, пайки, нанесения покрытий и термической обработки.</a:t>
            </a:r>
            <a:r>
              <a:rPr lang="ru-RU" sz="1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400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639671" y="2922495"/>
            <a:ext cx="5262281" cy="3352800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spcAft>
                <a:spcPts val="155"/>
              </a:spcAft>
              <a:buNone/>
            </a:pPr>
            <a:r>
              <a:rPr lang="ru-RU" sz="1200" b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Рис. 11. Схемы устройства </a:t>
            </a:r>
            <a:r>
              <a:rPr lang="ru-RU" sz="1200" b="1" dirty="0" smtClean="0">
                <a:ea typeface="Arial Unicode MS" panose="020B0604020202020204" pitchFamily="34" charset="-128"/>
                <a:cs typeface="Times New Roman" panose="02020603050405020304" pitchFamily="18" charset="0"/>
              </a:rPr>
              <a:t>плазменных горелок: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1200" b="1" dirty="0" smtClean="0">
                <a:ea typeface="Arial Unicode MS" panose="020B0604020202020204" pitchFamily="34" charset="-128"/>
                <a:cs typeface="Times New Roman" panose="02020603050405020304" pitchFamily="18" charset="0"/>
              </a:rPr>
              <a:t>                     а </a:t>
            </a:r>
            <a:r>
              <a:rPr lang="ru-RU" sz="1200" b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— закрытая (для поверхностной закалки, </a:t>
            </a:r>
            <a:r>
              <a:rPr lang="ru-RU" sz="1200" b="1" dirty="0" smtClean="0"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200" b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ea typeface="Arial Unicode MS" panose="020B0604020202020204" pitchFamily="34" charset="-128"/>
                <a:cs typeface="Times New Roman" panose="02020603050405020304" pitchFamily="18" charset="0"/>
              </a:rPr>
              <a:t>                            металлизации </a:t>
            </a:r>
            <a:r>
              <a:rPr lang="ru-RU" sz="1200" b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и напыления):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200" b="1" dirty="0" smtClean="0">
                <a:ea typeface="Arial Unicode MS" panose="020B0604020202020204" pitchFamily="34" charset="-128"/>
                <a:cs typeface="Times New Roman" panose="02020603050405020304" pitchFamily="18" charset="0"/>
              </a:rPr>
              <a:t>                     б </a:t>
            </a:r>
            <a:r>
              <a:rPr lang="ru-RU" sz="1200" b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— </a:t>
            </a:r>
            <a:r>
              <a:rPr lang="ru-RU" sz="1200" b="1" dirty="0" smtClean="0">
                <a:ea typeface="Arial Unicode MS" panose="020B0604020202020204" pitchFamily="34" charset="-128"/>
                <a:cs typeface="Times New Roman" panose="02020603050405020304" pitchFamily="18" charset="0"/>
              </a:rPr>
              <a:t>открытая (</a:t>
            </a:r>
            <a:r>
              <a:rPr lang="ru-RU" sz="1200" b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для резки металлов);</a:t>
            </a:r>
            <a:r>
              <a:rPr lang="ru-RU" sz="1200" b="1" i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endParaRPr lang="ru-RU" sz="1200" b="1" i="1" dirty="0" smtClean="0"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200" b="1" dirty="0" smtClean="0">
                <a:ea typeface="Arial Unicode MS" panose="020B0604020202020204" pitchFamily="34" charset="-128"/>
                <a:cs typeface="Times New Roman" panose="02020603050405020304" pitchFamily="18" charset="0"/>
              </a:rPr>
              <a:t>                     в </a:t>
            </a:r>
            <a:r>
              <a:rPr lang="ru-RU" sz="1200" b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— комбинированная</a:t>
            </a:r>
            <a:r>
              <a:rPr lang="ru-RU" sz="1200" b="1" dirty="0" smtClean="0">
                <a:ea typeface="Arial Unicode MS" panose="020B0604020202020204" pitchFamily="34" charset="-128"/>
                <a:cs typeface="Times New Roman" panose="02020603050405020304" pitchFamily="18" charset="0"/>
              </a:rPr>
              <a:t>;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200" b="1" i="1" dirty="0" smtClean="0">
                <a:ea typeface="Arial Unicode MS" panose="020B0604020202020204" pitchFamily="34" charset="-128"/>
                <a:cs typeface="Times New Roman" panose="02020603050405020304" pitchFamily="18" charset="0"/>
              </a:rPr>
              <a:t>                     </a:t>
            </a:r>
            <a:r>
              <a:rPr lang="ru-RU" sz="1200" b="1" i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г</a:t>
            </a:r>
            <a:r>
              <a:rPr lang="ru-RU" sz="1200" b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 — с вдуванием порошка в дугу</a:t>
            </a:r>
            <a:r>
              <a:rPr lang="ru-RU" sz="1200" b="1" dirty="0" smtClean="0">
                <a:ea typeface="Arial Unicode MS" panose="020B0604020202020204" pitchFamily="34" charset="-128"/>
                <a:cs typeface="Times New Roman" panose="02020603050405020304" pitchFamily="18" charset="0"/>
              </a:rPr>
              <a:t>;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 smtClean="0">
                <a:ea typeface="Arial Unicode MS" panose="020B0604020202020204" pitchFamily="34" charset="-128"/>
                <a:cs typeface="Times New Roman" panose="02020603050405020304" pitchFamily="18" charset="0"/>
              </a:rPr>
              <a:t>1 </a:t>
            </a:r>
            <a:r>
              <a:rPr lang="ru-RU" sz="1200" b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— деталь;</a:t>
            </a:r>
            <a:r>
              <a:rPr lang="ru-RU" sz="1200" b="1" i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 2</a:t>
            </a:r>
            <a:r>
              <a:rPr lang="ru-RU" sz="1200" b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 — плазменная струя;</a:t>
            </a:r>
            <a:r>
              <a:rPr lang="ru-RU" sz="1200" b="1" i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 3</a:t>
            </a:r>
            <a:r>
              <a:rPr lang="ru-RU" sz="1200" b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 — сопло;</a:t>
            </a:r>
            <a:r>
              <a:rPr lang="ru-RU" sz="1200" b="1" i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 4 —</a:t>
            </a:r>
            <a:r>
              <a:rPr lang="ru-RU" sz="1200" b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 охлаждающая вода;</a:t>
            </a:r>
            <a:r>
              <a:rPr lang="ru-RU" sz="1200" b="1" i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 5</a:t>
            </a:r>
            <a:r>
              <a:rPr lang="ru-RU" sz="1200" b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 — канал;</a:t>
            </a:r>
            <a:r>
              <a:rPr lang="ru-RU" sz="1200" b="1" i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 6 — </a:t>
            </a:r>
            <a:r>
              <a:rPr lang="ru-RU" sz="1200" b="1" dirty="0" smtClean="0">
                <a:ea typeface="Arial Unicode MS" panose="020B0604020202020204" pitchFamily="34" charset="-128"/>
                <a:cs typeface="Times New Roman" panose="02020603050405020304" pitchFamily="18" charset="0"/>
              </a:rPr>
              <a:t>плазмообразующий </a:t>
            </a:r>
            <a:r>
              <a:rPr lang="ru-RU" sz="1200" b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газ;</a:t>
            </a:r>
            <a:r>
              <a:rPr lang="ru-RU" sz="1200" b="1" i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1200" b="1" i="1" dirty="0" smtClean="0">
                <a:ea typeface="Arial Unicode MS" panose="020B0604020202020204" pitchFamily="34" charset="-128"/>
                <a:cs typeface="Times New Roman" panose="02020603050405020304" pitchFamily="18" charset="0"/>
              </a:rPr>
              <a:t>7</a:t>
            </a:r>
            <a:r>
              <a:rPr lang="ru-RU" sz="1200" b="1" dirty="0" smtClean="0">
                <a:ea typeface="Arial Unicode MS" panose="020B0604020202020204" pitchFamily="34" charset="-128"/>
                <a:cs typeface="Times New Roman" panose="02020603050405020304" pitchFamily="18" charset="0"/>
              </a:rPr>
              <a:t>— </a:t>
            </a:r>
            <a:r>
              <a:rPr lang="ru-RU" sz="1200" b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неплавящийся вольфрамовый электрод; 8 — источник тока (8' — для открытой дуги,</a:t>
            </a:r>
            <a:r>
              <a:rPr lang="ru-RU" sz="1200" b="1" i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 8</a:t>
            </a:r>
            <a:r>
              <a:rPr lang="ru-RU" sz="1200" b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" - для закрытой дуги);</a:t>
            </a:r>
            <a:r>
              <a:rPr lang="ru-RU" sz="1200" b="1" i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 9</a:t>
            </a:r>
            <a:r>
              <a:rPr lang="ru-RU" sz="1200" b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 — канал для </a:t>
            </a:r>
            <a:r>
              <a:rPr lang="ru-RU" sz="1200" b="1" dirty="0" smtClean="0">
                <a:ea typeface="Arial Unicode MS" panose="020B0604020202020204" pitchFamily="34" charset="-128"/>
                <a:cs typeface="Times New Roman" panose="02020603050405020304" pitchFamily="18" charset="0"/>
              </a:rPr>
              <a:t>плазмообразующего </a:t>
            </a:r>
            <a:r>
              <a:rPr lang="ru-RU" sz="1200" b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газа;</a:t>
            </a:r>
            <a:r>
              <a:rPr lang="ru-RU" sz="1200" b="1" i="1" spc="50" dirty="0">
                <a:ea typeface="Arial Unicode MS" panose="020B0604020202020204" pitchFamily="34" charset="-128"/>
                <a:cs typeface="Times New Roman" panose="02020603050405020304" pitchFamily="18" charset="0"/>
              </a:rPr>
              <a:t> 10</a:t>
            </a:r>
            <a:r>
              <a:rPr lang="ru-RU" sz="1200" b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 — внутреннее сопло; 11 — питатель для </a:t>
            </a:r>
            <a:r>
              <a:rPr lang="ru-RU" sz="1200" b="1" dirty="0" smtClean="0">
                <a:ea typeface="Arial Unicode MS" panose="020B0604020202020204" pitchFamily="34" charset="-128"/>
                <a:cs typeface="Times New Roman" panose="02020603050405020304" pitchFamily="18" charset="0"/>
              </a:rPr>
              <a:t>подачи </a:t>
            </a:r>
            <a:r>
              <a:rPr lang="ru-RU" sz="1200" b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порошка:</a:t>
            </a:r>
            <a:r>
              <a:rPr lang="ru-RU" sz="1200" b="1" i="1" spc="50" dirty="0"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endParaRPr lang="ru-RU" sz="1200" b="1" i="1" spc="50" dirty="0" smtClean="0"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i="1" spc="50" dirty="0" smtClean="0">
                <a:ea typeface="Arial Unicode MS" panose="020B0604020202020204" pitchFamily="34" charset="-128"/>
                <a:cs typeface="Times New Roman" panose="02020603050405020304" pitchFamily="18" charset="0"/>
              </a:rPr>
              <a:t>12</a:t>
            </a:r>
            <a:r>
              <a:rPr lang="ru-RU" sz="1200" b="1" dirty="0" smtClean="0"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— наружное сопло; </a:t>
            </a:r>
            <a:r>
              <a:rPr lang="ru-RU" sz="1200" b="1" i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13</a:t>
            </a:r>
            <a:r>
              <a:rPr lang="ru-RU" sz="1200" b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 —- канал для защитного газа:</a:t>
            </a:r>
            <a:r>
              <a:rPr lang="ru-RU" sz="1200" b="1" i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endParaRPr lang="ru-RU" sz="1200" b="1" i="1" dirty="0" smtClean="0"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i="1" dirty="0" smtClean="0">
                <a:ea typeface="Arial Unicode MS" panose="020B0604020202020204" pitchFamily="34" charset="-128"/>
                <a:cs typeface="Times New Roman" panose="02020603050405020304" pitchFamily="18" charset="0"/>
              </a:rPr>
              <a:t>14</a:t>
            </a:r>
            <a:r>
              <a:rPr lang="ru-RU" sz="1200" b="1" dirty="0" smtClean="0"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— защитное сопло;</a:t>
            </a:r>
            <a:r>
              <a:rPr lang="ru-RU" sz="1200" b="1" i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 15</a:t>
            </a:r>
            <a:r>
              <a:rPr lang="ru-RU" sz="1200" b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 — канал для </a:t>
            </a:r>
            <a:r>
              <a:rPr lang="ru-RU" sz="1200" b="1" dirty="0" smtClean="0">
                <a:ea typeface="Arial Unicode MS" panose="020B0604020202020204" pitchFamily="34" charset="-128"/>
                <a:cs typeface="Times New Roman" panose="02020603050405020304" pitchFamily="18" charset="0"/>
              </a:rPr>
              <a:t>транспортирующего </a:t>
            </a:r>
            <a:r>
              <a:rPr lang="ru-RU" sz="1200" b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газа</a:t>
            </a:r>
            <a:endParaRPr lang="ru-RU" sz="12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70000"/>
              </a:lnSpc>
            </a:pPr>
            <a:endParaRPr lang="ru-RU" sz="1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981" y="130796"/>
            <a:ext cx="3840813" cy="4877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459" y="2922495"/>
            <a:ext cx="3240741" cy="3611433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3888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3466" y="354106"/>
            <a:ext cx="8386950" cy="3581400"/>
          </a:xfrm>
        </p:spPr>
        <p:txBody>
          <a:bodyPr>
            <a:normAutofit/>
          </a:bodyPr>
          <a:lstStyle/>
          <a:p>
            <a:pPr marL="12700" marR="12700" indent="203200">
              <a:lnSpc>
                <a:spcPct val="150000"/>
              </a:lnSpc>
              <a:spcAft>
                <a:spcPts val="0"/>
              </a:spcAft>
            </a:pPr>
            <a:r>
              <a:rPr lang="ru-RU" sz="1800" b="1" i="1" dirty="0" smtClean="0">
                <a:solidFill>
                  <a:srgbClr val="C00000"/>
                </a:solidFill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Электрошлаковая наплавка</a:t>
            </a:r>
            <a:r>
              <a:rPr lang="ru-RU" sz="1800" dirty="0" smtClean="0">
                <a:solidFill>
                  <a:srgbClr val="C00000"/>
                </a:solidFill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</a:br>
            <a:r>
              <a:rPr lang="ru-RU" sz="1200" dirty="0" smtClean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(рис.12)</a:t>
            </a:r>
            <a:br>
              <a:rPr lang="ru-RU" sz="1200" dirty="0" smtClean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</a:br>
            <a:r>
              <a:rPr lang="ru-RU" sz="1200" dirty="0" smtClean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используется </a:t>
            </a:r>
            <a:r>
              <a:rPr lang="ru-RU" sz="1400" b="1" dirty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при наплавлении больших масс металла. Его предварительно расплавляют в ванне с флюсом (шлаком), а затем заливают на поверхность детали.</a:t>
            </a:r>
            <a:r>
              <a:rPr lang="ru-RU" sz="1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000000"/>
                </a:solidFill>
                <a:latin typeface="+mn-lt"/>
                <a:ea typeface="Arial Unicode MS" panose="020B0604020202020204" pitchFamily="34" charset="-128"/>
              </a:rPr>
              <a:t>При ремонте деталей машин применяют разнообразные свароч­ные и наплавочные материалы. При ручной сварке и наплавке используют стержневые и трубчатые электроды</a:t>
            </a:r>
            <a:r>
              <a:rPr lang="ru-RU" sz="1400" b="1" dirty="0" smtClean="0">
                <a:solidFill>
                  <a:srgbClr val="000000"/>
                </a:solidFill>
                <a:latin typeface="+mn-lt"/>
                <a:ea typeface="Arial Unicode MS" panose="020B0604020202020204" pitchFamily="34" charset="-128"/>
              </a:rPr>
              <a:t>.</a:t>
            </a:r>
            <a:br>
              <a:rPr lang="ru-RU" sz="1400" b="1" dirty="0" smtClean="0">
                <a:solidFill>
                  <a:srgbClr val="000000"/>
                </a:solidFill>
                <a:latin typeface="+mn-lt"/>
                <a:ea typeface="Arial Unicode MS" panose="020B0604020202020204" pitchFamily="34" charset="-128"/>
              </a:rPr>
            </a:b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ru-RU" sz="1400" b="1" dirty="0">
                <a:solidFill>
                  <a:srgbClr val="000000"/>
                </a:solidFill>
                <a:latin typeface="+mn-lt"/>
                <a:ea typeface="Arial Unicode MS" panose="020B0604020202020204" pitchFamily="34" charset="-128"/>
              </a:rPr>
              <a:t>Для повышения твердости и износостойкости деталей  применяют электроды с легированием наплавляемого металла через стержни и обмазку. </a:t>
            </a:r>
            <a:r>
              <a:rPr lang="ru-RU" sz="1400" b="1" dirty="0" smtClean="0">
                <a:solidFill>
                  <a:srgbClr val="000000"/>
                </a:solidFill>
                <a:latin typeface="+mn-lt"/>
                <a:ea typeface="Arial Unicode MS" panose="020B0604020202020204" pitchFamily="34" charset="-128"/>
              </a:rPr>
              <a:t> </a:t>
            </a:r>
            <a:endParaRPr lang="ru-RU" sz="1400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735700" y="3935506"/>
            <a:ext cx="4666128" cy="27790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200" b="1" dirty="0" smtClean="0"/>
              <a:t>Рис.12. </a:t>
            </a:r>
            <a:r>
              <a:rPr lang="ru-RU" sz="1400" b="1" dirty="0" smtClean="0"/>
              <a:t> Схема ремонта керна клещевого крана   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400" b="1" dirty="0"/>
              <a:t> </a:t>
            </a:r>
            <a:r>
              <a:rPr lang="ru-RU" sz="1400" b="1" dirty="0" smtClean="0"/>
              <a:t>            методом электрошлаковой наплавки: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400" b="1" dirty="0"/>
              <a:t> </a:t>
            </a:r>
            <a:r>
              <a:rPr lang="ru-RU" sz="1200" b="1" dirty="0" smtClean="0"/>
              <a:t>1 – присаживаемый металл; 2 – шлаковая ванна;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200" b="1" dirty="0"/>
              <a:t> </a:t>
            </a:r>
            <a:r>
              <a:rPr lang="ru-RU" sz="1200" b="1" dirty="0" smtClean="0"/>
              <a:t>3 – наплавленный металл;  4 – кокиль;  5 - керн</a:t>
            </a:r>
            <a:endParaRPr lang="ru-RU" sz="12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6535" y="107577"/>
            <a:ext cx="3840813" cy="4930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589" y="3827350"/>
            <a:ext cx="2510523" cy="2685306"/>
          </a:xfrm>
          <a:prstGeom prst="rect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2994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2814964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000000"/>
                </a:solidFill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Ремонт металлизацией </a:t>
            </a:r>
            <a:r>
              <a:rPr lang="ru-RU" sz="16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0000"/>
                </a:solidFill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состоит в расплавлении исходного материала, распылении его на мелкие частицы и переносе на поверхность детали струей воздуха, плазмы или пламенем горючих газов. Двигаясь в струе с большой скоростью (150—300 м/с и более), эти частицы попадают на заранее подготовленную шероховатую поверхность ремонтируемой детали, сцепляются с ней и одна с другой, образуя покрытие.</a:t>
            </a:r>
            <a:r>
              <a:rPr lang="ru-RU" sz="16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600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6324" y="2949885"/>
            <a:ext cx="7911353" cy="3657600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400" b="1" dirty="0" smtClean="0">
                <a:solidFill>
                  <a:srgbClr val="000000"/>
                </a:solidFill>
                <a:ea typeface="Arial Unicode MS" panose="020B0604020202020204" pitchFamily="34" charset="-128"/>
                <a:cs typeface="Times New Roman" panose="02020603050405020304" pitchFamily="18" charset="0"/>
              </a:rPr>
              <a:t>                      Расплавляемый </a:t>
            </a:r>
            <a:r>
              <a:rPr lang="ru-RU" sz="1400" b="1" dirty="0">
                <a:solidFill>
                  <a:srgbClr val="000000"/>
                </a:solidFill>
                <a:ea typeface="Arial Unicode MS" panose="020B0604020202020204" pitchFamily="34" charset="-128"/>
                <a:cs typeface="Times New Roman" panose="02020603050405020304" pitchFamily="18" charset="0"/>
              </a:rPr>
              <a:t>металл обычно используют в виде </a:t>
            </a:r>
            <a:r>
              <a:rPr lang="ru-RU" sz="1400" b="1" dirty="0" smtClean="0">
                <a:solidFill>
                  <a:srgbClr val="000000"/>
                </a:solidFill>
                <a:ea typeface="Arial Unicode MS" panose="020B0604020202020204" pitchFamily="34" charset="-128"/>
                <a:cs typeface="Times New Roman" panose="02020603050405020304" pitchFamily="18" charset="0"/>
              </a:rPr>
              <a:t>проволоки.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C00000"/>
                </a:solidFill>
                <a:ea typeface="Arial Unicode MS" panose="020B0604020202020204" pitchFamily="34" charset="-128"/>
                <a:cs typeface="Times New Roman" panose="02020603050405020304" pitchFamily="18" charset="0"/>
              </a:rPr>
              <a:t>электродуговая металлизация </a:t>
            </a:r>
            <a:r>
              <a:rPr lang="ru-RU" sz="1400" b="1" dirty="0" smtClean="0">
                <a:solidFill>
                  <a:srgbClr val="000000"/>
                </a:solidFill>
                <a:ea typeface="Arial Unicode MS" panose="020B0604020202020204" pitchFamily="34" charset="-128"/>
                <a:cs typeface="Times New Roman" panose="02020603050405020304" pitchFamily="18" charset="0"/>
              </a:rPr>
              <a:t>- расплавление </a:t>
            </a:r>
            <a:r>
              <a:rPr lang="ru-RU" sz="1400" b="1" dirty="0">
                <a:solidFill>
                  <a:srgbClr val="000000"/>
                </a:solidFill>
                <a:ea typeface="Arial Unicode MS" panose="020B0604020202020204" pitchFamily="34" charset="-128"/>
                <a:cs typeface="Times New Roman" panose="02020603050405020304" pitchFamily="18" charset="0"/>
              </a:rPr>
              <a:t>проводят электрической </a:t>
            </a:r>
            <a:r>
              <a:rPr lang="ru-RU" sz="1400" b="1" dirty="0" smtClean="0">
                <a:solidFill>
                  <a:srgbClr val="000000"/>
                </a:solidFill>
                <a:ea typeface="Arial Unicode MS" panose="020B0604020202020204" pitchFamily="34" charset="-128"/>
                <a:cs typeface="Times New Roman" panose="02020603050405020304" pitchFamily="18" charset="0"/>
              </a:rPr>
              <a:t>дугой,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C00000"/>
                </a:solidFill>
                <a:ea typeface="Arial Unicode MS" panose="020B0604020202020204" pitchFamily="34" charset="-128"/>
                <a:cs typeface="Times New Roman" panose="02020603050405020304" pitchFamily="18" charset="0"/>
              </a:rPr>
              <a:t>газовая металлизация </a:t>
            </a:r>
            <a:r>
              <a:rPr lang="ru-RU" sz="1400" b="1" dirty="0" smtClean="0">
                <a:solidFill>
                  <a:srgbClr val="000000"/>
                </a:solidFill>
                <a:ea typeface="Arial Unicode MS" panose="020B0604020202020204" pitchFamily="34" charset="-128"/>
                <a:cs typeface="Times New Roman" panose="02020603050405020304" pitchFamily="18" charset="0"/>
              </a:rPr>
              <a:t>-  в </a:t>
            </a:r>
            <a:r>
              <a:rPr lang="ru-RU" sz="1400" b="1" dirty="0" err="1">
                <a:solidFill>
                  <a:srgbClr val="000000"/>
                </a:solidFill>
                <a:ea typeface="Arial Unicode MS" panose="020B0604020202020204" pitchFamily="34" charset="-128"/>
                <a:cs typeface="Times New Roman" panose="02020603050405020304" pitchFamily="18" charset="0"/>
              </a:rPr>
              <a:t>ацетилено</a:t>
            </a:r>
            <a:r>
              <a:rPr lang="ru-RU" sz="1400" b="1" dirty="0">
                <a:solidFill>
                  <a:srgbClr val="000000"/>
                </a:solidFill>
                <a:ea typeface="Arial Unicode MS" panose="020B0604020202020204" pitchFamily="34" charset="-128"/>
                <a:cs typeface="Times New Roman" panose="02020603050405020304" pitchFamily="18" charset="0"/>
              </a:rPr>
              <a:t>-кислородном пламени </a:t>
            </a:r>
            <a:r>
              <a:rPr lang="ru-RU" sz="1400" b="1" dirty="0" smtClean="0">
                <a:solidFill>
                  <a:srgbClr val="000000"/>
                </a:solidFill>
                <a:ea typeface="Arial Unicode MS" panose="020B0604020202020204" pitchFamily="34" charset="-128"/>
                <a:cs typeface="Times New Roman" panose="02020603050405020304" pitchFamily="18" charset="0"/>
              </a:rPr>
              <a:t>,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C00000"/>
                </a:solidFill>
                <a:ea typeface="Arial Unicode MS" panose="020B0604020202020204" pitchFamily="34" charset="-128"/>
                <a:cs typeface="Times New Roman" panose="02020603050405020304" pitchFamily="18" charset="0"/>
              </a:rPr>
              <a:t>высокочастотная </a:t>
            </a:r>
            <a:r>
              <a:rPr lang="ru-RU" sz="1600" b="1" dirty="0" smtClean="0">
                <a:solidFill>
                  <a:srgbClr val="C00000"/>
                </a:solidFill>
                <a:ea typeface="Arial Unicode MS" panose="020B0604020202020204" pitchFamily="34" charset="-128"/>
                <a:cs typeface="Times New Roman" panose="02020603050405020304" pitchFamily="18" charset="0"/>
              </a:rPr>
              <a:t>металлизация </a:t>
            </a:r>
            <a:r>
              <a:rPr lang="ru-RU" sz="1400" b="1" dirty="0" smtClean="0">
                <a:solidFill>
                  <a:srgbClr val="000000"/>
                </a:solidFill>
                <a:ea typeface="Arial Unicode MS" panose="020B0604020202020204" pitchFamily="34" charset="-128"/>
                <a:cs typeface="Times New Roman" panose="02020603050405020304" pitchFamily="18" charset="0"/>
              </a:rPr>
              <a:t>-  </a:t>
            </a:r>
            <a:r>
              <a:rPr lang="ru-RU" sz="1400" b="1" dirty="0">
                <a:solidFill>
                  <a:srgbClr val="000000"/>
                </a:solidFill>
                <a:ea typeface="Arial Unicode MS" panose="020B0604020202020204" pitchFamily="34" charset="-128"/>
                <a:cs typeface="Times New Roman" panose="02020603050405020304" pitchFamily="18" charset="0"/>
              </a:rPr>
              <a:t>индукционным нагревом </a:t>
            </a:r>
            <a:r>
              <a:rPr lang="ru-RU" sz="1400" b="1" dirty="0" smtClean="0">
                <a:solidFill>
                  <a:srgbClr val="000000"/>
                </a:solidFill>
                <a:ea typeface="Arial Unicode MS" panose="020B0604020202020204" pitchFamily="34" charset="-128"/>
                <a:cs typeface="Times New Roman" panose="02020603050405020304" pitchFamily="18" charset="0"/>
              </a:rPr>
              <a:t>,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C00000"/>
                </a:solidFill>
                <a:ea typeface="Arial Unicode MS" panose="020B0604020202020204" pitchFamily="34" charset="-128"/>
                <a:cs typeface="Times New Roman" panose="02020603050405020304" pitchFamily="18" charset="0"/>
              </a:rPr>
              <a:t>плазменная металлизация </a:t>
            </a:r>
            <a:r>
              <a:rPr lang="ru-RU" sz="1400" b="1" dirty="0" smtClean="0">
                <a:solidFill>
                  <a:srgbClr val="000000"/>
                </a:solidFill>
                <a:ea typeface="Arial Unicode MS" panose="020B0604020202020204" pitchFamily="34" charset="-128"/>
                <a:cs typeface="Times New Roman" panose="02020603050405020304" pitchFamily="18" charset="0"/>
              </a:rPr>
              <a:t>- плазменной </a:t>
            </a:r>
            <a:r>
              <a:rPr lang="ru-RU" sz="1400" b="1" dirty="0">
                <a:solidFill>
                  <a:srgbClr val="000000"/>
                </a:solidFill>
                <a:ea typeface="Arial Unicode MS" panose="020B0604020202020204" pitchFamily="34" charset="-128"/>
                <a:cs typeface="Times New Roman" panose="02020603050405020304" pitchFamily="18" charset="0"/>
              </a:rPr>
              <a:t>струей </a:t>
            </a:r>
            <a:r>
              <a:rPr lang="ru-RU" sz="1400" b="1" dirty="0" smtClean="0">
                <a:solidFill>
                  <a:srgbClr val="000000"/>
                </a:solidFill>
                <a:ea typeface="Arial Unicode MS" panose="020B0604020202020204" pitchFamily="34" charset="-128"/>
                <a:cs typeface="Times New Roman" panose="02020603050405020304" pitchFamily="18" charset="0"/>
              </a:rPr>
              <a:t>.</a:t>
            </a:r>
            <a:endParaRPr lang="ru-RU" sz="14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8900" marR="2540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400" b="1" dirty="0" smtClean="0">
                <a:ea typeface="Arial Unicode MS" panose="020B0604020202020204" pitchFamily="34" charset="-128"/>
                <a:cs typeface="Times New Roman" panose="02020603050405020304" pitchFamily="18" charset="0"/>
              </a:rPr>
              <a:t>   Разновидностью </a:t>
            </a:r>
            <a:r>
              <a:rPr lang="ru-RU" sz="1400" b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этого способа является детонационное на­пыление </a:t>
            </a:r>
            <a:r>
              <a:rPr lang="ru-RU" sz="1400" b="1" dirty="0" smtClean="0">
                <a:ea typeface="Arial Unicode MS" panose="020B0604020202020204" pitchFamily="34" charset="-128"/>
                <a:cs typeface="Times New Roman" panose="02020603050405020304" pitchFamily="18" charset="0"/>
              </a:rPr>
              <a:t>(</a:t>
            </a:r>
            <a:r>
              <a:rPr lang="ru-RU" sz="1600" b="1" dirty="0" smtClean="0">
                <a:solidFill>
                  <a:srgbClr val="C00000"/>
                </a:solidFill>
                <a:ea typeface="Arial Unicode MS" panose="020B0604020202020204" pitchFamily="34" charset="-128"/>
                <a:cs typeface="Times New Roman" panose="02020603050405020304" pitchFamily="18" charset="0"/>
              </a:rPr>
              <a:t>взрывная металлизация</a:t>
            </a:r>
            <a:r>
              <a:rPr lang="ru-RU" sz="1400" b="1" dirty="0" smtClean="0">
                <a:ea typeface="Arial Unicode MS" panose="020B0604020202020204" pitchFamily="34" charset="-128"/>
                <a:cs typeface="Times New Roman" panose="02020603050405020304" pitchFamily="18" charset="0"/>
              </a:rPr>
              <a:t>) </a:t>
            </a:r>
            <a:r>
              <a:rPr lang="ru-RU" sz="1400" b="1" dirty="0">
                <a:ea typeface="Arial Unicode MS" panose="020B0604020202020204" pitchFamily="34" charset="-128"/>
                <a:cs typeface="Times New Roman" panose="02020603050405020304" pitchFamily="18" charset="0"/>
              </a:rPr>
              <a:t>— нанесение покрытия с по­мощью газов, образующихся при взрыве заряда взрывчатой смеси, помещенной в трубу (ствол) вместе с подготовленным к напылению порошком.</a:t>
            </a:r>
            <a:endParaRPr lang="ru-RU" sz="14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008095" y="161318"/>
            <a:ext cx="4957482" cy="4572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spc="100" dirty="0" smtClean="0">
                <a:solidFill>
                  <a:srgbClr val="000000"/>
                </a:solidFill>
                <a:latin typeface="Arial Black" panose="020B0A04020102020204" pitchFamily="34" charset="0"/>
                <a:ea typeface="Arial Unicode MS" panose="020B0604020202020204" pitchFamily="34" charset="-128"/>
              </a:rPr>
              <a:t>РЕМОНТ МЕТАЛЛИЗАЦИЕЙ </a:t>
            </a:r>
            <a:endParaRPr lang="ru-RU" sz="1600" spc="100" dirty="0">
              <a:latin typeface="Arial Black" panose="020B0A04020102020204" pitchFamily="34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281178" y="3401742"/>
            <a:ext cx="506974" cy="1773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78" y="3805881"/>
            <a:ext cx="530398" cy="2244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78" y="4223032"/>
            <a:ext cx="530398" cy="2088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78" y="4594065"/>
            <a:ext cx="530398" cy="20886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78" y="5029690"/>
            <a:ext cx="530398" cy="20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38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36408" y="3924975"/>
            <a:ext cx="3901402" cy="250115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1800"/>
              </a:spcAft>
            </a:pPr>
            <a:r>
              <a:rPr lang="ru-RU" sz="1200" b="1" dirty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Рис.</a:t>
            </a:r>
            <a:r>
              <a:rPr lang="ru-RU" sz="1200" dirty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14. </a:t>
            </a:r>
            <a:r>
              <a:rPr lang="ru-RU" sz="1400" b="1" dirty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Схема плазменного </a:t>
            </a:r>
            <a:r>
              <a:rPr lang="ru-RU" sz="1400" b="1" dirty="0" smtClean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напыления с         </a:t>
            </a:r>
            <a:br>
              <a:rPr lang="ru-RU" sz="1400" b="1" dirty="0" smtClean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</a:br>
            <a:r>
              <a:rPr lang="ru-RU" sz="1400" b="1" dirty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     последующим </a:t>
            </a:r>
            <a:r>
              <a:rPr lang="ru-RU" sz="1400" b="1" dirty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оплавлением</a:t>
            </a:r>
            <a:r>
              <a:rPr lang="ru-RU" sz="1300" b="1" dirty="0" smtClean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:</a:t>
            </a:r>
            <a:br>
              <a:rPr lang="ru-RU" sz="1300" b="1" dirty="0" smtClean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</a:br>
            <a:r>
              <a:rPr lang="ru-RU" sz="1300" b="1" dirty="0" smtClean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/>
            </a:r>
            <a:br>
              <a:rPr lang="ru-RU" sz="1300" b="1" dirty="0" smtClean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1 </a:t>
            </a:r>
            <a:r>
              <a:rPr lang="ru-RU" sz="1200" b="1" dirty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— источник питания;</a:t>
            </a:r>
            <a:r>
              <a:rPr lang="ru-RU" sz="1200" b="1" i="1" spc="-100" dirty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 2</a:t>
            </a:r>
            <a:r>
              <a:rPr lang="ru-RU" sz="1200" b="1" dirty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 — балластный реостат;</a:t>
            </a:r>
            <a:r>
              <a:rPr lang="ru-RU" sz="1200" b="1" i="1" spc="-100" dirty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 3</a:t>
            </a:r>
            <a:r>
              <a:rPr lang="ru-RU" sz="1200" b="1" dirty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 — питатель для подачи порошка; </a:t>
            </a:r>
            <a:r>
              <a:rPr lang="ru-RU" sz="1200" b="1" dirty="0" smtClean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</a:br>
            <a:r>
              <a:rPr lang="ru-RU" sz="1200" b="1" i="1" spc="300" dirty="0" smtClean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4</a:t>
            </a:r>
            <a:r>
              <a:rPr lang="ru-RU" sz="1200" b="1" dirty="0" smtClean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— плазменная горелка;</a:t>
            </a:r>
            <a:r>
              <a:rPr lang="ru-RU" sz="1200" b="1" i="1" spc="300" dirty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 6,6</a:t>
            </a:r>
            <a:r>
              <a:rPr lang="ru-RU" sz="1200" b="1" dirty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 — ввод и вывод охлаждающей воды; </a:t>
            </a:r>
            <a:r>
              <a:rPr lang="ru-RU" sz="1200" b="1" dirty="0" smtClean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7 </a:t>
            </a:r>
            <a:r>
              <a:rPr lang="ru-RU" sz="1200" b="1" dirty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— трубопровод; </a:t>
            </a:r>
            <a:r>
              <a:rPr lang="ru-RU" sz="1200" b="1" i="1" dirty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8</a:t>
            </a:r>
            <a:r>
              <a:rPr lang="ru-RU" sz="1200" b="1" dirty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 — ремонтируемая деталь;</a:t>
            </a:r>
            <a:r>
              <a:rPr lang="ru-RU" sz="1200" b="1" i="1" dirty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 А</a:t>
            </a:r>
            <a:r>
              <a:rPr lang="ru-RU" sz="1200" b="1" dirty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 — головка для напыления;</a:t>
            </a:r>
            <a:r>
              <a:rPr lang="ru-RU" sz="1200" b="1" i="1" dirty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 Б</a:t>
            </a:r>
            <a:r>
              <a:rPr lang="ru-RU" sz="1200" b="1" dirty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- </a:t>
            </a:r>
            <a:r>
              <a:rPr lang="ru-RU" sz="1200" b="1" dirty="0">
                <a:latin typeface="+mn-lt"/>
                <a:ea typeface="Arial Unicode MS" panose="020B0604020202020204" pitchFamily="34" charset="-128"/>
                <a:cs typeface="Times New Roman" panose="02020603050405020304" pitchFamily="18" charset="0"/>
              </a:rPr>
              <a:t>головка для оплавления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45741" y="1080246"/>
            <a:ext cx="3792069" cy="1795857"/>
          </a:xfrm>
        </p:spPr>
        <p:txBody>
          <a:bodyPr>
            <a:noAutofit/>
          </a:bodyPr>
          <a:lstStyle/>
          <a:p>
            <a:r>
              <a:rPr lang="ru-RU" sz="1200" b="1" dirty="0" smtClean="0">
                <a:solidFill>
                  <a:schemeClr val="tx1"/>
                </a:solidFill>
              </a:rPr>
              <a:t>Рис.13. </a:t>
            </a:r>
            <a:r>
              <a:rPr lang="ru-RU" sz="1400" b="1" dirty="0" smtClean="0">
                <a:solidFill>
                  <a:schemeClr val="tx1"/>
                </a:solidFill>
              </a:rPr>
              <a:t>Схема распылительных головок </a:t>
            </a:r>
            <a:r>
              <a:rPr lang="ru-RU" sz="1400" b="1" dirty="0" err="1" smtClean="0">
                <a:solidFill>
                  <a:schemeClr val="tx1"/>
                </a:solidFill>
              </a:rPr>
              <a:t>металлизаторов</a:t>
            </a:r>
            <a:r>
              <a:rPr lang="ru-RU" sz="14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ru-RU" sz="1200" b="1" dirty="0" smtClean="0">
                <a:solidFill>
                  <a:schemeClr val="tx1"/>
                </a:solidFill>
              </a:rPr>
              <a:t>А – электродугового;   б – газового;   в – высокочастотного (индукционного);  г – плазменного;</a:t>
            </a:r>
          </a:p>
          <a:p>
            <a:r>
              <a:rPr lang="ru-RU" sz="1200" b="1" dirty="0" smtClean="0">
                <a:solidFill>
                  <a:schemeClr val="tx1"/>
                </a:solidFill>
              </a:rPr>
              <a:t>1 – распыляющая проволока;  2 – направляющие устройства;  3 – воздушное сопло;   4 – электрическая дуга;   5 – наплавляемая поверхность;  6 – индуктор;  7 – вольфрамовый </a:t>
            </a:r>
            <a:r>
              <a:rPr lang="ru-RU" sz="1200" b="1" dirty="0" err="1" smtClean="0">
                <a:solidFill>
                  <a:schemeClr val="tx1"/>
                </a:solidFill>
              </a:rPr>
              <a:t>эдектрод</a:t>
            </a:r>
            <a:endParaRPr lang="ru-RU" sz="1200" b="1" dirty="0" smtClean="0">
              <a:solidFill>
                <a:schemeClr val="tx1"/>
              </a:solidFill>
            </a:endParaRPr>
          </a:p>
          <a:p>
            <a:endParaRPr lang="ru-RU" sz="1200" b="1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1568" y="95363"/>
            <a:ext cx="4980864" cy="4816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81" y="4334435"/>
            <a:ext cx="4554107" cy="2213040"/>
          </a:xfrm>
          <a:prstGeom prst="rect">
            <a:avLst/>
          </a:prstGeom>
          <a:ln w="19050">
            <a:solidFill>
              <a:schemeClr val="accent6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Скругленный прямоугольник 5"/>
          <p:cNvSpPr/>
          <p:nvPr/>
        </p:nvSpPr>
        <p:spPr>
          <a:xfrm>
            <a:off x="1398494" y="1228165"/>
            <a:ext cx="3281082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3593" r="8701"/>
          <a:stretch/>
        </p:blipFill>
        <p:spPr>
          <a:xfrm>
            <a:off x="358588" y="986448"/>
            <a:ext cx="4518212" cy="2938527"/>
          </a:xfrm>
          <a:prstGeom prst="rect">
            <a:avLst/>
          </a:prstGeom>
          <a:ln w="19050">
            <a:solidFill>
              <a:schemeClr val="accent6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666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791" y="371062"/>
            <a:ext cx="8521148" cy="3949148"/>
          </a:xfrm>
        </p:spPr>
        <p:txBody>
          <a:bodyPr>
            <a:normAutofit/>
          </a:bodyPr>
          <a:lstStyle/>
          <a:p>
            <a:pPr marL="38100" marR="25400" indent="2032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1600" b="1" dirty="0" smtClean="0">
                <a:latin typeface="+mn-lt"/>
                <a:ea typeface="Arial Unicode MS" panose="020B0604020202020204" pitchFamily="34" charset="-128"/>
              </a:rPr>
              <a:t>Метод основан </a:t>
            </a:r>
            <a:r>
              <a:rPr lang="ru-RU" sz="1600" b="1" dirty="0">
                <a:latin typeface="+mn-lt"/>
                <a:ea typeface="Arial Unicode MS" panose="020B0604020202020204" pitchFamily="34" charset="-128"/>
              </a:rPr>
              <a:t>на исполь­зовании процесса электролитической диссоциации, сущность ко­торого состоит в том, что при пропускании электрического тока через раствор электролита (водный раствор солей и кислот) он </a:t>
            </a:r>
            <a:r>
              <a:rPr lang="ru-RU" sz="1600" b="1" dirty="0" err="1">
                <a:latin typeface="+mn-lt"/>
                <a:ea typeface="Arial Unicode MS" panose="020B0604020202020204" pitchFamily="34" charset="-128"/>
              </a:rPr>
              <a:t>диссоциирует</a:t>
            </a:r>
            <a:r>
              <a:rPr lang="ru-RU" sz="1600" b="1" dirty="0">
                <a:latin typeface="+mn-lt"/>
                <a:ea typeface="Arial Unicode MS" panose="020B0604020202020204" pitchFamily="34" charset="-128"/>
              </a:rPr>
              <a:t>, </a:t>
            </a:r>
            <a:r>
              <a:rPr lang="ru-RU" sz="1600" b="1" dirty="0" smtClean="0">
                <a:latin typeface="+mn-lt"/>
                <a:ea typeface="Arial Unicode MS" panose="020B0604020202020204" pitchFamily="34" charset="-128"/>
              </a:rPr>
              <a:t>при </a:t>
            </a:r>
            <a:r>
              <a:rPr lang="ru-RU" sz="1600" b="1" dirty="0">
                <a:latin typeface="+mn-lt"/>
                <a:ea typeface="Arial Unicode MS" panose="020B0604020202020204" pitchFamily="34" charset="-128"/>
              </a:rPr>
              <a:t>этом ионы с положительным зарядом (катионы) в виде атомов металла и водорода направляются к катоду, а отрица­тельно заряженные (анионы</a:t>
            </a:r>
            <a:r>
              <a:rPr lang="ru-RU" sz="1600" b="1" dirty="0" smtClean="0">
                <a:latin typeface="+mn-lt"/>
                <a:ea typeface="Arial Unicode MS" panose="020B0604020202020204" pitchFamily="34" charset="-128"/>
              </a:rPr>
              <a:t>) -  </a:t>
            </a:r>
            <a:r>
              <a:rPr lang="ru-RU" sz="1600" b="1" dirty="0">
                <a:latin typeface="+mn-lt"/>
                <a:ea typeface="Arial Unicode MS" panose="020B0604020202020204" pitchFamily="34" charset="-128"/>
              </a:rPr>
              <a:t>к аноду. Достигнув катода, ионы металла отдают свой заряд и осаждаются на нем в виде нейтраль­ных атомов. Если в качестве катода использовать ремонтируемую деталь, то атомы металла осаждаются на ней, создавая слой покрытия.</a:t>
            </a:r>
            <a:r>
              <a:rPr lang="ru-RU" sz="1600" b="1" dirty="0">
                <a:latin typeface="+mn-lt"/>
                <a:ea typeface="Calibri" panose="020F0502020204030204" pitchFamily="34" charset="0"/>
              </a:rPr>
              <a:t/>
            </a:r>
            <a:br>
              <a:rPr lang="ru-RU" sz="1600" b="1" dirty="0">
                <a:latin typeface="+mn-lt"/>
                <a:ea typeface="Calibri" panose="020F0502020204030204" pitchFamily="34" charset="0"/>
              </a:rPr>
            </a:br>
            <a:endParaRPr lang="ru-RU" sz="1600" b="1" dirty="0">
              <a:latin typeface="+mn-lt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1137976" y="3585882"/>
            <a:ext cx="6619809" cy="3070175"/>
            <a:chOff x="1137976" y="3585882"/>
            <a:chExt cx="6619809" cy="3070175"/>
          </a:xfrm>
        </p:grpSpPr>
        <p:sp>
          <p:nvSpPr>
            <p:cNvPr id="8" name="Полилиния 7"/>
            <p:cNvSpPr/>
            <p:nvPr/>
          </p:nvSpPr>
          <p:spPr>
            <a:xfrm>
              <a:off x="3120471" y="4883261"/>
              <a:ext cx="2594348" cy="924835"/>
            </a:xfrm>
            <a:custGeom>
              <a:avLst/>
              <a:gdLst>
                <a:gd name="connsiteX0" fmla="*/ 0 w 2594348"/>
                <a:gd name="connsiteY0" fmla="*/ 462418 h 924835"/>
                <a:gd name="connsiteX1" fmla="*/ 1297174 w 2594348"/>
                <a:gd name="connsiteY1" fmla="*/ 0 h 924835"/>
                <a:gd name="connsiteX2" fmla="*/ 2594348 w 2594348"/>
                <a:gd name="connsiteY2" fmla="*/ 462418 h 924835"/>
                <a:gd name="connsiteX3" fmla="*/ 1297174 w 2594348"/>
                <a:gd name="connsiteY3" fmla="*/ 924836 h 924835"/>
                <a:gd name="connsiteX4" fmla="*/ 0 w 2594348"/>
                <a:gd name="connsiteY4" fmla="*/ 462418 h 9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4348" h="924835">
                  <a:moveTo>
                    <a:pt x="0" y="462418"/>
                  </a:moveTo>
                  <a:cubicBezTo>
                    <a:pt x="0" y="207032"/>
                    <a:pt x="580765" y="0"/>
                    <a:pt x="1297174" y="0"/>
                  </a:cubicBezTo>
                  <a:cubicBezTo>
                    <a:pt x="2013583" y="0"/>
                    <a:pt x="2594348" y="207032"/>
                    <a:pt x="2594348" y="462418"/>
                  </a:cubicBezTo>
                  <a:cubicBezTo>
                    <a:pt x="2594348" y="717804"/>
                    <a:pt x="2013583" y="924836"/>
                    <a:pt x="1297174" y="924836"/>
                  </a:cubicBezTo>
                  <a:cubicBezTo>
                    <a:pt x="580765" y="924836"/>
                    <a:pt x="0" y="717804"/>
                    <a:pt x="0" y="462418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97713" tIns="153219" rIns="397713" bIns="153219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solidFill>
                    <a:schemeClr val="tx1"/>
                  </a:solidFill>
                </a:rPr>
                <a:t>виды ремонта электролитическим наращиванием</a:t>
              </a:r>
              <a:endParaRPr lang="ru-RU" sz="1400" b="1" kern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Полилиния 8"/>
            <p:cNvSpPr/>
            <p:nvPr/>
          </p:nvSpPr>
          <p:spPr>
            <a:xfrm rot="16200000">
              <a:off x="4318921" y="4545355"/>
              <a:ext cx="197448" cy="314444"/>
            </a:xfrm>
            <a:custGeom>
              <a:avLst/>
              <a:gdLst>
                <a:gd name="connsiteX0" fmla="*/ 0 w 197448"/>
                <a:gd name="connsiteY0" fmla="*/ 62889 h 314444"/>
                <a:gd name="connsiteX1" fmla="*/ 98724 w 197448"/>
                <a:gd name="connsiteY1" fmla="*/ 62889 h 314444"/>
                <a:gd name="connsiteX2" fmla="*/ 98724 w 197448"/>
                <a:gd name="connsiteY2" fmla="*/ 0 h 314444"/>
                <a:gd name="connsiteX3" fmla="*/ 197448 w 197448"/>
                <a:gd name="connsiteY3" fmla="*/ 157222 h 314444"/>
                <a:gd name="connsiteX4" fmla="*/ 98724 w 197448"/>
                <a:gd name="connsiteY4" fmla="*/ 314444 h 314444"/>
                <a:gd name="connsiteX5" fmla="*/ 98724 w 197448"/>
                <a:gd name="connsiteY5" fmla="*/ 251555 h 314444"/>
                <a:gd name="connsiteX6" fmla="*/ 0 w 197448"/>
                <a:gd name="connsiteY6" fmla="*/ 251555 h 314444"/>
                <a:gd name="connsiteX7" fmla="*/ 0 w 197448"/>
                <a:gd name="connsiteY7" fmla="*/ 62889 h 314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7448" h="314444">
                  <a:moveTo>
                    <a:pt x="0" y="62889"/>
                  </a:moveTo>
                  <a:lnTo>
                    <a:pt x="98724" y="62889"/>
                  </a:lnTo>
                  <a:lnTo>
                    <a:pt x="98724" y="0"/>
                  </a:lnTo>
                  <a:lnTo>
                    <a:pt x="197448" y="157222"/>
                  </a:lnTo>
                  <a:lnTo>
                    <a:pt x="98724" y="314444"/>
                  </a:lnTo>
                  <a:lnTo>
                    <a:pt x="98724" y="251555"/>
                  </a:lnTo>
                  <a:lnTo>
                    <a:pt x="0" y="251555"/>
                  </a:lnTo>
                  <a:lnTo>
                    <a:pt x="0" y="62889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62889" rIns="59234" bIns="62889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500" kern="1200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3285221" y="3585882"/>
              <a:ext cx="2264847" cy="924835"/>
            </a:xfrm>
            <a:custGeom>
              <a:avLst/>
              <a:gdLst>
                <a:gd name="connsiteX0" fmla="*/ 0 w 2264847"/>
                <a:gd name="connsiteY0" fmla="*/ 462418 h 924835"/>
                <a:gd name="connsiteX1" fmla="*/ 1132424 w 2264847"/>
                <a:gd name="connsiteY1" fmla="*/ 0 h 924835"/>
                <a:gd name="connsiteX2" fmla="*/ 2264848 w 2264847"/>
                <a:gd name="connsiteY2" fmla="*/ 462418 h 924835"/>
                <a:gd name="connsiteX3" fmla="*/ 1132424 w 2264847"/>
                <a:gd name="connsiteY3" fmla="*/ 924836 h 924835"/>
                <a:gd name="connsiteX4" fmla="*/ 0 w 2264847"/>
                <a:gd name="connsiteY4" fmla="*/ 462418 h 9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4847" h="924835">
                  <a:moveTo>
                    <a:pt x="0" y="462418"/>
                  </a:moveTo>
                  <a:cubicBezTo>
                    <a:pt x="0" y="207032"/>
                    <a:pt x="507003" y="0"/>
                    <a:pt x="1132424" y="0"/>
                  </a:cubicBezTo>
                  <a:cubicBezTo>
                    <a:pt x="1757845" y="0"/>
                    <a:pt x="2264848" y="207032"/>
                    <a:pt x="2264848" y="462418"/>
                  </a:cubicBezTo>
                  <a:cubicBezTo>
                    <a:pt x="2264848" y="717804"/>
                    <a:pt x="1757845" y="924836"/>
                    <a:pt x="1132424" y="924836"/>
                  </a:cubicBezTo>
                  <a:cubicBezTo>
                    <a:pt x="507003" y="924836"/>
                    <a:pt x="0" y="717804"/>
                    <a:pt x="0" y="462418"/>
                  </a:cubicBezTo>
                  <a:close/>
                </a:path>
              </a:pathLst>
            </a:cu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1999" tIns="155759" rIns="351999" bIns="155759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kern="1200" dirty="0" smtClean="0">
                  <a:solidFill>
                    <a:schemeClr val="tx1"/>
                  </a:solidFill>
                </a:rPr>
                <a:t>хромирование</a:t>
              </a:r>
              <a:endParaRPr lang="ru-RU" sz="1600" b="1" kern="1200" dirty="0">
                <a:solidFill>
                  <a:schemeClr val="tx1"/>
                </a:solidFill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 rot="20320459">
              <a:off x="3234886" y="5605740"/>
              <a:ext cx="227794" cy="314445"/>
            </a:xfrm>
            <a:custGeom>
              <a:avLst/>
              <a:gdLst>
                <a:gd name="connsiteX0" fmla="*/ 0 w 227793"/>
                <a:gd name="connsiteY0" fmla="*/ 62889 h 314444"/>
                <a:gd name="connsiteX1" fmla="*/ 113897 w 227793"/>
                <a:gd name="connsiteY1" fmla="*/ 62889 h 314444"/>
                <a:gd name="connsiteX2" fmla="*/ 113897 w 227793"/>
                <a:gd name="connsiteY2" fmla="*/ 0 h 314444"/>
                <a:gd name="connsiteX3" fmla="*/ 227793 w 227793"/>
                <a:gd name="connsiteY3" fmla="*/ 157222 h 314444"/>
                <a:gd name="connsiteX4" fmla="*/ 113897 w 227793"/>
                <a:gd name="connsiteY4" fmla="*/ 314444 h 314444"/>
                <a:gd name="connsiteX5" fmla="*/ 113897 w 227793"/>
                <a:gd name="connsiteY5" fmla="*/ 251555 h 314444"/>
                <a:gd name="connsiteX6" fmla="*/ 0 w 227793"/>
                <a:gd name="connsiteY6" fmla="*/ 251555 h 314444"/>
                <a:gd name="connsiteX7" fmla="*/ 0 w 227793"/>
                <a:gd name="connsiteY7" fmla="*/ 62889 h 314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7793" h="314444">
                  <a:moveTo>
                    <a:pt x="227793" y="251555"/>
                  </a:moveTo>
                  <a:lnTo>
                    <a:pt x="113896" y="251555"/>
                  </a:lnTo>
                  <a:lnTo>
                    <a:pt x="113896" y="314444"/>
                  </a:lnTo>
                  <a:lnTo>
                    <a:pt x="0" y="157222"/>
                  </a:lnTo>
                  <a:lnTo>
                    <a:pt x="113896" y="0"/>
                  </a:lnTo>
                  <a:lnTo>
                    <a:pt x="113896" y="62889"/>
                  </a:lnTo>
                  <a:lnTo>
                    <a:pt x="227793" y="62889"/>
                  </a:lnTo>
                  <a:lnTo>
                    <a:pt x="227793" y="251555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337" tIns="62889" rIns="1" bIns="62889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500" kern="1200"/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1137976" y="5706235"/>
              <a:ext cx="2343283" cy="924835"/>
            </a:xfrm>
            <a:custGeom>
              <a:avLst/>
              <a:gdLst>
                <a:gd name="connsiteX0" fmla="*/ 0 w 2343283"/>
                <a:gd name="connsiteY0" fmla="*/ 462418 h 924835"/>
                <a:gd name="connsiteX1" fmla="*/ 1171642 w 2343283"/>
                <a:gd name="connsiteY1" fmla="*/ 0 h 924835"/>
                <a:gd name="connsiteX2" fmla="*/ 2343284 w 2343283"/>
                <a:gd name="connsiteY2" fmla="*/ 462418 h 924835"/>
                <a:gd name="connsiteX3" fmla="*/ 1171642 w 2343283"/>
                <a:gd name="connsiteY3" fmla="*/ 924836 h 924835"/>
                <a:gd name="connsiteX4" fmla="*/ 0 w 2343283"/>
                <a:gd name="connsiteY4" fmla="*/ 462418 h 9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283" h="924835">
                  <a:moveTo>
                    <a:pt x="0" y="462418"/>
                  </a:moveTo>
                  <a:cubicBezTo>
                    <a:pt x="0" y="207032"/>
                    <a:pt x="524562" y="0"/>
                    <a:pt x="1171642" y="0"/>
                  </a:cubicBezTo>
                  <a:cubicBezTo>
                    <a:pt x="1818722" y="0"/>
                    <a:pt x="2343284" y="207032"/>
                    <a:pt x="2343284" y="462418"/>
                  </a:cubicBezTo>
                  <a:cubicBezTo>
                    <a:pt x="2343284" y="717804"/>
                    <a:pt x="1818722" y="924836"/>
                    <a:pt x="1171642" y="924836"/>
                  </a:cubicBezTo>
                  <a:cubicBezTo>
                    <a:pt x="524562" y="924836"/>
                    <a:pt x="0" y="717804"/>
                    <a:pt x="0" y="462418"/>
                  </a:cubicBezTo>
                  <a:close/>
                </a:path>
              </a:pathLst>
            </a:cu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3486" tIns="155759" rIns="363486" bIns="155759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kern="1200" dirty="0" err="1" smtClean="0">
                  <a:solidFill>
                    <a:schemeClr val="tx1"/>
                  </a:solidFill>
                </a:rPr>
                <a:t>железнение</a:t>
              </a:r>
              <a:r>
                <a:rPr lang="ru-RU" sz="1600" b="1" kern="1200" dirty="0" smtClean="0">
                  <a:solidFill>
                    <a:schemeClr val="tx1"/>
                  </a:solidFill>
                </a:rPr>
                <a:t> (</a:t>
              </a:r>
              <a:r>
                <a:rPr lang="ru-RU" sz="1600" b="1" kern="1200" dirty="0" err="1" smtClean="0">
                  <a:solidFill>
                    <a:schemeClr val="tx1"/>
                  </a:solidFill>
                </a:rPr>
                <a:t>осталивание</a:t>
              </a:r>
              <a:r>
                <a:rPr lang="ru-RU" sz="1600" b="1" kern="1200" dirty="0" smtClean="0">
                  <a:solidFill>
                    <a:schemeClr val="tx1"/>
                  </a:solidFill>
                </a:rPr>
                <a:t>)</a:t>
              </a:r>
              <a:endParaRPr lang="ru-RU" sz="1600" b="1" kern="1200" dirty="0">
                <a:solidFill>
                  <a:schemeClr val="tx1"/>
                </a:solidFill>
              </a:endParaRPr>
            </a:p>
          </p:txBody>
        </p:sp>
        <p:sp>
          <p:nvSpPr>
            <p:cNvPr id="13" name="Полилиния 12"/>
            <p:cNvSpPr/>
            <p:nvPr/>
          </p:nvSpPr>
          <p:spPr>
            <a:xfrm rot="1360282">
              <a:off x="5337208" y="5619585"/>
              <a:ext cx="225062" cy="314444"/>
            </a:xfrm>
            <a:custGeom>
              <a:avLst/>
              <a:gdLst>
                <a:gd name="connsiteX0" fmla="*/ 0 w 225062"/>
                <a:gd name="connsiteY0" fmla="*/ 62889 h 314444"/>
                <a:gd name="connsiteX1" fmla="*/ 112531 w 225062"/>
                <a:gd name="connsiteY1" fmla="*/ 62889 h 314444"/>
                <a:gd name="connsiteX2" fmla="*/ 112531 w 225062"/>
                <a:gd name="connsiteY2" fmla="*/ 0 h 314444"/>
                <a:gd name="connsiteX3" fmla="*/ 225062 w 225062"/>
                <a:gd name="connsiteY3" fmla="*/ 157222 h 314444"/>
                <a:gd name="connsiteX4" fmla="*/ 112531 w 225062"/>
                <a:gd name="connsiteY4" fmla="*/ 314444 h 314444"/>
                <a:gd name="connsiteX5" fmla="*/ 112531 w 225062"/>
                <a:gd name="connsiteY5" fmla="*/ 251555 h 314444"/>
                <a:gd name="connsiteX6" fmla="*/ 0 w 225062"/>
                <a:gd name="connsiteY6" fmla="*/ 251555 h 314444"/>
                <a:gd name="connsiteX7" fmla="*/ 0 w 225062"/>
                <a:gd name="connsiteY7" fmla="*/ 62889 h 314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5062" h="314444">
                  <a:moveTo>
                    <a:pt x="0" y="62889"/>
                  </a:moveTo>
                  <a:lnTo>
                    <a:pt x="112531" y="62889"/>
                  </a:lnTo>
                  <a:lnTo>
                    <a:pt x="112531" y="0"/>
                  </a:lnTo>
                  <a:lnTo>
                    <a:pt x="225062" y="157222"/>
                  </a:lnTo>
                  <a:lnTo>
                    <a:pt x="112531" y="314444"/>
                  </a:lnTo>
                  <a:lnTo>
                    <a:pt x="112531" y="251555"/>
                  </a:lnTo>
                  <a:lnTo>
                    <a:pt x="0" y="251555"/>
                  </a:lnTo>
                  <a:lnTo>
                    <a:pt x="0" y="62889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62889" rIns="67518" bIns="62888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500" kern="1200"/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5195178" y="5755342"/>
              <a:ext cx="2562607" cy="900715"/>
            </a:xfrm>
            <a:custGeom>
              <a:avLst/>
              <a:gdLst>
                <a:gd name="connsiteX0" fmla="*/ 0 w 2562607"/>
                <a:gd name="connsiteY0" fmla="*/ 450358 h 900715"/>
                <a:gd name="connsiteX1" fmla="*/ 1281304 w 2562607"/>
                <a:gd name="connsiteY1" fmla="*/ 0 h 900715"/>
                <a:gd name="connsiteX2" fmla="*/ 2562608 w 2562607"/>
                <a:gd name="connsiteY2" fmla="*/ 450358 h 900715"/>
                <a:gd name="connsiteX3" fmla="*/ 1281304 w 2562607"/>
                <a:gd name="connsiteY3" fmla="*/ 900716 h 900715"/>
                <a:gd name="connsiteX4" fmla="*/ 0 w 2562607"/>
                <a:gd name="connsiteY4" fmla="*/ 450358 h 90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2607" h="900715">
                  <a:moveTo>
                    <a:pt x="0" y="450358"/>
                  </a:moveTo>
                  <a:cubicBezTo>
                    <a:pt x="0" y="201632"/>
                    <a:pt x="573659" y="0"/>
                    <a:pt x="1281304" y="0"/>
                  </a:cubicBezTo>
                  <a:cubicBezTo>
                    <a:pt x="1988949" y="0"/>
                    <a:pt x="2562608" y="201632"/>
                    <a:pt x="2562608" y="450358"/>
                  </a:cubicBezTo>
                  <a:cubicBezTo>
                    <a:pt x="2562608" y="699084"/>
                    <a:pt x="1988949" y="900716"/>
                    <a:pt x="1281304" y="900716"/>
                  </a:cubicBezTo>
                  <a:cubicBezTo>
                    <a:pt x="573659" y="900716"/>
                    <a:pt x="0" y="699084"/>
                    <a:pt x="0" y="450358"/>
                  </a:cubicBezTo>
                  <a:close/>
                </a:path>
              </a:pathLst>
            </a:cu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95605" tIns="152227" rIns="395605" bIns="152227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kern="1200" dirty="0" smtClean="0">
                  <a:solidFill>
                    <a:schemeClr val="tx1"/>
                  </a:solidFill>
                </a:rPr>
                <a:t>никелирование</a:t>
              </a:r>
              <a:endParaRPr lang="ru-RU" sz="1600" b="1" kern="1200" dirty="0">
                <a:solidFill>
                  <a:schemeClr val="tx1"/>
                </a:solidFill>
              </a:endParaRPr>
            </a:p>
          </p:txBody>
        </p:sp>
        <p:sp>
          <p:nvSpPr>
            <p:cNvPr id="15" name="Полилиния 14"/>
            <p:cNvSpPr/>
            <p:nvPr/>
          </p:nvSpPr>
          <p:spPr>
            <a:xfrm rot="20402798">
              <a:off x="5453957" y="4747973"/>
              <a:ext cx="353956" cy="314444"/>
            </a:xfrm>
            <a:custGeom>
              <a:avLst/>
              <a:gdLst>
                <a:gd name="connsiteX0" fmla="*/ 0 w 353956"/>
                <a:gd name="connsiteY0" fmla="*/ 62889 h 314444"/>
                <a:gd name="connsiteX1" fmla="*/ 196734 w 353956"/>
                <a:gd name="connsiteY1" fmla="*/ 62889 h 314444"/>
                <a:gd name="connsiteX2" fmla="*/ 196734 w 353956"/>
                <a:gd name="connsiteY2" fmla="*/ 0 h 314444"/>
                <a:gd name="connsiteX3" fmla="*/ 353956 w 353956"/>
                <a:gd name="connsiteY3" fmla="*/ 157222 h 314444"/>
                <a:gd name="connsiteX4" fmla="*/ 196734 w 353956"/>
                <a:gd name="connsiteY4" fmla="*/ 314444 h 314444"/>
                <a:gd name="connsiteX5" fmla="*/ 196734 w 353956"/>
                <a:gd name="connsiteY5" fmla="*/ 251555 h 314444"/>
                <a:gd name="connsiteX6" fmla="*/ 0 w 353956"/>
                <a:gd name="connsiteY6" fmla="*/ 251555 h 314444"/>
                <a:gd name="connsiteX7" fmla="*/ 0 w 353956"/>
                <a:gd name="connsiteY7" fmla="*/ 62889 h 314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3956" h="314444">
                  <a:moveTo>
                    <a:pt x="0" y="62889"/>
                  </a:moveTo>
                  <a:lnTo>
                    <a:pt x="196734" y="62889"/>
                  </a:lnTo>
                  <a:lnTo>
                    <a:pt x="196734" y="0"/>
                  </a:lnTo>
                  <a:lnTo>
                    <a:pt x="353956" y="157222"/>
                  </a:lnTo>
                  <a:lnTo>
                    <a:pt x="196734" y="314444"/>
                  </a:lnTo>
                  <a:lnTo>
                    <a:pt x="196734" y="251555"/>
                  </a:lnTo>
                  <a:lnTo>
                    <a:pt x="0" y="251555"/>
                  </a:lnTo>
                  <a:lnTo>
                    <a:pt x="0" y="62889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62889" rIns="94333" bIns="62888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500" kern="1200"/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5827977" y="4077401"/>
              <a:ext cx="1618739" cy="924835"/>
            </a:xfrm>
            <a:custGeom>
              <a:avLst/>
              <a:gdLst>
                <a:gd name="connsiteX0" fmla="*/ 0 w 1618739"/>
                <a:gd name="connsiteY0" fmla="*/ 462418 h 924835"/>
                <a:gd name="connsiteX1" fmla="*/ 809370 w 1618739"/>
                <a:gd name="connsiteY1" fmla="*/ 0 h 924835"/>
                <a:gd name="connsiteX2" fmla="*/ 1618740 w 1618739"/>
                <a:gd name="connsiteY2" fmla="*/ 462418 h 924835"/>
                <a:gd name="connsiteX3" fmla="*/ 809370 w 1618739"/>
                <a:gd name="connsiteY3" fmla="*/ 924836 h 924835"/>
                <a:gd name="connsiteX4" fmla="*/ 0 w 1618739"/>
                <a:gd name="connsiteY4" fmla="*/ 462418 h 9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8739" h="924835">
                  <a:moveTo>
                    <a:pt x="0" y="462418"/>
                  </a:moveTo>
                  <a:cubicBezTo>
                    <a:pt x="0" y="207032"/>
                    <a:pt x="362367" y="0"/>
                    <a:pt x="809370" y="0"/>
                  </a:cubicBezTo>
                  <a:cubicBezTo>
                    <a:pt x="1256373" y="0"/>
                    <a:pt x="1618740" y="207032"/>
                    <a:pt x="1618740" y="462418"/>
                  </a:cubicBezTo>
                  <a:cubicBezTo>
                    <a:pt x="1618740" y="717804"/>
                    <a:pt x="1256373" y="924836"/>
                    <a:pt x="809370" y="924836"/>
                  </a:cubicBezTo>
                  <a:cubicBezTo>
                    <a:pt x="362367" y="924836"/>
                    <a:pt x="0" y="717804"/>
                    <a:pt x="0" y="462418"/>
                  </a:cubicBezTo>
                  <a:close/>
                </a:path>
              </a:pathLst>
            </a:cu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379" tIns="155759" rIns="257379" bIns="155759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kern="1200" dirty="0" err="1" smtClean="0">
                  <a:solidFill>
                    <a:schemeClr val="tx1"/>
                  </a:solidFill>
                </a:rPr>
                <a:t>меднение</a:t>
              </a:r>
              <a:endParaRPr lang="ru-RU" sz="1600" b="1" kern="1200" dirty="0">
                <a:solidFill>
                  <a:schemeClr val="tx1"/>
                </a:solidFill>
              </a:endParaRPr>
            </a:p>
          </p:txBody>
        </p:sp>
        <p:sp>
          <p:nvSpPr>
            <p:cNvPr id="17" name="Полилиния 16"/>
            <p:cNvSpPr/>
            <p:nvPr/>
          </p:nvSpPr>
          <p:spPr>
            <a:xfrm rot="22930754">
              <a:off x="3119717" y="4726506"/>
              <a:ext cx="329561" cy="314445"/>
            </a:xfrm>
            <a:custGeom>
              <a:avLst/>
              <a:gdLst>
                <a:gd name="connsiteX0" fmla="*/ 0 w 329561"/>
                <a:gd name="connsiteY0" fmla="*/ 62889 h 314444"/>
                <a:gd name="connsiteX1" fmla="*/ 172339 w 329561"/>
                <a:gd name="connsiteY1" fmla="*/ 62889 h 314444"/>
                <a:gd name="connsiteX2" fmla="*/ 172339 w 329561"/>
                <a:gd name="connsiteY2" fmla="*/ 0 h 314444"/>
                <a:gd name="connsiteX3" fmla="*/ 329561 w 329561"/>
                <a:gd name="connsiteY3" fmla="*/ 157222 h 314444"/>
                <a:gd name="connsiteX4" fmla="*/ 172339 w 329561"/>
                <a:gd name="connsiteY4" fmla="*/ 314444 h 314444"/>
                <a:gd name="connsiteX5" fmla="*/ 172339 w 329561"/>
                <a:gd name="connsiteY5" fmla="*/ 251555 h 314444"/>
                <a:gd name="connsiteX6" fmla="*/ 0 w 329561"/>
                <a:gd name="connsiteY6" fmla="*/ 251555 h 314444"/>
                <a:gd name="connsiteX7" fmla="*/ 0 w 329561"/>
                <a:gd name="connsiteY7" fmla="*/ 62889 h 314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9561" h="314444">
                  <a:moveTo>
                    <a:pt x="329561" y="251555"/>
                  </a:moveTo>
                  <a:lnTo>
                    <a:pt x="157222" y="251555"/>
                  </a:lnTo>
                  <a:lnTo>
                    <a:pt x="157222" y="314444"/>
                  </a:lnTo>
                  <a:lnTo>
                    <a:pt x="0" y="157222"/>
                  </a:lnTo>
                  <a:lnTo>
                    <a:pt x="157222" y="0"/>
                  </a:lnTo>
                  <a:lnTo>
                    <a:pt x="157222" y="62889"/>
                  </a:lnTo>
                  <a:lnTo>
                    <a:pt x="329561" y="62889"/>
                  </a:lnTo>
                  <a:lnTo>
                    <a:pt x="329561" y="251555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4333" tIns="62890" rIns="-1" bIns="62888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500" kern="1200"/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1185585" y="3957919"/>
              <a:ext cx="2048593" cy="975442"/>
            </a:xfrm>
            <a:custGeom>
              <a:avLst/>
              <a:gdLst>
                <a:gd name="connsiteX0" fmla="*/ 0 w 2048593"/>
                <a:gd name="connsiteY0" fmla="*/ 487721 h 975442"/>
                <a:gd name="connsiteX1" fmla="*/ 1024297 w 2048593"/>
                <a:gd name="connsiteY1" fmla="*/ 0 h 975442"/>
                <a:gd name="connsiteX2" fmla="*/ 2048594 w 2048593"/>
                <a:gd name="connsiteY2" fmla="*/ 487721 h 975442"/>
                <a:gd name="connsiteX3" fmla="*/ 1024297 w 2048593"/>
                <a:gd name="connsiteY3" fmla="*/ 975442 h 975442"/>
                <a:gd name="connsiteX4" fmla="*/ 0 w 2048593"/>
                <a:gd name="connsiteY4" fmla="*/ 487721 h 975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8593" h="975442">
                  <a:moveTo>
                    <a:pt x="0" y="487721"/>
                  </a:moveTo>
                  <a:cubicBezTo>
                    <a:pt x="0" y="218360"/>
                    <a:pt x="458593" y="0"/>
                    <a:pt x="1024297" y="0"/>
                  </a:cubicBezTo>
                  <a:cubicBezTo>
                    <a:pt x="1590001" y="0"/>
                    <a:pt x="2048594" y="218360"/>
                    <a:pt x="2048594" y="487721"/>
                  </a:cubicBezTo>
                  <a:cubicBezTo>
                    <a:pt x="2048594" y="757082"/>
                    <a:pt x="1590001" y="975442"/>
                    <a:pt x="1024297" y="975442"/>
                  </a:cubicBezTo>
                  <a:cubicBezTo>
                    <a:pt x="458593" y="975442"/>
                    <a:pt x="0" y="757082"/>
                    <a:pt x="0" y="487721"/>
                  </a:cubicBezTo>
                  <a:close/>
                </a:path>
              </a:pathLst>
            </a:cu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20329" tIns="163170" rIns="320329" bIns="16317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kern="1200" dirty="0" err="1" smtClean="0">
                  <a:solidFill>
                    <a:schemeClr val="tx1"/>
                  </a:solidFill>
                </a:rPr>
                <a:t>цинкование</a:t>
              </a:r>
              <a:endParaRPr lang="ru-RU" sz="1600" b="1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Скругленный прямоугольник 3"/>
          <p:cNvSpPr/>
          <p:nvPr/>
        </p:nvSpPr>
        <p:spPr>
          <a:xfrm>
            <a:off x="1137976" y="102098"/>
            <a:ext cx="6696635" cy="53792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cap="all" dirty="0">
                <a:solidFill>
                  <a:prstClr val="black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Ремонт электролитическим наращиванием</a:t>
            </a:r>
            <a:endParaRPr lang="ru-RU" sz="1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73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5626" y="941297"/>
            <a:ext cx="6577853" cy="69028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</a:pPr>
            <a:r>
              <a:rPr lang="ru-RU" sz="2000" b="1" cap="none" spc="200" dirty="0" smtClean="0">
                <a:ln w="22225">
                  <a:solidFill>
                    <a:schemeClr val="accent2"/>
                  </a:solidFill>
                  <a:prstDash val="solid"/>
                </a:ln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Этапы технологического процесса </a:t>
            </a:r>
            <a:br>
              <a:rPr lang="ru-RU" sz="2000" b="1" cap="none" spc="200" dirty="0" smtClean="0">
                <a:ln w="22225">
                  <a:solidFill>
                    <a:schemeClr val="accent2"/>
                  </a:solidFill>
                  <a:prstDash val="solid"/>
                </a:ln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cap="none" spc="200" dirty="0" smtClean="0">
                <a:ln w="22225">
                  <a:solidFill>
                    <a:schemeClr val="accent2"/>
                  </a:solidFill>
                  <a:prstDash val="solid"/>
                </a:ln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хромирования:</a:t>
            </a:r>
            <a:endParaRPr lang="ru-RU" sz="2000" b="1" cap="none" spc="200" dirty="0">
              <a:ln w="22225">
                <a:solidFill>
                  <a:schemeClr val="accent2"/>
                </a:solidFill>
                <a:prstDash val="solid"/>
              </a:ln>
              <a:latin typeface="+mn-lt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618232467"/>
              </p:ext>
            </p:extLst>
          </p:nvPr>
        </p:nvGraphicFramePr>
        <p:xfrm>
          <a:off x="323200" y="1837764"/>
          <a:ext cx="8153400" cy="42492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5626" y="63734"/>
            <a:ext cx="6712278" cy="55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46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7835" y="510942"/>
            <a:ext cx="6549188" cy="609647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 литература: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48083" y="1739153"/>
            <a:ext cx="7772870" cy="3711388"/>
          </a:xfrm>
        </p:spPr>
        <p:txBody>
          <a:bodyPr>
            <a:normAutofit/>
          </a:bodyPr>
          <a:lstStyle/>
          <a:p>
            <a:r>
              <a:rPr lang="ru-RU" sz="1400" b="1" dirty="0" err="1" smtClean="0"/>
              <a:t>И.И.Ивашков</a:t>
            </a:r>
            <a:r>
              <a:rPr lang="ru-RU" sz="1400" b="1" dirty="0" smtClean="0"/>
              <a:t> «монтаж, эксплуатация и ремонт подъемно-транспортных машин», М.: «Машиностроение», 1991</a:t>
            </a:r>
          </a:p>
          <a:p>
            <a:r>
              <a:rPr lang="ru-RU" sz="1400" b="1" dirty="0" err="1" smtClean="0"/>
              <a:t>В.И.Цехов</a:t>
            </a:r>
            <a:r>
              <a:rPr lang="ru-RU" sz="1400" b="1" dirty="0" smtClean="0"/>
              <a:t> «Ремонт деталей металлургических машин», М., : Металлургия, 1987</a:t>
            </a:r>
          </a:p>
          <a:p>
            <a:r>
              <a:rPr lang="ru-RU" sz="1400" b="1" dirty="0" smtClean="0"/>
              <a:t>Е.Г. </a:t>
            </a:r>
            <a:r>
              <a:rPr lang="ru-RU" sz="1400" b="1" dirty="0" err="1" smtClean="0"/>
              <a:t>Гологорский</a:t>
            </a:r>
            <a:r>
              <a:rPr lang="ru-RU" sz="1400" b="1" dirty="0" smtClean="0"/>
              <a:t> «Механизация и автоматизация ремонта строительных машин», М.: </a:t>
            </a:r>
            <a:r>
              <a:rPr lang="ru-RU" sz="1400" b="1" dirty="0" err="1" smtClean="0"/>
              <a:t>Стройиздат</a:t>
            </a:r>
            <a:r>
              <a:rPr lang="ru-RU" sz="1400" b="1" dirty="0" smtClean="0"/>
              <a:t>, 1989</a:t>
            </a:r>
          </a:p>
          <a:p>
            <a:r>
              <a:rPr lang="ru-RU" sz="1400" b="1" dirty="0" smtClean="0"/>
              <a:t>Сварка, пайка, склейка и резка металлов и пластмасс. Справочник, М.: Металлургия, 1985</a:t>
            </a:r>
          </a:p>
          <a:p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404816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2226" y="1963224"/>
            <a:ext cx="7773338" cy="1596177"/>
          </a:xfrm>
        </p:spPr>
        <p:txBody>
          <a:bodyPr/>
          <a:lstStyle/>
          <a:p>
            <a:r>
              <a:rPr lang="ru-RU" b="1" dirty="0" smtClean="0"/>
              <a:t>СПАСИБО ЗА ПРОСМОТР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877671" y="5611904"/>
            <a:ext cx="2321858" cy="6813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       </a:t>
            </a:r>
            <a:r>
              <a:rPr lang="ru-RU" sz="2400" b="1" dirty="0" smtClean="0"/>
              <a:t>2014 год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04745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TM04033921[[fn=Дамаск]]</Template>
  <TotalTime>563</TotalTime>
  <Words>1433</Words>
  <Application>Microsoft Office PowerPoint</Application>
  <PresentationFormat>Экран (4:3)</PresentationFormat>
  <Paragraphs>199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Капля</vt:lpstr>
      <vt:lpstr>  ТЕМА: Технологические методы ремонта (восстановления) деталей машин, упрочнения и повышения их износостойкости при ремонте         </vt:lpstr>
      <vt:lpstr>Презентация PowerPoint</vt:lpstr>
      <vt:lpstr>Ремонт механической обработкой</vt:lpstr>
      <vt:lpstr>Ремонт слесарно-механической обработкой</vt:lpstr>
      <vt:lpstr>    </vt:lpstr>
      <vt:lpstr>Ремонт обработкой давлением </vt:lpstr>
      <vt:lpstr>Презентация PowerPoint</vt:lpstr>
      <vt:lpstr>При ремонте вдавливанием направления усилия и деформации также взаимно перпендикулярны, но преобладает местная де­формация детали и ее общие размеры не меняются столь значи­тельно, как при осадке. Вдавливанием восстанавливают изно­шенные боковые поверхности шлицев на валах (рис.6), зубья шестерен и др. Ремонт стальных деталей проводят с нагревом и без него.</vt:lpstr>
      <vt:lpstr>Ремонт раздачей применяют для увеличения наружного диа­метра полых цилиндрических деталей без изменения высоты. Раздачу проводят под постоянный размер шариком или пуансоном (рис.7, а) или под любой размер — развальцовкой отверстия.      Ремонт обжатием применяют при решении задачи, обратной раздаче. Обжатие проводят проталкиванием детали через матрицу меньшего диаметра (рис.7, б) или деформированием металла в зоне отверстия (рис.7, в). Стальные детали перед этим нагре­вают до температуры 800—950 °С. Обжатием ремонтируют втулки, зубчатые муфты с внутренними изношенными зубьями, звенья гусениц, рычаги, шатуны и др. </vt:lpstr>
      <vt:lpstr> Ремонт вытяжкой применяют для увеличения длины детали путем местного уменьшения ее поперечного сечения. Вытяжку применяют для удлинения стержневых элементов (тяг) на не­большую длину.   Ремонт правкой обеспечивает исправление искривленных, скру­ченных и покоробленных деталей. Правкой ремонтируют валы, шатуны, рычаги, вилки, кронштейны, элементы металлоконструк­ций. При небольшой деформации (до 1,5—2 мм) правку проводят в холодном состоянии, а при большой — в нагретом. В обоих случаях после правки нужна термообработка детали для ста­билизации правки, снятия остаточных напряжений и улучшения механических свойств материала. Правку выполняют на прессах, в специальных приспособлениях и вручную.      Накаткой (рис.8) восстанавливают шейки валов с нарушенными размерами в месте посадки. Ее проводят острозубчатым роликом, создающим рифления с вытеснением металла и увеличением диаметра вала в месте накатки. Нужный размер обеспечивают последующей механической обработкой.</vt:lpstr>
      <vt:lpstr>Презентация PowerPoint</vt:lpstr>
      <vt:lpstr>Индукционная (высокочастотная) наплавка отли­чается тем, что для расплавления материала (шихты) используют токи высокой частоты, пропускаемые по проводнику-индуктору, охватывающему нагреваемую деталь. При этом на ее поверхности возбуждается индуктированный (вихревой) ток, нагревающий ее и вызывающий расплавление шихты, у которой температура плавления ниже, чем у стали. </vt:lpstr>
      <vt:lpstr>Контактное плакирование износостойкой лентой  -  процесс, при котором изнашиваемую поверхность покрывают износостой­кой лентой, привариваемой к ней контактной сваркой (рис. 10). При ремонте ПТМ этот метод можно использовать для восстанов­ления днищ желобов скребковых конвейеров. </vt:lpstr>
      <vt:lpstr>Плазменная наплавка  (рис. 11)  основана на использовании в качестве источника теплоты плазменной струи, образующейся при пропускании через канал с горящей электрической дугой плазмообразующего газа (аргон, гелий). Плазменную струю при­меняют также для сварки, резки, пайки, нанесения покрытий и термической обработки. </vt:lpstr>
      <vt:lpstr>Электрошлаковая наплавка  (рис.12)  используется при наплавлении больших масс металла. Его предварительно расплавляют в ванне с флюсом (шлаком), а затем заливают на поверхность детали. При ремонте деталей машин применяют разнообразные свароч­ные и наплавочные материалы. При ручной сварке и наплавке используют стержневые и трубчатые электроды.  Для повышения твердости и износостойкости деталей  применяют электроды с легированием наплавляемого металла через стержни и обмазку.  </vt:lpstr>
      <vt:lpstr>Ремонт металлизацией  состоит в расплавлении исходного материала, распылении его на мелкие частицы и переносе на поверхность детали струей воздуха, плазмы или пламенем горючих газов. Двигаясь в струе с большой скоростью (150—300 м/с и более), эти частицы попадают на заранее подготовленную шероховатую поверхность ремонтируемой детали, сцепляются с ней и одна с другой, образуя покрытие. </vt:lpstr>
      <vt:lpstr>Рис. 14. Схема плазменного напыления с                последующим оплавлением:  1 — источник питания; 2 — балластный реостат; 3 — питатель для подачи порошка;  4 — плазменная горелка; 6,6 — ввод и вывод охлаждающей воды;  7 — трубопровод; 8 — ремонтируемая деталь; А — головка для напыления; Б - головка для оплавления </vt:lpstr>
      <vt:lpstr>Метод основан на исполь­зовании процесса электролитической диссоциации, сущность ко­торого состоит в том, что при пропускании электрического тока через раствор электролита (водный раствор солей и кислот) он диссоциирует, при этом ионы с положительным зарядом (катионы) в виде атомов металла и водорода направляются к катоду, а отрица­тельно заряженные (анионы) -  к аноду. Достигнув катода, ионы металла отдают свой заряд и осаждаются на нем в виде нейтраль­ных атомов. Если в качестве катода использовать ремонтируемую деталь, то атомы металла осаждаются на ней, создавая слой покрытия. </vt:lpstr>
      <vt:lpstr>Этапы технологического процесса  хромирования:</vt:lpstr>
      <vt:lpstr> литература:</vt:lpstr>
      <vt:lpstr>СПАСИБО ЗА ПРОСМОТР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USER</cp:lastModifiedBy>
  <cp:revision>81</cp:revision>
  <dcterms:created xsi:type="dcterms:W3CDTF">2014-12-12T20:24:40Z</dcterms:created>
  <dcterms:modified xsi:type="dcterms:W3CDTF">2022-02-06T16:20:27Z</dcterms:modified>
</cp:coreProperties>
</file>