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9D61-871E-4AA9-A4A8-B7E8A1FA0D15}" type="datetimeFigureOut">
              <a:rPr lang="ru-RU" smtClean="0"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8A5A-B954-45AE-A3AB-33362212C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7804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9D61-871E-4AA9-A4A8-B7E8A1FA0D15}" type="datetimeFigureOut">
              <a:rPr lang="ru-RU" smtClean="0"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8A5A-B954-45AE-A3AB-33362212C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3860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9D61-871E-4AA9-A4A8-B7E8A1FA0D15}" type="datetimeFigureOut">
              <a:rPr lang="ru-RU" smtClean="0"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8A5A-B954-45AE-A3AB-33362212C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062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9D61-871E-4AA9-A4A8-B7E8A1FA0D15}" type="datetimeFigureOut">
              <a:rPr lang="ru-RU" smtClean="0"/>
              <a:t>29.01.2020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8A5A-B954-45AE-A3AB-33362212C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046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9D61-871E-4AA9-A4A8-B7E8A1FA0D15}" type="datetimeFigureOut">
              <a:rPr lang="ru-RU" smtClean="0"/>
              <a:t>29.01.2020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8A5A-B954-45AE-A3AB-33362212C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7855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9D61-871E-4AA9-A4A8-B7E8A1FA0D15}" type="datetimeFigureOut">
              <a:rPr lang="ru-RU" smtClean="0"/>
              <a:t>29.01.2020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8A5A-B954-45AE-A3AB-33362212C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061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9D61-871E-4AA9-A4A8-B7E8A1FA0D15}" type="datetimeFigureOut">
              <a:rPr lang="ru-RU" smtClean="0"/>
              <a:t>29.01.2020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8A5A-B954-45AE-A3AB-33362212C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7299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9D61-871E-4AA9-A4A8-B7E8A1FA0D15}" type="datetimeFigureOut">
              <a:rPr lang="ru-RU" smtClean="0"/>
              <a:t>29.01.2020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8A5A-B954-45AE-A3AB-33362212C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3125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9D61-871E-4AA9-A4A8-B7E8A1FA0D15}" type="datetimeFigureOut">
              <a:rPr lang="ru-RU" smtClean="0"/>
              <a:t>29.01.2020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8A5A-B954-45AE-A3AB-33362212C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75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9D61-871E-4AA9-A4A8-B7E8A1FA0D15}" type="datetimeFigureOut">
              <a:rPr lang="ru-RU" smtClean="0"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8A5A-B954-45AE-A3AB-33362212C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8722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9D61-871E-4AA9-A4A8-B7E8A1FA0D15}" type="datetimeFigureOut">
              <a:rPr lang="ru-RU" smtClean="0"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8A5A-B954-45AE-A3AB-33362212C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8422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09D61-871E-4AA9-A4A8-B7E8A1FA0D15}" type="datetimeFigureOut">
              <a:rPr lang="ru-RU" smtClean="0"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FA8A5A-B954-45AE-A3AB-33362212C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7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Состав рудничного воздуха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b="1" i="1" dirty="0" smtClean="0">
                <a:solidFill>
                  <a:srgbClr val="FF3300"/>
                </a:solidFill>
              </a:rPr>
              <a:t>Углекислый газ (СО</a:t>
            </a:r>
            <a:r>
              <a:rPr lang="ru-RU" b="1" i="1" baseline="-25000" dirty="0" smtClean="0">
                <a:solidFill>
                  <a:srgbClr val="FF3300"/>
                </a:solidFill>
              </a:rPr>
              <a:t>2</a:t>
            </a:r>
            <a:r>
              <a:rPr lang="ru-RU" b="1" i="1" dirty="0" smtClean="0">
                <a:solidFill>
                  <a:srgbClr val="FF3300"/>
                </a:solidFill>
              </a:rPr>
              <a:t> )</a:t>
            </a:r>
            <a:r>
              <a:rPr lang="ru-RU" b="1" i="1" dirty="0" smtClean="0"/>
              <a:t> - </a:t>
            </a:r>
            <a:r>
              <a:rPr lang="ru-RU" b="1" i="1" dirty="0" smtClean="0">
                <a:solidFill>
                  <a:schemeClr val="accent2"/>
                </a:solidFill>
              </a:rPr>
              <a:t>бесцветный со слабо кислым вкусом и запахом, относительная плотность - 1,52, не горит, не поддерживает дыхание. Образуется при пожарах, взрывных работах, окислении  древесины, пород и дыхании людей. Максимально допустимая концентрация углекислого газа - 0,5%, в выработках с исходящей струёй - 0,75%,</a:t>
            </a:r>
            <a:r>
              <a:rPr lang="ru-RU" dirty="0" smtClean="0"/>
              <a:t> </a:t>
            </a:r>
            <a:endParaRPr lang="ru-RU" b="1" i="1" dirty="0" smtClean="0"/>
          </a:p>
          <a:p>
            <a:r>
              <a:rPr lang="ru-RU" b="1" i="1" dirty="0" smtClean="0">
                <a:solidFill>
                  <a:srgbClr val="FF3300"/>
                </a:solidFill>
              </a:rPr>
              <a:t>Кислород (О</a:t>
            </a:r>
            <a:r>
              <a:rPr lang="ru-RU" b="1" i="1" baseline="-25000" dirty="0" smtClean="0">
                <a:solidFill>
                  <a:srgbClr val="FF3300"/>
                </a:solidFill>
              </a:rPr>
              <a:t>2</a:t>
            </a:r>
            <a:r>
              <a:rPr lang="ru-RU" b="1" i="1" dirty="0" smtClean="0">
                <a:solidFill>
                  <a:srgbClr val="FF3300"/>
                </a:solidFill>
              </a:rPr>
              <a:t> )</a:t>
            </a:r>
            <a:r>
              <a:rPr lang="ru-RU" b="1" i="1" dirty="0" smtClean="0"/>
              <a:t> - </a:t>
            </a:r>
            <a:r>
              <a:rPr lang="ru-RU" b="1" i="1" dirty="0" smtClean="0">
                <a:solidFill>
                  <a:schemeClr val="accent2"/>
                </a:solidFill>
              </a:rPr>
              <a:t>газ без цвета, вкуса и запаха, относительная плотность - 1,11 (к воздуху), ПДК ≥ 20%.</a:t>
            </a:r>
            <a:r>
              <a:rPr lang="ru-RU" dirty="0" smtClean="0">
                <a:solidFill>
                  <a:schemeClr val="accent2"/>
                </a:solidFill>
              </a:rPr>
              <a:t> </a:t>
            </a:r>
            <a:endParaRPr lang="ru-RU" b="1" i="1" dirty="0" smtClean="0">
              <a:solidFill>
                <a:schemeClr val="accent2"/>
              </a:solidFill>
            </a:endParaRPr>
          </a:p>
          <a:p>
            <a:r>
              <a:rPr lang="ru-RU" b="1" i="1" dirty="0" smtClean="0">
                <a:solidFill>
                  <a:srgbClr val="FF3300"/>
                </a:solidFill>
              </a:rPr>
              <a:t>Азот (</a:t>
            </a:r>
            <a:r>
              <a:rPr lang="en-US" b="1" i="1" dirty="0" smtClean="0">
                <a:solidFill>
                  <a:srgbClr val="FF3300"/>
                </a:solidFill>
              </a:rPr>
              <a:t>N</a:t>
            </a:r>
            <a:r>
              <a:rPr lang="ru-RU" b="1" i="1" baseline="-25000" dirty="0" smtClean="0">
                <a:solidFill>
                  <a:srgbClr val="FF3300"/>
                </a:solidFill>
              </a:rPr>
              <a:t>2</a:t>
            </a:r>
            <a:r>
              <a:rPr lang="ru-RU" b="1" i="1" dirty="0" smtClean="0">
                <a:solidFill>
                  <a:srgbClr val="FF3300"/>
                </a:solidFill>
              </a:rPr>
              <a:t> )</a:t>
            </a:r>
            <a:r>
              <a:rPr lang="ru-RU" b="1" i="1" dirty="0" smtClean="0"/>
              <a:t> - </a:t>
            </a:r>
            <a:r>
              <a:rPr lang="ru-RU" b="1" i="1" dirty="0" smtClean="0">
                <a:solidFill>
                  <a:schemeClr val="accent2"/>
                </a:solidFill>
              </a:rPr>
              <a:t>газ без цвета, вкуса, относительная плотность 0,97%, химически инертен, не поддерживает дыхания и горения, не ядовит. Большое содержание сказывается в уменьшении кислорода в воздухе. Его содержание в воздухе не нормируется.</a:t>
            </a:r>
          </a:p>
          <a:p>
            <a:r>
              <a:rPr lang="ru-RU" b="1" i="1" dirty="0" smtClean="0">
                <a:solidFill>
                  <a:srgbClr val="FF3300"/>
                </a:solidFill>
              </a:rPr>
              <a:t>Окись (оксид) углерода (угарный газ)</a:t>
            </a:r>
            <a:r>
              <a:rPr lang="ru-RU" dirty="0" smtClean="0">
                <a:solidFill>
                  <a:srgbClr val="FF3300"/>
                </a:solidFill>
              </a:rPr>
              <a:t> (СО)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accent2"/>
                </a:solidFill>
              </a:rPr>
              <a:t>- газ без цвета, вкуса, запаха, плотность 0,97, предельно допустимая концентрация - 0,0017%.</a:t>
            </a:r>
          </a:p>
          <a:p>
            <a:r>
              <a:rPr lang="ru-RU" b="1" i="1" dirty="0" smtClean="0">
                <a:solidFill>
                  <a:srgbClr val="FF3300"/>
                </a:solidFill>
              </a:rPr>
              <a:t>Окислы (оксиды) азота</a:t>
            </a:r>
            <a:r>
              <a:rPr lang="ru-RU" dirty="0" smtClean="0">
                <a:solidFill>
                  <a:srgbClr val="FF3300"/>
                </a:solidFill>
              </a:rPr>
              <a:t> (</a:t>
            </a:r>
            <a:r>
              <a:rPr lang="es-ES" dirty="0" smtClean="0">
                <a:solidFill>
                  <a:srgbClr val="FF3300"/>
                </a:solidFill>
              </a:rPr>
              <a:t>NO</a:t>
            </a:r>
            <a:r>
              <a:rPr lang="ru-RU" dirty="0" smtClean="0">
                <a:solidFill>
                  <a:srgbClr val="FF3300"/>
                </a:solidFill>
              </a:rPr>
              <a:t>, </a:t>
            </a:r>
            <a:r>
              <a:rPr lang="es-ES" dirty="0" smtClean="0">
                <a:solidFill>
                  <a:srgbClr val="FF3300"/>
                </a:solidFill>
              </a:rPr>
              <a:t>NO</a:t>
            </a:r>
            <a:r>
              <a:rPr lang="ru-RU" baseline="-25000" dirty="0" smtClean="0">
                <a:solidFill>
                  <a:srgbClr val="FF3300"/>
                </a:solidFill>
              </a:rPr>
              <a:t>2</a:t>
            </a:r>
            <a:r>
              <a:rPr lang="ru-RU" dirty="0" smtClean="0">
                <a:solidFill>
                  <a:srgbClr val="FF3300"/>
                </a:solidFill>
              </a:rPr>
              <a:t>, </a:t>
            </a:r>
            <a:r>
              <a:rPr lang="es-ES" dirty="0" smtClean="0">
                <a:solidFill>
                  <a:srgbClr val="FF3300"/>
                </a:solidFill>
              </a:rPr>
              <a:t>N</a:t>
            </a:r>
            <a:r>
              <a:rPr lang="ru-RU" baseline="-25000" dirty="0" smtClean="0">
                <a:solidFill>
                  <a:srgbClr val="FF3300"/>
                </a:solidFill>
              </a:rPr>
              <a:t>2</a:t>
            </a:r>
            <a:r>
              <a:rPr lang="ru-RU" dirty="0" smtClean="0">
                <a:solidFill>
                  <a:srgbClr val="FF3300"/>
                </a:solidFill>
              </a:rPr>
              <a:t>О</a:t>
            </a:r>
            <a:r>
              <a:rPr lang="ru-RU" baseline="-25000" dirty="0" smtClean="0">
                <a:solidFill>
                  <a:srgbClr val="FF3300"/>
                </a:solidFill>
              </a:rPr>
              <a:t>4 </a:t>
            </a:r>
            <a:r>
              <a:rPr lang="ru-RU" dirty="0" smtClean="0">
                <a:solidFill>
                  <a:srgbClr val="FF3300"/>
                </a:solidFill>
              </a:rPr>
              <a:t>, </a:t>
            </a:r>
            <a:r>
              <a:rPr lang="es-ES" dirty="0" smtClean="0">
                <a:solidFill>
                  <a:srgbClr val="FF3300"/>
                </a:solidFill>
              </a:rPr>
              <a:t>N</a:t>
            </a:r>
            <a:r>
              <a:rPr lang="ru-RU" baseline="-25000" dirty="0" smtClean="0">
                <a:solidFill>
                  <a:srgbClr val="FF3300"/>
                </a:solidFill>
              </a:rPr>
              <a:t>2</a:t>
            </a:r>
            <a:r>
              <a:rPr lang="es-ES" dirty="0" smtClean="0">
                <a:solidFill>
                  <a:srgbClr val="FF3300"/>
                </a:solidFill>
              </a:rPr>
              <a:t>O</a:t>
            </a:r>
            <a:r>
              <a:rPr lang="ru-RU" baseline="-25000" dirty="0" smtClean="0">
                <a:solidFill>
                  <a:srgbClr val="FF3300"/>
                </a:solidFill>
              </a:rPr>
              <a:t>5</a:t>
            </a:r>
            <a:r>
              <a:rPr lang="ru-RU" dirty="0" smtClean="0">
                <a:solidFill>
                  <a:srgbClr val="FF3300"/>
                </a:solidFill>
              </a:rPr>
              <a:t>),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accent2"/>
                </a:solidFill>
              </a:rPr>
              <a:t>имеют красно-бурый цвет, характерный запах. Удельный вес 1,16-1,59. Предельно допустимая концентрация - 0,00026%, образуется от взрывных работ.</a:t>
            </a:r>
          </a:p>
          <a:p>
            <a:r>
              <a:rPr lang="ru-RU" b="1" i="1" dirty="0" smtClean="0">
                <a:solidFill>
                  <a:srgbClr val="FF3300"/>
                </a:solidFill>
              </a:rPr>
              <a:t>Сернистый газ (</a:t>
            </a:r>
            <a:r>
              <a:rPr lang="en-US" b="1" i="1" dirty="0" smtClean="0">
                <a:solidFill>
                  <a:srgbClr val="FF3300"/>
                </a:solidFill>
              </a:rPr>
              <a:t>SO</a:t>
            </a:r>
            <a:r>
              <a:rPr lang="ru-RU" b="1" i="1" baseline="-25000" dirty="0" smtClean="0">
                <a:solidFill>
                  <a:srgbClr val="FF3300"/>
                </a:solidFill>
              </a:rPr>
              <a:t>2 </a:t>
            </a:r>
            <a:r>
              <a:rPr lang="ru-RU" b="1" i="1" dirty="0" smtClean="0">
                <a:solidFill>
                  <a:srgbClr val="FF3300"/>
                </a:solidFill>
              </a:rPr>
              <a:t>)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accent2"/>
                </a:solidFill>
              </a:rPr>
              <a:t>бесцветный имеет кислый вкус и сильно раздражающий запах. Относительная плотность - 2,22. Предельно допустимая концентрация - 0,00038%.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5135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9999"/>
                </a:solidFill>
              </a:rPr>
              <a:t>Ядовитые газы образующие при взрыве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lvl="0" indent="0" fontAlgn="base">
              <a:spcAft>
                <a:spcPct val="0"/>
              </a:spcAft>
              <a:buNone/>
              <a:tabLst>
                <a:tab pos="0" algn="l"/>
              </a:tabLst>
            </a:pP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При взрывных работах образуется некоторое сравнительно небольшое количество ядовитых газов, свойства и характеристику которых необходимо учитывать при взрывании в подземных горных выработках. К такого вида газам относятся: окись углерода, окислы азота, сернистый ангидрид, сероводород и пары ртути. Первые четыре газа образуются при взрывании ВВ, детонирующего шнура и при горении огнепроводного шнура, пары ртути находятся в воздухе забоя после взрыва капсюлей-детонаторов и электродетонаторов, снаряженных гремучей ртутью.</a:t>
            </a:r>
          </a:p>
          <a:p>
            <a:pPr marL="0" lvl="0" indent="0" fontAlgn="base">
              <a:spcAft>
                <a:spcPct val="0"/>
              </a:spcAft>
              <a:buNone/>
              <a:tabLst>
                <a:tab pos="0" algn="l"/>
              </a:tabLst>
            </a:pPr>
            <a:r>
              <a:rPr kumimoji="0" lang="ru-RU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Окись углерода (угарный газ</a:t>
            </a:r>
            <a:r>
              <a:rPr kumimoji="0" lang="ru-RU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</a:t>
            </a:r>
            <a:r>
              <a:rPr kumimoji="0" lang="ru-RU" sz="16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ru-RU" sz="1600" b="0" i="1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- </a:t>
            </a:r>
            <a:r>
              <a:rPr kumimoji="0" lang="ru-RU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газ без цвета, вкуса и запаха. В смеси с кислородом воздуха горит голубовато-синим пламенем, при содержании в воздухе от 13 до 75% смесь взрывается; температура воспламенения смеси 630-8100. При небольших концентрациях окись углерода вызывает сильные головные боли, при больших наступает период острого отравления: потеря сознания, судороги, одышка и головокружение. Первая помощь немедленный вынос пострадавшего на свежий воздух, вдыхание кислорода, полный покой; при остановке дыхания - применение искусственного дыхания.</a:t>
            </a:r>
          </a:p>
          <a:p>
            <a:pPr marL="0" lvl="0" indent="0" fontAlgn="base">
              <a:spcAft>
                <a:spcPct val="0"/>
              </a:spcAft>
              <a:buNone/>
              <a:tabLst>
                <a:tab pos="0" algn="l"/>
              </a:tabLst>
            </a:pPr>
            <a:r>
              <a:rPr kumimoji="0" lang="ru-RU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Окислы азота</a:t>
            </a:r>
            <a:r>
              <a:rPr kumimoji="0" lang="ru-RU" sz="16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ru-RU" sz="1600" b="0" i="1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- </a:t>
            </a:r>
            <a:r>
              <a:rPr kumimoji="0" lang="ru-RU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бурые пары, окраска которых тем интенсивнее, чем выше температура и концентрация; имеют резкий характерный запах. Не горючи и не </a:t>
            </a:r>
            <a:r>
              <a:rPr kumimoji="0" lang="ru-RU" sz="16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взрывчаты</a:t>
            </a:r>
            <a:r>
              <a:rPr kumimoji="0" lang="ru-RU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 Первоначально окислы азота образуются в виде Окиси азота, которая, соединяясь с кислородом воздуха, переходит в двуокись азота или в </a:t>
            </a:r>
            <a:r>
              <a:rPr kumimoji="0" lang="ru-RU" sz="16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четырехокись</a:t>
            </a:r>
            <a:r>
              <a:rPr kumimoji="0" lang="ru-RU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азота. При длительном пребывании в контакте с влагой воздуха переходят в азотную или азотистую кислоты. Токсичны: раздражающе действуют на легкие человека, в тяжелых случаях вызывают отеки легких. Отравление проявляется не сразу, а по истечении 4-6 часов и более. Первая помощь: абсолютный покой, тепло, вдыхание кислорода; необходим вызов врача.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4016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9999"/>
                </a:solidFill>
              </a:rPr>
              <a:t>Ядовитые газы образующие при взрыве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lvl="0" indent="0" fontAlgn="base">
              <a:spcAft>
                <a:spcPct val="0"/>
              </a:spcAft>
              <a:buNone/>
            </a:pPr>
            <a:r>
              <a:rPr kumimoji="0" lang="ru-RU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Сернистый ангидрид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ru-RU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- бесцветный газ с сильным своеобразным раздражающим запахом и кислым вкусом (вкус и запах ощущается уже при содержании 0,0005%). При отравлении наблюдаются чихание, кашель и спазмы голосовой щели, в тяжелых случаях - воспаление бронхов и отек легких. Первая помощь при острых отравлениях: свежий воздух, вдыхание кислорода, прием веществ, возбуждающих сердечную деятельность.</a:t>
            </a:r>
          </a:p>
          <a:p>
            <a:pPr marL="0" lvl="0" indent="0" fontAlgn="base">
              <a:spcAft>
                <a:spcPct val="0"/>
              </a:spcAft>
              <a:buNone/>
            </a:pPr>
            <a:r>
              <a:rPr kumimoji="0" lang="ru-RU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Сероводород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- </a:t>
            </a:r>
            <a:r>
              <a:rPr kumimoji="0" lang="ru-RU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бесцветный газ с характерным запахом тухлых яиц и сладковатым вкусом. Смесь сероводорода с воздухом при температуре около 6000 воспламеняется; при содержании от 4,3 до 46% образует с воздухом взрывчатую смесь. Токсичен: угнетающе действует на тканевое дыхание и нервную систему, при значительных концентрациях возможна остановка дыхания. Местное действие сероводорода: раздражение слизистой оболочки глаз, носоглотки, дыхательных путей, что вызывает жжение, слезотечение, кашель, общее действие: судороги, потеря сознания. Первая помощь: свежий воздух, искусственное дыхание, вдыхание кислорода, прием веществ, возбуждающих сердечную деятельность; полезно вдыхание хлора (платок, смоченный раствором хлорной извести).</a:t>
            </a:r>
          </a:p>
          <a:p>
            <a:pPr marL="0" lvl="0" indent="0" fontAlgn="base">
              <a:spcAft>
                <a:spcPct val="0"/>
              </a:spcAft>
              <a:buNone/>
            </a:pPr>
            <a:r>
              <a:rPr kumimoji="0" lang="ru-RU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Пары ртути</a:t>
            </a:r>
            <a:r>
              <a:rPr kumimoji="0" lang="ru-RU" sz="16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ru-RU" sz="1600" b="0" i="1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- </a:t>
            </a:r>
            <a:r>
              <a:rPr kumimoji="0" lang="ru-RU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без цвета, запаха и вкуса. Не горючи и не </a:t>
            </a:r>
            <a:r>
              <a:rPr kumimoji="0" lang="ru-RU" sz="16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взрывчаты</a:t>
            </a:r>
            <a:r>
              <a:rPr kumimoji="0" lang="ru-RU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 Вызывают хроническое отравление центральной нервной системы, а также почек. Первая помощь - немедленный вызов врача.</a:t>
            </a:r>
          </a:p>
          <a:p>
            <a:pPr marL="0" lvl="0" indent="0" fontAlgn="base">
              <a:spcAft>
                <a:spcPct val="0"/>
              </a:spcAft>
              <a:buNone/>
            </a:pPr>
            <a:r>
              <a:rPr kumimoji="0" lang="ru-RU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Вследствие неоднородной токсичности ядовитых газов взрыва подсчет их производится путем приведения к так называемой условной окиси углерода, для чего количества полученных отдельных газов пересчитываются со следующими коэффициентами: окись углерода 1,0; двуокись азота 6,5; сернистый ангидрид 25; сероводород 2,5. Полученные значения суммируются. Состав и количество ядовитых газов значительно изменяются под влиянием различных факторов: кислородного баланса ВВ; среды (горная порода), окружающей заряд ВВ; влажности ВВ; влажности забоя; степени обработки ВВ; количества бумажной оболочки и </a:t>
            </a:r>
            <a:r>
              <a:rPr kumimoji="0" lang="ru-RU" sz="16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влагоизолирующего</a:t>
            </a:r>
            <a:r>
              <a:rPr kumimoji="0" lang="ru-RU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покрытия.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9585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i="1" dirty="0" smtClean="0">
                <a:solidFill>
                  <a:schemeClr val="hlink"/>
                </a:solidFill>
              </a:rPr>
              <a:t>При работе самоходной техники с двигателями внутреннего сгорания выделяются следующие газы</a:t>
            </a:r>
            <a:r>
              <a:rPr lang="ru-RU" sz="2000" dirty="0" smtClean="0">
                <a:solidFill>
                  <a:schemeClr val="hlink"/>
                </a:solidFill>
              </a:rPr>
              <a:t>.</a:t>
            </a:r>
            <a:br>
              <a:rPr lang="ru-RU" sz="2000" dirty="0" smtClean="0">
                <a:solidFill>
                  <a:schemeClr val="hlink"/>
                </a:solidFill>
              </a:rPr>
            </a:b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 fontAlgn="base">
              <a:spcAft>
                <a:spcPct val="0"/>
              </a:spcAft>
              <a:buFontTx/>
              <a:buChar char="•"/>
            </a:pPr>
            <a:r>
              <a:rPr kumimoji="0" lang="ru-RU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Акролеин</a:t>
            </a:r>
            <a:r>
              <a:rPr kumimoji="0" lang="ru-RU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 бесцветная легковоспламеняющаяся жидкость с резким запахом пригорелых жиров, предельно допустимая концентрация - 0,0008%, растворим в воде, плотность - 1,9. Образуется от разложения дизтоплива при высокой температуре. Сильно ядовит, при 0,014% даже десятиминутное пребывание опасно для жизни.</a:t>
            </a:r>
          </a:p>
          <a:p>
            <a:pPr lvl="0" fontAlgn="base">
              <a:spcAft>
                <a:spcPct val="0"/>
              </a:spcAft>
              <a:buFontTx/>
              <a:buChar char="•"/>
            </a:pPr>
            <a:r>
              <a:rPr kumimoji="0" lang="ru-RU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Формальдегид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- бесцветный газ, предельно допустимая концентрация -  0,0004%, плотность 1,035. Имеет резкий, удушливый запах, очень токсичен. </a:t>
            </a:r>
          </a:p>
          <a:p>
            <a:pPr lvl="0" fontAlgn="base">
              <a:spcAft>
                <a:spcPct val="0"/>
              </a:spcAft>
              <a:buFontTx/>
              <a:buChar char="•"/>
            </a:pPr>
            <a:r>
              <a:rPr kumimoji="0" lang="ru-RU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Углеводороды</a:t>
            </a:r>
            <a:r>
              <a:rPr kumimoji="0" lang="ru-RU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 образуются при взрывчатом сгорании топлива, предельно допустимая концентрация - 300 мг/м3. </a:t>
            </a:r>
          </a:p>
          <a:p>
            <a:pPr lvl="0" fontAlgn="base">
              <a:spcAft>
                <a:spcPct val="0"/>
              </a:spcAft>
              <a:buFontTx/>
              <a:buChar char="•"/>
            </a:pPr>
            <a:r>
              <a:rPr kumimoji="0" lang="ru-RU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Сажа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- выделяется из выхлопов дизельных двигателей в виде образований от 0,3 до 10 мкм и содержанием 0,01-1,1 г/м3.</a:t>
            </a:r>
          </a:p>
          <a:p>
            <a:pPr lvl="0" fontAlgn="base">
              <a:spcAft>
                <a:spcPct val="0"/>
              </a:spcAft>
              <a:buFontTx/>
              <a:buChar char="•"/>
            </a:pPr>
            <a:r>
              <a:rPr kumimoji="0" lang="ru-RU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Компрессорные газы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ядовиты вследствие присутствия в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них оксида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углерода. 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22797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940</Words>
  <Application>Microsoft Office PowerPoint</Application>
  <PresentationFormat>Экран (4:3)</PresentationFormat>
  <Paragraphs>22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Тема Office</vt:lpstr>
      <vt:lpstr>Состав рудничного воздуха</vt:lpstr>
      <vt:lpstr>Ядовитые газы образующие при взрыве</vt:lpstr>
      <vt:lpstr>Ядовитые газы образующие при взрыве</vt:lpstr>
      <vt:lpstr>При работе самоходной техники с двигателями внутреннего сгорания выделяются следующие газы. </vt:lpstr>
    </vt:vector>
  </TitlesOfParts>
  <Company>*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Состав рудничного воздуха</dc:title>
  <dc:creator>Samsung</dc:creator>
  <cp:lastModifiedBy>Замира Абдрашева</cp:lastModifiedBy>
  <cp:revision>1</cp:revision>
  <dcterms:created xsi:type="dcterms:W3CDTF">2015-09-11T17:42:40Z</dcterms:created>
  <dcterms:modified xsi:type="dcterms:W3CDTF">2020-01-29T08:31:12Z</dcterms:modified>
</cp:coreProperties>
</file>