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5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3312368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Өндірістік ғимараттардың микроклиматы. Өндірістегі метеорогиялық жағдайдың ерекшеліктері. Ағзаның терморегуляциясы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986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Өндірістік ғимараттардың </a:t>
            </a:r>
            <a:r>
              <a:rPr lang="kk-KZ" b="1" dirty="0"/>
              <a:t>микроклиматы 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/>
              <a:t>ауа </a:t>
            </a:r>
            <a:r>
              <a:rPr lang="kk-KZ" dirty="0"/>
              <a:t>температурасы,  </a:t>
            </a:r>
            <a:endParaRPr lang="kk-KZ" dirty="0" smtClean="0"/>
          </a:p>
          <a:p>
            <a:r>
              <a:rPr lang="kk-KZ" dirty="0" smtClean="0"/>
              <a:t>ауа </a:t>
            </a:r>
            <a:r>
              <a:rPr lang="kk-KZ" dirty="0"/>
              <a:t>ылғалдылығы</a:t>
            </a:r>
            <a:r>
              <a:rPr lang="kk-KZ" dirty="0" smtClean="0"/>
              <a:t>,</a:t>
            </a:r>
          </a:p>
          <a:p>
            <a:r>
              <a:rPr lang="kk-KZ" dirty="0" smtClean="0"/>
              <a:t> </a:t>
            </a:r>
            <a:r>
              <a:rPr lang="kk-KZ" dirty="0"/>
              <a:t>ауа қозғалыстарының жылдамдықтары, айналадағы заттардың беттеріндегі температурамен, </a:t>
            </a:r>
            <a:endParaRPr lang="kk-KZ" dirty="0" smtClean="0"/>
          </a:p>
          <a:p>
            <a:r>
              <a:rPr lang="kk-KZ" dirty="0" smtClean="0"/>
              <a:t>олардан </a:t>
            </a:r>
            <a:r>
              <a:rPr lang="kk-KZ" dirty="0"/>
              <a:t>шығаратын жылуымен анықталады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553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dirty="0"/>
              <a:t>Ауа температурасы</a:t>
            </a:r>
            <a:r>
              <a:rPr lang="kk-KZ" sz="2400" dirty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err="1"/>
              <a:t>Жоғары</a:t>
            </a:r>
            <a:r>
              <a:rPr lang="ru-RU" sz="1600" dirty="0"/>
              <a:t> температура </a:t>
            </a:r>
            <a:r>
              <a:rPr lang="ru-RU" sz="1600" dirty="0" err="1"/>
              <a:t>жылу</a:t>
            </a:r>
            <a:r>
              <a:rPr lang="ru-RU" sz="1600" dirty="0"/>
              <a:t> </a:t>
            </a:r>
            <a:r>
              <a:rPr lang="ru-RU" sz="1600" dirty="0" err="1"/>
              <a:t>бөлумен</a:t>
            </a:r>
            <a:r>
              <a:rPr lang="ru-RU" sz="1600" dirty="0"/>
              <a:t> </a:t>
            </a:r>
            <a:r>
              <a:rPr lang="ru-RU" sz="1600" dirty="0" err="1"/>
              <a:t>байланысты</a:t>
            </a:r>
            <a:r>
              <a:rPr lang="ru-RU" sz="1600" dirty="0"/>
              <a:t> </a:t>
            </a:r>
            <a:r>
              <a:rPr lang="ru-RU" sz="1600" dirty="0" err="1"/>
              <a:t>технологиялық</a:t>
            </a:r>
            <a:r>
              <a:rPr lang="ru-RU" sz="1600" dirty="0"/>
              <a:t> </a:t>
            </a:r>
            <a:r>
              <a:rPr lang="ru-RU" sz="1600" dirty="0" err="1"/>
              <a:t>процесстері</a:t>
            </a:r>
            <a:r>
              <a:rPr lang="ru-RU" sz="1600" dirty="0"/>
              <a:t> бар </a:t>
            </a:r>
            <a:r>
              <a:rPr lang="ru-RU" sz="1600" dirty="0" err="1"/>
              <a:t>өндірістерге</a:t>
            </a:r>
            <a:r>
              <a:rPr lang="ru-RU" sz="1600" dirty="0"/>
              <a:t> </a:t>
            </a:r>
            <a:r>
              <a:rPr lang="ru-RU" sz="1600" dirty="0" err="1" smtClean="0"/>
              <a:t>тән</a:t>
            </a:r>
            <a:endParaRPr lang="ru-RU" sz="1600" dirty="0" smtClean="0"/>
          </a:p>
          <a:p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22004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55353"/>
            <a:ext cx="30861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956" y="235535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10063"/>
            <a:ext cx="2590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681" y="4386262"/>
            <a:ext cx="28384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32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1800" dirty="0"/>
              <a:t>Кейбір өндірістерде ауаның қыздырылуы  - қатты қызған қондырғылардың бетінен берілуі мүмкін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Мұндай цехтарда конвекционды жылу көп мөлшерде (34Дж/м³/с) -  Т 35-45°С қа дейін жетуі мүмкін, сыртқы температурадан  14-25°С жоғары болады.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809231"/>
            <a:ext cx="28289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809231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21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Кейбір өндірісте ағзаға төмен температура әсер етуі тән болады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1600" dirty="0"/>
              <a:t>Жылу жүйесі жүргізілмейтін жұмыс орындарында (элеватор, қойма, т.б.) және  жылдың суық мезгілінде ауа Т -3 тен - 25°С.</a:t>
            </a:r>
            <a:endParaRPr lang="ru-RU" sz="1600" dirty="0"/>
          </a:p>
          <a:p>
            <a:r>
              <a:rPr lang="kk-KZ" sz="1600" dirty="0"/>
              <a:t>Далада жүргізілетін жұмыстарда (құрылыс, орман шаруашылығы, мұнай, газ өндіру т.б.) ортаңғы белдеулерде сыртқы жұмыстар 0- -20°С, солтүстік жақтарда -30°С тан төмен жағдайда жұмыс істейді.</a:t>
            </a:r>
            <a:endParaRPr lang="ru-RU" sz="1600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3600400" cy="1818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75" y="4815086"/>
            <a:ext cx="3968402" cy="16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80928"/>
            <a:ext cx="4316413" cy="388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40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Жылу шығару (инфрақызыл сәулелер)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k-KZ" dirty="0" smtClean="0"/>
              <a:t>көрінбейтін </a:t>
            </a:r>
            <a:r>
              <a:rPr lang="kk-KZ" dirty="0"/>
              <a:t>элекромагнитті сәулелер толқын ұзындығы 0,76-540 нм, толқындық, кванттық қасиеттері бар. </a:t>
            </a:r>
            <a:endParaRPr lang="kk-KZ" dirty="0" smtClean="0"/>
          </a:p>
          <a:p>
            <a:r>
              <a:rPr lang="kk-KZ" dirty="0" smtClean="0"/>
              <a:t>Толқын </a:t>
            </a:r>
            <a:r>
              <a:rPr lang="kk-KZ" dirty="0"/>
              <a:t>ұзындығына </a:t>
            </a:r>
            <a:r>
              <a:rPr lang="kk-KZ" dirty="0" smtClean="0"/>
              <a:t>байланысты</a:t>
            </a:r>
          </a:p>
          <a:p>
            <a:r>
              <a:rPr lang="kk-KZ" dirty="0" smtClean="0"/>
              <a:t> </a:t>
            </a:r>
            <a:r>
              <a:rPr lang="kk-KZ" dirty="0"/>
              <a:t>қысқа толқынды – 1,4 мкм аз, </a:t>
            </a:r>
            <a:endParaRPr lang="kk-KZ" dirty="0" smtClean="0"/>
          </a:p>
          <a:p>
            <a:r>
              <a:rPr lang="kk-KZ" dirty="0" smtClean="0"/>
              <a:t>орташа </a:t>
            </a:r>
            <a:r>
              <a:rPr lang="kk-KZ" dirty="0"/>
              <a:t>толқынды – 1,4-3мкм, </a:t>
            </a:r>
            <a:endParaRPr lang="kk-KZ" dirty="0" smtClean="0"/>
          </a:p>
          <a:p>
            <a:r>
              <a:rPr lang="kk-KZ" dirty="0" smtClean="0"/>
              <a:t>ұзын </a:t>
            </a:r>
            <a:r>
              <a:rPr lang="kk-KZ" dirty="0"/>
              <a:t>толқынды – 3 мкм көп</a:t>
            </a:r>
            <a:r>
              <a:rPr lang="kk-KZ" dirty="0" smtClean="0"/>
              <a:t>.</a:t>
            </a:r>
          </a:p>
          <a:p>
            <a:r>
              <a:rPr lang="kk-KZ" dirty="0" smtClean="0"/>
              <a:t> </a:t>
            </a:r>
            <a:r>
              <a:rPr lang="kk-KZ" dirty="0"/>
              <a:t>Өндірістік ортада шағын диапазон 0,76-70 мкм маңызды.  Жылу шығару интенсивтілігі Вт/м² өлшенеді. Инфрақызыл сәулелер ауа арқылы өте отырып оны қыздырмайды, бірақ қатты денелермен жұтылған соң сәулелік энергия жылу энергиясына айналып оны қыздырып температураның жоғарылауына әкеледі.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05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Жұмыс ортасында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Оптимальді </a:t>
            </a:r>
            <a:r>
              <a:rPr lang="kk-KZ" dirty="0"/>
              <a:t>температура мөлшері 22-24°С</a:t>
            </a:r>
            <a:r>
              <a:rPr lang="kk-KZ" dirty="0" smtClean="0"/>
              <a:t>.</a:t>
            </a:r>
          </a:p>
          <a:p>
            <a:r>
              <a:rPr lang="kk-KZ" dirty="0" smtClean="0"/>
              <a:t>Рұқсат </a:t>
            </a:r>
            <a:r>
              <a:rPr lang="kk-KZ" dirty="0"/>
              <a:t>етілген мөлшері – 18-25°С.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64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1800" b="1" dirty="0"/>
              <a:t>Ауа ылғалдылығы</a:t>
            </a:r>
            <a:r>
              <a:rPr lang="kk-KZ" sz="1800" dirty="0"/>
              <a:t> 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dirty="0" smtClean="0"/>
              <a:t> </a:t>
            </a:r>
            <a:r>
              <a:rPr lang="kk-KZ" dirty="0"/>
              <a:t>ауадағы су булары. </a:t>
            </a:r>
            <a:endParaRPr lang="kk-KZ" dirty="0" smtClean="0"/>
          </a:p>
          <a:p>
            <a:r>
              <a:rPr lang="kk-KZ" dirty="0" smtClean="0"/>
              <a:t>Абсолюттік </a:t>
            </a:r>
            <a:r>
              <a:rPr lang="kk-KZ" dirty="0"/>
              <a:t>– 1м³ ауадағы  граммен болатын су буының мөлшері</a:t>
            </a:r>
            <a:r>
              <a:rPr lang="kk-KZ" dirty="0" smtClean="0"/>
              <a:t>.</a:t>
            </a:r>
          </a:p>
          <a:p>
            <a:r>
              <a:rPr lang="kk-KZ" dirty="0" smtClean="0"/>
              <a:t> </a:t>
            </a:r>
            <a:r>
              <a:rPr lang="kk-KZ" dirty="0"/>
              <a:t>Максимальді – осы температурадағы су буының шекті мөлшері. </a:t>
            </a:r>
            <a:endParaRPr lang="kk-KZ" dirty="0" smtClean="0"/>
          </a:p>
          <a:p>
            <a:r>
              <a:rPr lang="kk-KZ" dirty="0" smtClean="0"/>
              <a:t>Салыстырмалы </a:t>
            </a:r>
            <a:r>
              <a:rPr lang="kk-KZ" dirty="0"/>
              <a:t>– абсолютті ылғалдылықтың максимальдіге қатынасы</a:t>
            </a:r>
            <a:r>
              <a:rPr lang="kk-KZ" dirty="0" smtClean="0"/>
              <a:t>.</a:t>
            </a:r>
          </a:p>
          <a:p>
            <a:r>
              <a:rPr lang="kk-KZ" dirty="0" smtClean="0"/>
              <a:t> </a:t>
            </a:r>
            <a:r>
              <a:rPr lang="kk-KZ" dirty="0"/>
              <a:t>Ол ауаның ылғалдылығы немесе құрғақтығы жөнінде шынайы баға береді. Теңіз мұхиттар үстінде салыстырмалы ылғалдылық 80% тен жоғары, шөлді жерлерде - 10% дан төмен.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914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000" dirty="0"/>
              <a:t>Адам </a:t>
            </a:r>
            <a:r>
              <a:rPr lang="kk-KZ" sz="2000" dirty="0" smtClean="0"/>
              <a:t>ағзасына </a:t>
            </a:r>
            <a:r>
              <a:rPr lang="kk-KZ" sz="2000" dirty="0"/>
              <a:t>қолайлы орташа климаттық жағдайларда салыстырмалы ылғалдылық  40-60%.  </a:t>
            </a:r>
            <a:endParaRPr lang="kk-KZ" sz="2000" dirty="0" smtClean="0"/>
          </a:p>
          <a:p>
            <a:r>
              <a:rPr lang="kk-KZ" sz="2000" dirty="0"/>
              <a:t>рұқсат етілген </a:t>
            </a:r>
            <a:r>
              <a:rPr lang="kk-KZ" sz="2000" dirty="0" smtClean="0"/>
              <a:t>мөлшер 35-75%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4375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548680"/>
                <a:ext cx="8229600" cy="5472608"/>
              </a:xfrm>
            </p:spPr>
            <p:txBody>
              <a:bodyPr/>
              <a:lstStyle/>
              <a:p>
                <a:r>
                  <a:rPr lang="kk-KZ" dirty="0"/>
                  <a:t>Жылу балансы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kk-KZ" i="1" dirty="0">
                            <a:latin typeface="Cambria Math"/>
                          </a:rPr>
                          <m:t>жылу өндіру</m:t>
                        </m:r>
                      </m:num>
                      <m:den>
                        <m:r>
                          <a:rPr lang="kk-KZ" i="1" dirty="0">
                            <a:latin typeface="Cambria Math"/>
                          </a:rPr>
                          <m:t>жылуды беру</m:t>
                        </m:r>
                      </m:den>
                    </m:f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kk-KZ" dirty="0" smtClean="0"/>
                  <a:t>Жылу өндіру  </a:t>
                </a:r>
              </a:p>
              <a:p>
                <a:pPr>
                  <a:buFontTx/>
                  <a:buChar char="-"/>
                </a:pPr>
                <a:r>
                  <a:rPr lang="kk-KZ" dirty="0" smtClean="0"/>
                  <a:t>тағамдық заттардың тотығуынан</a:t>
                </a:r>
              </a:p>
              <a:p>
                <a:pPr>
                  <a:buFontTx/>
                  <a:buChar char="-"/>
                </a:pPr>
                <a:r>
                  <a:rPr lang="kk-KZ" dirty="0" smtClean="0"/>
                  <a:t>Қаңқа бұлшықеттерінің жиырылуынан </a:t>
                </a:r>
              </a:p>
              <a:p>
                <a:pPr>
                  <a:buFontTx/>
                  <a:buChar char="-"/>
                </a:pPr>
                <a:r>
                  <a:rPr lang="kk-KZ" dirty="0" smtClean="0"/>
                  <a:t>Айналадағы ауа мен ауадан температурасы жоғары заттардан конвекционды және радиацмалық жылу берілуден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548680"/>
                <a:ext cx="8229600" cy="5472608"/>
              </a:xfrm>
              <a:blipFill rotWithShape="1">
                <a:blip r:embed="rId2"/>
                <a:stretch>
                  <a:fillRect l="-2000" r="-17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229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Жылу беру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764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31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92488" cy="602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0648"/>
            <a:ext cx="460851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874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7" y="2636912"/>
            <a:ext cx="4464496" cy="3767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96952"/>
            <a:ext cx="4824536" cy="3551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8" cy="277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745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100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s://cf.ppt-online.org/files1/slide/w/WCmzVOLZAJsDaEPuvQIohftwNXe7H3djiK9UbR26q5/slide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6" y="-603448"/>
            <a:ext cx="97536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966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748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958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929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166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427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892480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1727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352</Words>
  <Application>Microsoft Office PowerPoint</Application>
  <PresentationFormat>Экран (4:3)</PresentationFormat>
  <Paragraphs>37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Өндірістік ғимараттардың микроклиматы. Өндірістегі метеорогиялық жағдайдың ерекшеліктері. Ағзаның терморегуляциясы</vt:lpstr>
      <vt:lpstr>Өндірістік ғимараттардың микроклиматы - </vt:lpstr>
      <vt:lpstr>Ауа температурасы </vt:lpstr>
      <vt:lpstr>Кейбір өндірістерде ауаның қыздырылуы  - қатты қызған қондырғылардың бетінен берілуі мүмкін </vt:lpstr>
      <vt:lpstr>Кейбір өндірісте ағзаға төмен температура әсер етуі тән болады</vt:lpstr>
      <vt:lpstr>Жылу шығару (инфрақызыл сәулелер) </vt:lpstr>
      <vt:lpstr>Жұмыс ортасында </vt:lpstr>
      <vt:lpstr>Ауа ылғалдылығы </vt:lpstr>
      <vt:lpstr>Презентация PowerPoint</vt:lpstr>
      <vt:lpstr>Презентация PowerPoint</vt:lpstr>
      <vt:lpstr>Жылу беру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Өндірістік ғимараттардың микроклиматы. Өндірістегі метеорогиялық жағдайдың ерекшеліктері. Ағзаның терморегуляциясы</dc:title>
  <dc:creator>Альмира Букунова</dc:creator>
  <cp:lastModifiedBy>Альмира Букунова(Заведущий кафедрой БЖиООС)</cp:lastModifiedBy>
  <cp:revision>9</cp:revision>
  <dcterms:created xsi:type="dcterms:W3CDTF">2020-09-08T03:15:17Z</dcterms:created>
  <dcterms:modified xsi:type="dcterms:W3CDTF">2020-09-08T04:19:39Z</dcterms:modified>
</cp:coreProperties>
</file>