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7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jpe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2951917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1865163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293591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2695934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4169094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403624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2819811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382160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1933398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4257100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545C18-15DF-498F-8217-D7E9DD2E1E0F}" type="slidenum">
              <a:rPr lang="ru-RU" smtClean="0"/>
              <a:pPr/>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86394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2018702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545C18-15DF-498F-8217-D7E9DD2E1E0F}" type="slidenum">
              <a:rPr lang="ru-RU" smtClean="0"/>
              <a:pPr/>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539662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1842608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1006731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81378F3-AE56-4E32-B311-D192C7AD4496}"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2242025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81378F3-AE56-4E32-B311-D192C7AD4496}" type="datetimeFigureOut">
              <a:rPr lang="ru-RU" smtClean="0"/>
              <a:pPr/>
              <a:t>01.03.2021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B545C18-15DF-498F-8217-D7E9DD2E1E0F}" type="slidenum">
              <a:rPr lang="ru-RU" smtClean="0"/>
              <a:pPr/>
              <a:t>‹#›</a:t>
            </a:fld>
            <a:endParaRPr lang="ru-RU"/>
          </a:p>
        </p:txBody>
      </p:sp>
    </p:spTree>
    <p:extLst>
      <p:ext uri="{BB962C8B-B14F-4D97-AF65-F5344CB8AC3E}">
        <p14:creationId xmlns:p14="http://schemas.microsoft.com/office/powerpoint/2010/main" xmlns="" val="188268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34321" y="2133600"/>
            <a:ext cx="10470291" cy="3777622"/>
          </a:xfrm>
        </p:spPr>
        <p:txBody>
          <a:bodyPr>
            <a:normAutofit/>
          </a:bodyPr>
          <a:lstStyle/>
          <a:p>
            <a:pPr lvl="1" algn="ctr"/>
            <a:r>
              <a:rPr lang="ru-RU" sz="2800" b="1" dirty="0" smtClean="0">
                <a:solidFill>
                  <a:srgbClr val="FF0000"/>
                </a:solidFill>
              </a:rPr>
              <a:t>К</a:t>
            </a:r>
            <a:r>
              <a:rPr lang="kk-KZ" sz="2800" b="1" dirty="0" smtClean="0">
                <a:solidFill>
                  <a:srgbClr val="FF0000"/>
                </a:solidFill>
              </a:rPr>
              <a:t>ҮРІШ ӨСІРУ ТЕХНОЛГИЯСЫ ЖӘНЕ МИНИМАЛБДЫ НӨЛДІК ТЕХНОЛОГИЯЛАРДЫ ПАЙДАЛАНУ</a:t>
            </a:r>
            <a:endParaRPr lang="ru-RU" sz="28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1964550674"/>
              </p:ext>
            </p:extLst>
          </p:nvPr>
        </p:nvGraphicFramePr>
        <p:xfrm>
          <a:off x="0" y="0"/>
          <a:ext cx="11928142" cy="7009088"/>
        </p:xfrm>
        <a:graphic>
          <a:graphicData uri="http://schemas.openxmlformats.org/drawingml/2006/table">
            <a:tbl>
              <a:tblPr firstRow="1" firstCol="1" lastRow="1" lastCol="1" bandRow="1" bandCol="1">
                <a:tableStyleId>{5C22544A-7EE6-4342-B048-85BDC9FD1C3A}</a:tableStyleId>
              </a:tblPr>
              <a:tblGrid>
                <a:gridCol w="6168788"/>
                <a:gridCol w="5759354"/>
              </a:tblGrid>
              <a:tr h="237082">
                <a:tc>
                  <a:txBody>
                    <a:bodyPr/>
                    <a:lstStyle/>
                    <a:p>
                      <a:pPr algn="just">
                        <a:spcAft>
                          <a:spcPts val="0"/>
                        </a:spcAft>
                      </a:pPr>
                      <a:r>
                        <a:rPr lang="kk-KZ" sz="1600" dirty="0">
                          <a:solidFill>
                            <a:schemeClr val="tx1">
                              <a:lumMod val="95000"/>
                              <a:lumOff val="5000"/>
                            </a:schemeClr>
                          </a:solidFill>
                          <a:effectLst/>
                        </a:rPr>
                        <a:t>Технологиялық операциялар</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a:solidFill>
                            <a:schemeClr val="tx1">
                              <a:lumMod val="95000"/>
                              <a:lumOff val="5000"/>
                            </a:schemeClr>
                          </a:solidFill>
                          <a:effectLst/>
                        </a:rPr>
                        <a:t>Оңтайлы жүргізу мерзімі</a:t>
                      </a:r>
                      <a:endParaRPr lang="ru-RU"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r h="1422492">
                <a:tc>
                  <a:txBody>
                    <a:bodyPr/>
                    <a:lstStyle/>
                    <a:p>
                      <a:pPr algn="just">
                        <a:spcAft>
                          <a:spcPts val="0"/>
                        </a:spcAft>
                      </a:pPr>
                      <a:r>
                        <a:rPr lang="kk-KZ" sz="1600" dirty="0">
                          <a:solidFill>
                            <a:schemeClr val="tx1">
                              <a:lumMod val="95000"/>
                              <a:lumOff val="5000"/>
                            </a:schemeClr>
                          </a:solidFill>
                          <a:effectLst/>
                        </a:rPr>
                        <a:t>1.Ерте жиналатын дақылдардан кейін күзде, танаптар қамыспен қатты ластанған жағдайда, жаппай әсер ететін гербицидтер қолдану.</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a:solidFill>
                            <a:schemeClr val="tx1">
                              <a:lumMod val="95000"/>
                              <a:lumOff val="5000"/>
                            </a:schemeClr>
                          </a:solidFill>
                          <a:effectLst/>
                        </a:rPr>
                        <a:t>Қыркүйек-қазанның басы: -Ураган, 48% в.р. (глифосфат-тримезиум) 4-6 л/га мөлшерінде; немесе Раундап, 36% в.р. (глифосфат) 4-6 л/га мөлшерінде, немесе глисол, 36% в.р. (глифосфат) 4-6 л/га мөлшерінде. </a:t>
                      </a:r>
                      <a:endParaRPr lang="ru-RU"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r h="948328">
                <a:tc>
                  <a:txBody>
                    <a:bodyPr/>
                    <a:lstStyle/>
                    <a:p>
                      <a:pPr algn="just">
                        <a:spcAft>
                          <a:spcPts val="0"/>
                        </a:spcAft>
                      </a:pPr>
                      <a:r>
                        <a:rPr lang="kk-KZ" sz="1600" dirty="0">
                          <a:solidFill>
                            <a:schemeClr val="tx1">
                              <a:lumMod val="95000"/>
                              <a:lumOff val="5000"/>
                            </a:schemeClr>
                          </a:solidFill>
                          <a:effectLst/>
                        </a:rPr>
                        <a:t>2.Танаптың бетін тегістеу - Д-569 немесе Д-541А, тегістегіштер: Д-719, ПА-3, грейдер Д-206 МА, Т-150, Т-170, К-701 тракторлары қондырғысын.</a:t>
                      </a:r>
                      <a:endParaRPr lang="ru-RU" sz="1600" dirty="0">
                        <a:solidFill>
                          <a:schemeClr val="tx1">
                            <a:lumMod val="95000"/>
                            <a:lumOff val="5000"/>
                          </a:schemeClr>
                        </a:solidFill>
                        <a:effectLst/>
                      </a:endParaRPr>
                    </a:p>
                    <a:p>
                      <a:pPr algn="just">
                        <a:spcAft>
                          <a:spcPts val="0"/>
                        </a:spcAft>
                      </a:pPr>
                      <a:r>
                        <a:rPr lang="kk-KZ" sz="1600" dirty="0">
                          <a:solidFill>
                            <a:schemeClr val="tx1">
                              <a:lumMod val="95000"/>
                              <a:lumOff val="5000"/>
                            </a:schemeClr>
                          </a:solidFill>
                          <a:effectLst/>
                        </a:rPr>
                        <a:t> </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a:solidFill>
                            <a:schemeClr val="tx1">
                              <a:lumMod val="95000"/>
                              <a:lumOff val="5000"/>
                            </a:schemeClr>
                          </a:solidFill>
                          <a:effectLst/>
                        </a:rPr>
                        <a:t>Сәуір-мамырдың басы.</a:t>
                      </a:r>
                      <a:endParaRPr lang="ru-RU"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r h="506504">
                <a:tc>
                  <a:txBody>
                    <a:bodyPr/>
                    <a:lstStyle/>
                    <a:p>
                      <a:pPr algn="just">
                        <a:spcAft>
                          <a:spcPts val="0"/>
                        </a:spcAft>
                      </a:pPr>
                      <a:r>
                        <a:rPr lang="kk-KZ" sz="1600" dirty="0">
                          <a:solidFill>
                            <a:schemeClr val="tx1">
                              <a:lumMod val="95000"/>
                              <a:lumOff val="5000"/>
                            </a:schemeClr>
                          </a:solidFill>
                          <a:effectLst/>
                        </a:rPr>
                        <a:t>3.Себерден 2-3 күн бұрын астық тұқымдас арамшөптерге қарсы топырақтық немесе жүйелік гербицидтер қолдану.</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dirty="0">
                          <a:solidFill>
                            <a:schemeClr val="tx1">
                              <a:lumMod val="95000"/>
                              <a:lumOff val="5000"/>
                            </a:schemeClr>
                          </a:solidFill>
                          <a:effectLst/>
                        </a:rPr>
                        <a:t>Себерден 2-3 күн бұрын.</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r h="948328">
                <a:tc>
                  <a:txBody>
                    <a:bodyPr/>
                    <a:lstStyle/>
                    <a:p>
                      <a:pPr algn="just">
                        <a:spcAft>
                          <a:spcPts val="0"/>
                        </a:spcAft>
                      </a:pPr>
                      <a:r>
                        <a:rPr lang="kk-KZ" sz="1600" dirty="0">
                          <a:solidFill>
                            <a:schemeClr val="tx1">
                              <a:lumMod val="95000"/>
                              <a:lumOff val="5000"/>
                            </a:schemeClr>
                          </a:solidFill>
                          <a:effectLst/>
                        </a:rPr>
                        <a:t>4.Минералды тыңайтқыштар беру: фосфорды толық (100%), азотты – 50-70% мөлшерде РМГ-3,0 немесе РУМ-3,0 көмегімен МТЗ82, ЮМЗ-6 тракторлары қондырғыда.</a:t>
                      </a:r>
                      <a:endParaRPr lang="ru-RU" sz="1600" dirty="0">
                        <a:solidFill>
                          <a:schemeClr val="tx1">
                            <a:lumMod val="95000"/>
                            <a:lumOff val="5000"/>
                          </a:schemeClr>
                        </a:solidFill>
                        <a:effectLst/>
                      </a:endParaRPr>
                    </a:p>
                    <a:p>
                      <a:pPr algn="just">
                        <a:spcAft>
                          <a:spcPts val="0"/>
                        </a:spcAft>
                      </a:pPr>
                      <a:r>
                        <a:rPr lang="kk-KZ" sz="1600" dirty="0">
                          <a:solidFill>
                            <a:schemeClr val="tx1">
                              <a:lumMod val="95000"/>
                              <a:lumOff val="5000"/>
                            </a:schemeClr>
                          </a:solidFill>
                          <a:effectLst/>
                        </a:rPr>
                        <a:t> </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dirty="0">
                          <a:solidFill>
                            <a:schemeClr val="tx1">
                              <a:lumMod val="95000"/>
                              <a:lumOff val="5000"/>
                            </a:schemeClr>
                          </a:solidFill>
                          <a:effectLst/>
                        </a:rPr>
                        <a:t>Себерден 2-3 күн бұрын.</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r h="711246">
                <a:tc>
                  <a:txBody>
                    <a:bodyPr/>
                    <a:lstStyle/>
                    <a:p>
                      <a:pPr algn="just">
                        <a:spcAft>
                          <a:spcPts val="0"/>
                        </a:spcAft>
                      </a:pPr>
                      <a:r>
                        <a:rPr lang="kk-KZ" sz="1600">
                          <a:solidFill>
                            <a:schemeClr val="tx1">
                              <a:lumMod val="95000"/>
                              <a:lumOff val="5000"/>
                            </a:schemeClr>
                          </a:solidFill>
                          <a:effectLst/>
                        </a:rPr>
                        <a:t>5.Топырақты ДТ-75, Т-150, Т-170, К-701 тракторлары қондырғысында раторлы тырма (фреза) немесе ауыр БДТ-7,0 дискілерін қолданып 8-10 см қопсыту.</a:t>
                      </a:r>
                      <a:endParaRPr lang="ru-RU"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dirty="0">
                          <a:solidFill>
                            <a:schemeClr val="tx1">
                              <a:lumMod val="95000"/>
                              <a:lumOff val="5000"/>
                            </a:schemeClr>
                          </a:solidFill>
                          <a:effectLst/>
                        </a:rPr>
                        <a:t>Минералды тыңайтқыштар мен гербицид бергеннің артынша</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r h="506504">
                <a:tc>
                  <a:txBody>
                    <a:bodyPr/>
                    <a:lstStyle/>
                    <a:p>
                      <a:pPr algn="just">
                        <a:spcAft>
                          <a:spcPts val="0"/>
                        </a:spcAft>
                      </a:pPr>
                      <a:r>
                        <a:rPr lang="kk-KZ" sz="1600">
                          <a:solidFill>
                            <a:schemeClr val="tx1">
                              <a:lumMod val="95000"/>
                              <a:lumOff val="5000"/>
                            </a:schemeClr>
                          </a:solidFill>
                          <a:effectLst/>
                        </a:rPr>
                        <a:t>6.МТЗ-82, ЮМЗ-6 тракторларымен 2 рет тырмалау және шығыршықты таптауыш ЗКК-6,0  қолданып таптау.</a:t>
                      </a:r>
                      <a:endParaRPr lang="ru-RU"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dirty="0">
                          <a:solidFill>
                            <a:schemeClr val="tx1">
                              <a:lumMod val="95000"/>
                              <a:lumOff val="5000"/>
                            </a:schemeClr>
                          </a:solidFill>
                          <a:effectLst/>
                        </a:rPr>
                        <a:t>Себер алдында.</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r h="1422492">
                <a:tc>
                  <a:txBody>
                    <a:bodyPr/>
                    <a:lstStyle/>
                    <a:p>
                      <a:pPr algn="just">
                        <a:spcAft>
                          <a:spcPts val="0"/>
                        </a:spcAft>
                      </a:pPr>
                      <a:r>
                        <a:rPr lang="kk-KZ" sz="1600" dirty="0">
                          <a:solidFill>
                            <a:schemeClr val="tx1">
                              <a:lumMod val="95000"/>
                              <a:lumOff val="5000"/>
                            </a:schemeClr>
                          </a:solidFill>
                          <a:effectLst/>
                        </a:rPr>
                        <a:t>7.СРН-3,6; СЗН-3,6 сепкіштерімен қатарлы, тар қатарлы, айқас тәсілдермен 1,5-2,0 см тереңдікке сіңіріп, немесе жеңіл тырмалармен немесе закортачтармен (шынжырлар) сіңіріп МТЗ-82, ЮМЗ-6 тракторларымен себу.</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c>
                  <a:txBody>
                    <a:bodyPr/>
                    <a:lstStyle/>
                    <a:p>
                      <a:pPr algn="just">
                        <a:spcAft>
                          <a:spcPts val="0"/>
                        </a:spcAft>
                      </a:pPr>
                      <a:r>
                        <a:rPr lang="kk-KZ" sz="1600" dirty="0">
                          <a:solidFill>
                            <a:schemeClr val="tx1">
                              <a:lumMod val="95000"/>
                              <a:lumOff val="5000"/>
                            </a:schemeClr>
                          </a:solidFill>
                          <a:effectLst/>
                        </a:rPr>
                        <a:t>Себу: Қызылорда облысының оңтүстік аймағында 20 сәуірден 10 мамырға дейін; орталық аймақта - 1 мамырдан 20 мамырға дейін, солтүстік аймақты – 20 мамырдан 30 мамырға дейін сеуіп артынша атызды суға бастырады.</a:t>
                      </a:r>
                      <a:endParaRPr lang="ru-RU"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solidFill>
                      <a:schemeClr val="bg1">
                        <a:lumMod val="75000"/>
                      </a:schemeClr>
                    </a:solidFill>
                  </a:tcPr>
                </a:tc>
              </a:tr>
            </a:tbl>
          </a:graphicData>
        </a:graphic>
      </p:graphicFrame>
    </p:spTree>
    <p:extLst>
      <p:ext uri="{BB962C8B-B14F-4D97-AF65-F5344CB8AC3E}">
        <p14:creationId xmlns:p14="http://schemas.microsoft.com/office/powerpoint/2010/main" xmlns="" val="5782992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3863749947"/>
              </p:ext>
            </p:extLst>
          </p:nvPr>
        </p:nvGraphicFramePr>
        <p:xfrm>
          <a:off x="2709294" y="5316483"/>
          <a:ext cx="6773412" cy="426720"/>
        </p:xfrm>
        <a:graphic>
          <a:graphicData uri="http://schemas.openxmlformats.org/drawingml/2006/table">
            <a:tbl>
              <a:tblPr firstRow="1" firstCol="1" lastRow="1" lastCol="1" bandRow="1" bandCol="1">
                <a:tableStyleId>{5C22544A-7EE6-4342-B048-85BDC9FD1C3A}</a:tableStyleId>
              </a:tblPr>
              <a:tblGrid>
                <a:gridCol w="6773412"/>
              </a:tblGrid>
              <a:tr h="0">
                <a:tc>
                  <a:txBody>
                    <a:bodyPr/>
                    <a:lstStyle/>
                    <a:p>
                      <a:pPr algn="just">
                        <a:spcAft>
                          <a:spcPts val="0"/>
                        </a:spcAft>
                      </a:pPr>
                      <a:endParaRPr lang="kk-KZ"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spcAft>
                          <a:spcPts val="0"/>
                        </a:spcAft>
                      </a:pPr>
                      <a:r>
                        <a:rPr lang="kk-KZ" sz="1400" dirty="0">
                          <a:effectLst/>
                        </a:rPr>
                        <a:t>1-сурет - Күріш атызының бетін лазерлік тегістеу</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2049" name="Picture 1" descr="сканирование000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02109" y="1869743"/>
            <a:ext cx="5987781" cy="2628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91143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2659016027"/>
              </p:ext>
            </p:extLst>
          </p:nvPr>
        </p:nvGraphicFramePr>
        <p:xfrm>
          <a:off x="0" y="1535551"/>
          <a:ext cx="12050973" cy="6141720"/>
        </p:xfrm>
        <a:graphic>
          <a:graphicData uri="http://schemas.openxmlformats.org/drawingml/2006/table">
            <a:tbl>
              <a:tblPr firstRow="1" firstCol="1" lastRow="1" lastCol="1" bandRow="1" bandCol="1">
                <a:tableStyleId>{5C22544A-7EE6-4342-B048-85BDC9FD1C3A}</a:tableStyleId>
              </a:tblPr>
              <a:tblGrid>
                <a:gridCol w="6588371"/>
                <a:gridCol w="5462602"/>
              </a:tblGrid>
              <a:tr h="255710">
                <a:tc>
                  <a:txBody>
                    <a:bodyPr/>
                    <a:lstStyle/>
                    <a:p>
                      <a:pPr algn="just">
                        <a:spcAft>
                          <a:spcPts val="1000"/>
                        </a:spcAft>
                      </a:pPr>
                      <a:r>
                        <a:rPr lang="kk-KZ" sz="1800" dirty="0">
                          <a:solidFill>
                            <a:schemeClr val="tx1"/>
                          </a:solidFill>
                          <a:effectLst/>
                        </a:rPr>
                        <a:t>Технологиялық операциялар</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1000"/>
                        </a:spcAft>
                      </a:pPr>
                      <a:r>
                        <a:rPr lang="kk-KZ" sz="1800">
                          <a:solidFill>
                            <a:schemeClr val="tx1"/>
                          </a:solidFill>
                          <a:effectLst/>
                        </a:rPr>
                        <a:t>Оңтайлы жүргізу мерзімі</a:t>
                      </a:r>
                      <a:endParaRPr lang="ru-RU"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767129">
                <a:tc>
                  <a:txBody>
                    <a:bodyPr/>
                    <a:lstStyle/>
                    <a:p>
                      <a:pPr algn="just">
                        <a:spcAft>
                          <a:spcPts val="1000"/>
                        </a:spcAft>
                      </a:pPr>
                      <a:r>
                        <a:rPr lang="kk-KZ" sz="1800" dirty="0">
                          <a:solidFill>
                            <a:schemeClr val="tx1"/>
                          </a:solidFill>
                          <a:effectLst/>
                        </a:rPr>
                        <a:t>1.Көктемде сәуір айында лазерлік тегістегіш қолданып, ±2-2,5 см дәлдікпен танаптың бетін тегістеу.</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1000"/>
                        </a:spcAft>
                      </a:pPr>
                      <a:r>
                        <a:rPr lang="kk-KZ" sz="1800">
                          <a:solidFill>
                            <a:schemeClr val="tx1"/>
                          </a:solidFill>
                          <a:effectLst/>
                        </a:rPr>
                        <a:t> </a:t>
                      </a:r>
                      <a:endParaRPr lang="ru-RU" sz="1800">
                        <a:solidFill>
                          <a:schemeClr val="tx1"/>
                        </a:solidFill>
                        <a:effectLst/>
                      </a:endParaRPr>
                    </a:p>
                    <a:p>
                      <a:pPr algn="just">
                        <a:spcAft>
                          <a:spcPts val="1000"/>
                        </a:spcAft>
                      </a:pPr>
                      <a:r>
                        <a:rPr lang="kk-KZ" sz="1800">
                          <a:solidFill>
                            <a:schemeClr val="tx1"/>
                          </a:solidFill>
                          <a:effectLst/>
                        </a:rPr>
                        <a:t>Сәуір</a:t>
                      </a:r>
                      <a:endParaRPr lang="ru-RU"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629804">
                <a:tc>
                  <a:txBody>
                    <a:bodyPr/>
                    <a:lstStyle/>
                    <a:p>
                      <a:pPr algn="just">
                        <a:spcAft>
                          <a:spcPts val="1000"/>
                        </a:spcAft>
                      </a:pPr>
                      <a:r>
                        <a:rPr lang="kk-KZ" sz="1800" dirty="0">
                          <a:solidFill>
                            <a:schemeClr val="tx1"/>
                          </a:solidFill>
                          <a:effectLst/>
                        </a:rPr>
                        <a:t>2.Атызды 3-4 күн суға бастырып ағызып жібереді, бұл арамшөптерді, әсіресе шиін-күрмекті өсіреді.</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1000"/>
                        </a:spcAft>
                      </a:pPr>
                      <a:r>
                        <a:rPr lang="kk-KZ" sz="1800">
                          <a:solidFill>
                            <a:schemeClr val="tx1"/>
                          </a:solidFill>
                          <a:effectLst/>
                        </a:rPr>
                        <a:t> </a:t>
                      </a:r>
                      <a:endParaRPr lang="ru-RU" sz="1800">
                        <a:solidFill>
                          <a:schemeClr val="tx1"/>
                        </a:solidFill>
                        <a:effectLst/>
                      </a:endParaRPr>
                    </a:p>
                    <a:p>
                      <a:pPr algn="just">
                        <a:spcAft>
                          <a:spcPts val="1000"/>
                        </a:spcAft>
                      </a:pPr>
                      <a:r>
                        <a:rPr lang="kk-KZ" sz="1800">
                          <a:solidFill>
                            <a:schemeClr val="tx1"/>
                          </a:solidFill>
                          <a:effectLst/>
                        </a:rPr>
                        <a:t>Сәуір</a:t>
                      </a:r>
                      <a:endParaRPr lang="ru-RU"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629804">
                <a:tc>
                  <a:txBody>
                    <a:bodyPr/>
                    <a:lstStyle/>
                    <a:p>
                      <a:pPr algn="just">
                        <a:spcAft>
                          <a:spcPts val="1000"/>
                        </a:spcAft>
                      </a:pPr>
                      <a:r>
                        <a:rPr lang="kk-KZ" sz="1800" dirty="0">
                          <a:solidFill>
                            <a:schemeClr val="tx1"/>
                          </a:solidFill>
                          <a:effectLst/>
                        </a:rPr>
                        <a:t>3.Фосфорлы тыңайтқыштардың 100% мөлшерін беру (қатарлы сепкіш болмаған жағдайда)</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1000"/>
                        </a:spcAft>
                      </a:pPr>
                      <a:r>
                        <a:rPr lang="kk-KZ" sz="1800">
                          <a:solidFill>
                            <a:schemeClr val="tx1"/>
                          </a:solidFill>
                          <a:effectLst/>
                        </a:rPr>
                        <a:t> </a:t>
                      </a:r>
                      <a:endParaRPr lang="ru-RU" sz="1800">
                        <a:solidFill>
                          <a:schemeClr val="tx1"/>
                        </a:solidFill>
                        <a:effectLst/>
                      </a:endParaRPr>
                    </a:p>
                    <a:p>
                      <a:pPr algn="just">
                        <a:spcAft>
                          <a:spcPts val="1000"/>
                        </a:spcAft>
                      </a:pPr>
                      <a:r>
                        <a:rPr lang="kk-KZ" sz="1800">
                          <a:solidFill>
                            <a:schemeClr val="tx1"/>
                          </a:solidFill>
                          <a:effectLst/>
                        </a:rPr>
                        <a:t>Суды жібергеннен 2 апта кейін</a:t>
                      </a:r>
                      <a:endParaRPr lang="ru-RU"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1022839">
                <a:tc>
                  <a:txBody>
                    <a:bodyPr/>
                    <a:lstStyle/>
                    <a:p>
                      <a:pPr algn="just">
                        <a:spcAft>
                          <a:spcPts val="1000"/>
                        </a:spcAft>
                      </a:pPr>
                      <a:r>
                        <a:rPr lang="kk-KZ" sz="1800" dirty="0">
                          <a:solidFill>
                            <a:schemeClr val="tx1"/>
                          </a:solidFill>
                          <a:effectLst/>
                        </a:rPr>
                        <a:t>4.Роторлы тырмамен (фрезамен) немесе БДТ-7,0 ауыр дискімен немесе чизельмен (қамыс пен қалқандылар тұқымдасымен) 8-10 см тереңдікке тыңайтқыш бергеннің артынша өңдеу</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1000"/>
                        </a:spcAft>
                      </a:pPr>
                      <a:r>
                        <a:rPr lang="kk-KZ" sz="1800" dirty="0">
                          <a:solidFill>
                            <a:schemeClr val="tx1"/>
                          </a:solidFill>
                          <a:effectLst/>
                        </a:rPr>
                        <a:t> </a:t>
                      </a:r>
                      <a:endParaRPr lang="ru-RU" sz="1800" dirty="0">
                        <a:solidFill>
                          <a:schemeClr val="tx1"/>
                        </a:solidFill>
                        <a:effectLst/>
                      </a:endParaRPr>
                    </a:p>
                    <a:p>
                      <a:pPr algn="just">
                        <a:spcAft>
                          <a:spcPts val="1000"/>
                        </a:spcAft>
                      </a:pPr>
                      <a:r>
                        <a:rPr lang="kk-KZ" sz="1800" dirty="0">
                          <a:solidFill>
                            <a:schemeClr val="tx1"/>
                          </a:solidFill>
                          <a:effectLst/>
                        </a:rPr>
                        <a:t> </a:t>
                      </a:r>
                      <a:endParaRPr lang="ru-RU" sz="1800" dirty="0">
                        <a:solidFill>
                          <a:schemeClr val="tx1"/>
                        </a:solidFill>
                        <a:effectLst/>
                      </a:endParaRPr>
                    </a:p>
                    <a:p>
                      <a:pPr algn="just">
                        <a:spcAft>
                          <a:spcPts val="1000"/>
                        </a:spcAft>
                      </a:pPr>
                      <a:r>
                        <a:rPr lang="kk-KZ" sz="1800" dirty="0">
                          <a:solidFill>
                            <a:schemeClr val="tx1"/>
                          </a:solidFill>
                          <a:effectLst/>
                        </a:rPr>
                        <a:t>Суды жібергеннен 2 апта кейін</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629804">
                <a:tc>
                  <a:txBody>
                    <a:bodyPr/>
                    <a:lstStyle/>
                    <a:p>
                      <a:pPr algn="just">
                        <a:spcAft>
                          <a:spcPts val="1000"/>
                        </a:spcAft>
                      </a:pPr>
                      <a:r>
                        <a:rPr lang="kk-KZ" sz="1800" dirty="0">
                          <a:solidFill>
                            <a:schemeClr val="tx1"/>
                          </a:solidFill>
                          <a:effectLst/>
                        </a:rPr>
                        <a:t>5.Топырақты тегіс немесе шығыршақты таптауышпен нығыздау </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1000"/>
                        </a:spcAft>
                      </a:pPr>
                      <a:r>
                        <a:rPr lang="kk-KZ" sz="1800">
                          <a:solidFill>
                            <a:schemeClr val="tx1"/>
                          </a:solidFill>
                          <a:effectLst/>
                        </a:rPr>
                        <a:t> </a:t>
                      </a:r>
                      <a:endParaRPr lang="ru-RU" sz="1800">
                        <a:solidFill>
                          <a:schemeClr val="tx1"/>
                        </a:solidFill>
                        <a:effectLst/>
                      </a:endParaRPr>
                    </a:p>
                    <a:p>
                      <a:pPr algn="just">
                        <a:spcAft>
                          <a:spcPts val="1000"/>
                        </a:spcAft>
                      </a:pPr>
                      <a:r>
                        <a:rPr lang="kk-KZ" sz="1800">
                          <a:solidFill>
                            <a:schemeClr val="tx1"/>
                          </a:solidFill>
                          <a:effectLst/>
                        </a:rPr>
                        <a:t>Тікелей себер алдында</a:t>
                      </a:r>
                      <a:endParaRPr lang="ru-RU"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1789969">
                <a:tc>
                  <a:txBody>
                    <a:bodyPr/>
                    <a:lstStyle/>
                    <a:p>
                      <a:pPr algn="just">
                        <a:spcAft>
                          <a:spcPts val="1000"/>
                        </a:spcAft>
                      </a:pPr>
                      <a:r>
                        <a:rPr lang="kk-KZ" sz="1800" dirty="0">
                          <a:solidFill>
                            <a:schemeClr val="tx1"/>
                          </a:solidFill>
                          <a:effectLst/>
                        </a:rPr>
                        <a:t>6.Қатарлы сепкіш қолданған жағдайда фосфорлы тыңайтқыштың 100% мөлшерін бірге беріп себу немесе екі дискілі ені 10-12 м тыңайтқыш сепкішпен тыңайтқыш беріп себу</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1000"/>
                        </a:spcAft>
                      </a:pPr>
                      <a:r>
                        <a:rPr lang="kk-KZ" sz="1800" dirty="0">
                          <a:solidFill>
                            <a:schemeClr val="tx1"/>
                          </a:solidFill>
                          <a:effectLst/>
                        </a:rPr>
                        <a:t>Себу: Қызылорда облысының оңтүстік аймағында 20 сәуір ден 10 мамыр аралығында; орталық аймақта – 1 мамырдан 20 мамыр аралығында; солтүстік аймақта – 20 мамырдан 30 мамыр аралығында және сепкеннен кейін бірден атызды суға бастыру.</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bl>
          </a:graphicData>
        </a:graphic>
      </p:graphicFrame>
      <p:sp>
        <p:nvSpPr>
          <p:cNvPr id="5" name="Rectangle 1"/>
          <p:cNvSpPr>
            <a:spLocks noChangeArrowheads="1"/>
          </p:cNvSpPr>
          <p:nvPr/>
        </p:nvSpPr>
        <p:spPr bwMode="auto">
          <a:xfrm>
            <a:off x="600501" y="371236"/>
            <a:ext cx="10235821"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400" b="0" i="0" u="none" strike="noStrike" cap="none" normalizeH="0" baseline="0" dirty="0" smtClean="0">
                <a:ln>
                  <a:noFill/>
                </a:ln>
                <a:effectLst/>
                <a:latin typeface="Times New Roman" panose="02020603050405020304" pitchFamily="18" charset="0"/>
                <a:ea typeface="Calibri" panose="020F0502020204030204" pitchFamily="34" charset="0"/>
                <a:cs typeface="Times New Roman" panose="02020603050405020304" pitchFamily="18" charset="0"/>
              </a:rPr>
              <a:t>Күріш егістігі топырағын лазерлік тегістеу мен арандатып суғаруды</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400" b="0" i="0" u="none" strike="noStrike" cap="none" normalizeH="0" baseline="0" dirty="0" smtClean="0">
                <a:ln>
                  <a:noFill/>
                </a:ln>
                <a:effectLst/>
                <a:latin typeface="Times New Roman" panose="02020603050405020304" pitchFamily="18" charset="0"/>
                <a:ea typeface="Calibri" panose="020F0502020204030204" pitchFamily="34" charset="0"/>
                <a:cs typeface="Times New Roman" panose="02020603050405020304" pitchFamily="18" charset="0"/>
              </a:rPr>
              <a:t> қолданып минимальді өңдеудің технологиялық сызбасы.</a:t>
            </a:r>
            <a:endParaRPr kumimoji="0" lang="ru-RU" altLang="ru-RU" sz="2400" b="0" i="0" u="none" strike="noStrike" cap="none" normalizeH="0" baseline="0" dirty="0" smtClean="0">
              <a:ln>
                <a:noFill/>
              </a:ln>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1228697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9" name="Picture 3" descr="сканирование000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86288" y="1675606"/>
            <a:ext cx="4677794" cy="2950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Прямоугольник 4"/>
          <p:cNvSpPr/>
          <p:nvPr/>
        </p:nvSpPr>
        <p:spPr>
          <a:xfrm>
            <a:off x="1269699" y="4745587"/>
            <a:ext cx="3594702" cy="369332"/>
          </a:xfrm>
          <a:prstGeom prst="rect">
            <a:avLst/>
          </a:prstGeom>
        </p:spPr>
        <p:txBody>
          <a:bodyPr wrap="none">
            <a:spAutoFit/>
          </a:bodyPr>
          <a:lstStyle/>
          <a:p>
            <a:r>
              <a:rPr lang="kk-KZ" dirty="0" smtClean="0">
                <a:effectLst/>
                <a:latin typeface="Times New Roman" panose="02020603050405020304" pitchFamily="18" charset="0"/>
                <a:ea typeface="Calibri" panose="020F0502020204030204" pitchFamily="34" charset="0"/>
              </a:rPr>
              <a:t>4-сурет – Дәстүрлі сепкішпен себу</a:t>
            </a:r>
            <a:endParaRPr lang="ru-RU" dirty="0"/>
          </a:p>
        </p:txBody>
      </p:sp>
      <p:pic>
        <p:nvPicPr>
          <p:cNvPr id="4100" name="Picture 4" descr="сканирование0004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94957" y="1675606"/>
            <a:ext cx="5227968" cy="2950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Прямоугольник 5"/>
          <p:cNvSpPr/>
          <p:nvPr/>
        </p:nvSpPr>
        <p:spPr>
          <a:xfrm>
            <a:off x="6045958" y="4745587"/>
            <a:ext cx="4912627" cy="646331"/>
          </a:xfrm>
          <a:prstGeom prst="rect">
            <a:avLst/>
          </a:prstGeom>
        </p:spPr>
        <p:txBody>
          <a:bodyPr wrap="square">
            <a:spAutoFit/>
          </a:bodyPr>
          <a:lstStyle/>
          <a:p>
            <a:r>
              <a:rPr lang="kk-KZ" dirty="0" smtClean="0">
                <a:effectLst/>
                <a:latin typeface="Times New Roman" panose="02020603050405020304" pitchFamily="18" charset="0"/>
                <a:ea typeface="Calibri" panose="020F0502020204030204" pitchFamily="34" charset="0"/>
              </a:rPr>
              <a:t>5-сурет – Екі дискілі минералды тыңайтқыш шашқыш</a:t>
            </a:r>
            <a:endParaRPr lang="ru-RU" dirty="0"/>
          </a:p>
        </p:txBody>
      </p:sp>
    </p:spTree>
    <p:extLst>
      <p:ext uri="{BB962C8B-B14F-4D97-AF65-F5344CB8AC3E}">
        <p14:creationId xmlns:p14="http://schemas.microsoft.com/office/powerpoint/2010/main" xmlns="" val="289296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4280354836"/>
              </p:ext>
            </p:extLst>
          </p:nvPr>
        </p:nvGraphicFramePr>
        <p:xfrm>
          <a:off x="838199" y="1690688"/>
          <a:ext cx="10680510" cy="4682815"/>
        </p:xfrm>
        <a:graphic>
          <a:graphicData uri="http://schemas.openxmlformats.org/drawingml/2006/table">
            <a:tbl>
              <a:tblPr firstRow="1" firstCol="1" lastRow="1" lastCol="1" bandRow="1" bandCol="1">
                <a:tableStyleId>{5C22544A-7EE6-4342-B048-85BDC9FD1C3A}</a:tableStyleId>
              </a:tblPr>
              <a:tblGrid>
                <a:gridCol w="3560170"/>
                <a:gridCol w="3560170"/>
                <a:gridCol w="3560170"/>
              </a:tblGrid>
              <a:tr h="550920">
                <a:tc>
                  <a:txBody>
                    <a:bodyPr/>
                    <a:lstStyle/>
                    <a:p>
                      <a:pPr algn="just">
                        <a:spcAft>
                          <a:spcPts val="0"/>
                        </a:spcAft>
                      </a:pPr>
                      <a:r>
                        <a:rPr lang="kk-KZ" dirty="0">
                          <a:solidFill>
                            <a:schemeClr val="tx1"/>
                          </a:solidFill>
                        </a:rPr>
                        <a:t>Көрсеткіштер</a:t>
                      </a:r>
                      <a:endParaRPr lang="ru-RU" dirty="0">
                        <a:solidFill>
                          <a:schemeClr val="tx1"/>
                        </a:solidFill>
                      </a:endParaRPr>
                    </a:p>
                  </a:txBody>
                  <a:tcPr marL="68580" marR="68580" marT="0" marB="0">
                    <a:solidFill>
                      <a:schemeClr val="bg1">
                        <a:lumMod val="85000"/>
                      </a:schemeClr>
                    </a:solidFill>
                  </a:tcPr>
                </a:tc>
                <a:tc>
                  <a:txBody>
                    <a:bodyPr/>
                    <a:lstStyle/>
                    <a:p>
                      <a:pPr algn="just">
                        <a:spcAft>
                          <a:spcPts val="0"/>
                        </a:spcAft>
                      </a:pPr>
                      <a:r>
                        <a:rPr lang="kk-KZ">
                          <a:solidFill>
                            <a:schemeClr val="tx1"/>
                          </a:solidFill>
                        </a:rPr>
                        <a:t>Қалыптасқан күріш өсіру технологиясы</a:t>
                      </a:r>
                      <a:endParaRPr lang="ru-RU">
                        <a:solidFill>
                          <a:schemeClr val="tx1"/>
                        </a:solidFill>
                      </a:endParaRPr>
                    </a:p>
                  </a:txBody>
                  <a:tcPr marL="68580" marR="68580" marT="0" marB="0">
                    <a:solidFill>
                      <a:schemeClr val="bg1">
                        <a:lumMod val="85000"/>
                      </a:schemeClr>
                    </a:solidFill>
                  </a:tcPr>
                </a:tc>
                <a:tc>
                  <a:txBody>
                    <a:bodyPr/>
                    <a:lstStyle/>
                    <a:p>
                      <a:pPr algn="just">
                        <a:spcAft>
                          <a:spcPts val="0"/>
                        </a:spcAft>
                      </a:pPr>
                      <a:r>
                        <a:rPr lang="kk-KZ">
                          <a:solidFill>
                            <a:schemeClr val="tx1"/>
                          </a:solidFill>
                        </a:rPr>
                        <a:t>Жетілдірілген күріш өсіру технологиясы</a:t>
                      </a:r>
                      <a:endParaRPr lang="ru-RU">
                        <a:solidFill>
                          <a:schemeClr val="tx1"/>
                        </a:solidFill>
                      </a:endParaRPr>
                    </a:p>
                  </a:txBody>
                  <a:tcPr marL="68580" marR="68580" marT="0" marB="0">
                    <a:solidFill>
                      <a:schemeClr val="bg1">
                        <a:lumMod val="85000"/>
                      </a:schemeClr>
                    </a:solidFill>
                  </a:tcPr>
                </a:tc>
              </a:tr>
              <a:tr h="1377298">
                <a:tc>
                  <a:txBody>
                    <a:bodyPr/>
                    <a:lstStyle/>
                    <a:p>
                      <a:pPr algn="just">
                        <a:spcAft>
                          <a:spcPts val="0"/>
                        </a:spcAft>
                      </a:pPr>
                      <a:r>
                        <a:rPr lang="kk-KZ">
                          <a:solidFill>
                            <a:schemeClr val="tx1"/>
                          </a:solidFill>
                        </a:rPr>
                        <a:t>1.Күрішті себер алдындағы топырақ өңдеу жұмыстарына жаратылған жанар-жағар май, га/кг</a:t>
                      </a:r>
                      <a:endParaRPr lang="ru-RU">
                        <a:solidFill>
                          <a:schemeClr val="tx1"/>
                        </a:solidFill>
                      </a:endParaRPr>
                    </a:p>
                  </a:txBody>
                  <a:tcPr marL="68580" marR="68580" marT="0" marB="0">
                    <a:solidFill>
                      <a:schemeClr val="bg1">
                        <a:lumMod val="85000"/>
                      </a:schemeClr>
                    </a:solidFill>
                  </a:tcPr>
                </a:tc>
                <a:tc>
                  <a:txBody>
                    <a:bodyPr/>
                    <a:lstStyle/>
                    <a:p>
                      <a:pPr algn="just">
                        <a:spcAft>
                          <a:spcPts val="0"/>
                        </a:spcAft>
                      </a:pPr>
                      <a:r>
                        <a:rPr lang="kk-KZ" b="1" dirty="0">
                          <a:solidFill>
                            <a:schemeClr val="tx1"/>
                          </a:solidFill>
                        </a:rPr>
                        <a:t> </a:t>
                      </a:r>
                      <a:endParaRPr lang="ru-RU" b="1" dirty="0">
                        <a:solidFill>
                          <a:schemeClr val="tx1"/>
                        </a:solidFill>
                      </a:endParaRPr>
                    </a:p>
                    <a:p>
                      <a:pPr algn="just">
                        <a:spcAft>
                          <a:spcPts val="0"/>
                        </a:spcAft>
                      </a:pPr>
                      <a:r>
                        <a:rPr lang="kk-KZ" b="1" dirty="0">
                          <a:solidFill>
                            <a:schemeClr val="tx1"/>
                          </a:solidFill>
                        </a:rPr>
                        <a:t>94,1</a:t>
                      </a:r>
                      <a:endParaRPr lang="ru-RU" b="1" dirty="0">
                        <a:solidFill>
                          <a:schemeClr val="tx1"/>
                        </a:solidFill>
                      </a:endParaRPr>
                    </a:p>
                  </a:txBody>
                  <a:tcPr marL="68580" marR="68580" marT="0" marB="0">
                    <a:solidFill>
                      <a:schemeClr val="bg1">
                        <a:lumMod val="85000"/>
                      </a:schemeClr>
                    </a:solidFill>
                  </a:tcPr>
                </a:tc>
                <a:tc>
                  <a:txBody>
                    <a:bodyPr/>
                    <a:lstStyle/>
                    <a:p>
                      <a:pPr algn="just">
                        <a:spcAft>
                          <a:spcPts val="0"/>
                        </a:spcAft>
                      </a:pPr>
                      <a:r>
                        <a:rPr lang="kk-KZ">
                          <a:solidFill>
                            <a:schemeClr val="tx1"/>
                          </a:solidFill>
                        </a:rPr>
                        <a:t> </a:t>
                      </a:r>
                      <a:endParaRPr lang="ru-RU">
                        <a:solidFill>
                          <a:schemeClr val="tx1"/>
                        </a:solidFill>
                      </a:endParaRPr>
                    </a:p>
                    <a:p>
                      <a:pPr algn="just">
                        <a:spcAft>
                          <a:spcPts val="0"/>
                        </a:spcAft>
                      </a:pPr>
                      <a:r>
                        <a:rPr lang="kk-KZ">
                          <a:solidFill>
                            <a:schemeClr val="tx1"/>
                          </a:solidFill>
                        </a:rPr>
                        <a:t>60,0</a:t>
                      </a:r>
                      <a:endParaRPr lang="ru-RU">
                        <a:solidFill>
                          <a:schemeClr val="tx1"/>
                        </a:solidFill>
                      </a:endParaRPr>
                    </a:p>
                  </a:txBody>
                  <a:tcPr marL="68580" marR="68580" marT="0" marB="0">
                    <a:solidFill>
                      <a:schemeClr val="bg1">
                        <a:lumMod val="85000"/>
                      </a:schemeClr>
                    </a:solidFill>
                  </a:tcPr>
                </a:tc>
              </a:tr>
              <a:tr h="1101839">
                <a:tc>
                  <a:txBody>
                    <a:bodyPr/>
                    <a:lstStyle/>
                    <a:p>
                      <a:pPr algn="just">
                        <a:spcAft>
                          <a:spcPts val="0"/>
                        </a:spcAft>
                      </a:pPr>
                      <a:r>
                        <a:rPr lang="kk-KZ">
                          <a:solidFill>
                            <a:schemeClr val="tx1"/>
                          </a:solidFill>
                        </a:rPr>
                        <a:t>2.Минералды тыңайтқыштар қолдану, га/кг ә.з.е.</a:t>
                      </a:r>
                      <a:endParaRPr lang="ru-RU">
                        <a:solidFill>
                          <a:schemeClr val="tx1"/>
                        </a:solidFill>
                      </a:endParaRPr>
                    </a:p>
                  </a:txBody>
                  <a:tcPr marL="68580" marR="68580" marT="0" marB="0">
                    <a:solidFill>
                      <a:schemeClr val="bg1">
                        <a:lumMod val="85000"/>
                      </a:schemeClr>
                    </a:solidFill>
                  </a:tcPr>
                </a:tc>
                <a:tc>
                  <a:txBody>
                    <a:bodyPr/>
                    <a:lstStyle/>
                    <a:p>
                      <a:pPr algn="just">
                        <a:spcAft>
                          <a:spcPts val="0"/>
                        </a:spcAft>
                      </a:pPr>
                      <a:r>
                        <a:rPr lang="kk-KZ" b="1" dirty="0">
                          <a:solidFill>
                            <a:schemeClr val="tx1"/>
                          </a:solidFill>
                        </a:rPr>
                        <a:t>60 кг азот</a:t>
                      </a:r>
                      <a:endParaRPr lang="ru-RU" b="1" dirty="0">
                        <a:solidFill>
                          <a:schemeClr val="tx1"/>
                        </a:solidFill>
                      </a:endParaRPr>
                    </a:p>
                    <a:p>
                      <a:pPr algn="just">
                        <a:spcAft>
                          <a:spcPts val="0"/>
                        </a:spcAft>
                      </a:pPr>
                      <a:r>
                        <a:rPr lang="kk-KZ" b="1" dirty="0">
                          <a:solidFill>
                            <a:schemeClr val="tx1"/>
                          </a:solidFill>
                        </a:rPr>
                        <a:t>90 кг фосфор</a:t>
                      </a:r>
                      <a:endParaRPr lang="ru-RU" b="1" dirty="0">
                        <a:solidFill>
                          <a:schemeClr val="tx1"/>
                        </a:solidFill>
                      </a:endParaRPr>
                    </a:p>
                    <a:p>
                      <a:pPr algn="just">
                        <a:spcAft>
                          <a:spcPts val="0"/>
                        </a:spcAft>
                      </a:pPr>
                      <a:r>
                        <a:rPr lang="kk-KZ" b="1" dirty="0">
                          <a:solidFill>
                            <a:schemeClr val="tx1"/>
                          </a:solidFill>
                        </a:rPr>
                        <a:t>60 кг азот</a:t>
                      </a:r>
                      <a:endParaRPr lang="ru-RU" b="1" dirty="0">
                        <a:solidFill>
                          <a:schemeClr val="tx1"/>
                        </a:solidFill>
                      </a:endParaRPr>
                    </a:p>
                    <a:p>
                      <a:pPr algn="just">
                        <a:spcAft>
                          <a:spcPts val="0"/>
                        </a:spcAft>
                      </a:pPr>
                      <a:r>
                        <a:rPr lang="kk-KZ" b="1" dirty="0">
                          <a:solidFill>
                            <a:schemeClr val="tx1"/>
                          </a:solidFill>
                        </a:rPr>
                        <a:t>(үстеп қоректендіруге)</a:t>
                      </a:r>
                      <a:endParaRPr lang="ru-RU" b="1" dirty="0">
                        <a:solidFill>
                          <a:schemeClr val="tx1"/>
                        </a:solidFill>
                      </a:endParaRPr>
                    </a:p>
                  </a:txBody>
                  <a:tcPr marL="68580" marR="68580" marT="0" marB="0">
                    <a:solidFill>
                      <a:schemeClr val="bg1">
                        <a:lumMod val="85000"/>
                      </a:schemeClr>
                    </a:solidFill>
                  </a:tcPr>
                </a:tc>
                <a:tc>
                  <a:txBody>
                    <a:bodyPr/>
                    <a:lstStyle/>
                    <a:p>
                      <a:pPr algn="just">
                        <a:spcAft>
                          <a:spcPts val="0"/>
                        </a:spcAft>
                      </a:pPr>
                      <a:r>
                        <a:rPr lang="kk-KZ">
                          <a:solidFill>
                            <a:schemeClr val="tx1"/>
                          </a:solidFill>
                        </a:rPr>
                        <a:t>60-90 кг фосфор</a:t>
                      </a:r>
                      <a:endParaRPr lang="ru-RU">
                        <a:solidFill>
                          <a:schemeClr val="tx1"/>
                        </a:solidFill>
                      </a:endParaRPr>
                    </a:p>
                    <a:p>
                      <a:pPr algn="just">
                        <a:spcAft>
                          <a:spcPts val="0"/>
                        </a:spcAft>
                      </a:pPr>
                      <a:r>
                        <a:rPr lang="kk-KZ">
                          <a:solidFill>
                            <a:schemeClr val="tx1"/>
                          </a:solidFill>
                        </a:rPr>
                        <a:t>90-100 кг азот</a:t>
                      </a:r>
                      <a:endParaRPr lang="ru-RU">
                        <a:solidFill>
                          <a:schemeClr val="tx1"/>
                        </a:solidFill>
                      </a:endParaRPr>
                    </a:p>
                    <a:p>
                      <a:pPr algn="just">
                        <a:spcAft>
                          <a:spcPts val="0"/>
                        </a:spcAft>
                      </a:pPr>
                      <a:r>
                        <a:rPr lang="kk-KZ">
                          <a:solidFill>
                            <a:schemeClr val="tx1"/>
                          </a:solidFill>
                        </a:rPr>
                        <a:t>(үстеп қоректендіруге)</a:t>
                      </a:r>
                      <a:endParaRPr lang="ru-RU">
                        <a:solidFill>
                          <a:schemeClr val="tx1"/>
                        </a:solidFill>
                      </a:endParaRPr>
                    </a:p>
                    <a:p>
                      <a:pPr algn="just">
                        <a:spcAft>
                          <a:spcPts val="0"/>
                        </a:spcAft>
                      </a:pPr>
                      <a:r>
                        <a:rPr lang="kk-KZ">
                          <a:solidFill>
                            <a:schemeClr val="tx1"/>
                          </a:solidFill>
                        </a:rPr>
                        <a:t> </a:t>
                      </a:r>
                      <a:endParaRPr lang="ru-RU">
                        <a:solidFill>
                          <a:schemeClr val="tx1"/>
                        </a:solidFill>
                      </a:endParaRPr>
                    </a:p>
                  </a:txBody>
                  <a:tcPr marL="68580" marR="68580" marT="0" marB="0">
                    <a:solidFill>
                      <a:schemeClr val="bg1">
                        <a:lumMod val="85000"/>
                      </a:schemeClr>
                    </a:solidFill>
                  </a:tcPr>
                </a:tc>
              </a:tr>
              <a:tr h="275459">
                <a:tc>
                  <a:txBody>
                    <a:bodyPr/>
                    <a:lstStyle/>
                    <a:p>
                      <a:pPr algn="just">
                        <a:spcAft>
                          <a:spcPts val="0"/>
                        </a:spcAft>
                      </a:pPr>
                      <a:r>
                        <a:rPr lang="kk-KZ">
                          <a:solidFill>
                            <a:schemeClr val="tx1"/>
                          </a:solidFill>
                        </a:rPr>
                        <a:t>3.Тұқым шығыны, кг/га</a:t>
                      </a:r>
                      <a:endParaRPr lang="ru-RU">
                        <a:solidFill>
                          <a:schemeClr val="tx1"/>
                        </a:solidFill>
                      </a:endParaRPr>
                    </a:p>
                  </a:txBody>
                  <a:tcPr marL="68580" marR="68580" marT="0" marB="0">
                    <a:solidFill>
                      <a:schemeClr val="bg1">
                        <a:lumMod val="85000"/>
                      </a:schemeClr>
                    </a:solidFill>
                  </a:tcPr>
                </a:tc>
                <a:tc>
                  <a:txBody>
                    <a:bodyPr/>
                    <a:lstStyle/>
                    <a:p>
                      <a:pPr algn="just">
                        <a:spcAft>
                          <a:spcPts val="0"/>
                        </a:spcAft>
                      </a:pPr>
                      <a:r>
                        <a:rPr lang="kk-KZ" b="1">
                          <a:solidFill>
                            <a:schemeClr val="tx1"/>
                          </a:solidFill>
                        </a:rPr>
                        <a:t>240-280</a:t>
                      </a:r>
                      <a:endParaRPr lang="ru-RU" b="1">
                        <a:solidFill>
                          <a:schemeClr val="tx1"/>
                        </a:solidFill>
                      </a:endParaRPr>
                    </a:p>
                  </a:txBody>
                  <a:tcPr marL="68580" marR="68580" marT="0" marB="0">
                    <a:solidFill>
                      <a:schemeClr val="bg1">
                        <a:lumMod val="85000"/>
                      </a:schemeClr>
                    </a:solidFill>
                  </a:tcPr>
                </a:tc>
                <a:tc>
                  <a:txBody>
                    <a:bodyPr/>
                    <a:lstStyle/>
                    <a:p>
                      <a:pPr algn="just">
                        <a:spcAft>
                          <a:spcPts val="0"/>
                        </a:spcAft>
                      </a:pPr>
                      <a:r>
                        <a:rPr lang="kk-KZ">
                          <a:solidFill>
                            <a:schemeClr val="tx1"/>
                          </a:solidFill>
                        </a:rPr>
                        <a:t>100-150</a:t>
                      </a:r>
                      <a:endParaRPr lang="ru-RU">
                        <a:solidFill>
                          <a:schemeClr val="tx1"/>
                        </a:solidFill>
                      </a:endParaRPr>
                    </a:p>
                  </a:txBody>
                  <a:tcPr marL="68580" marR="68580" marT="0" marB="0">
                    <a:solidFill>
                      <a:schemeClr val="bg1">
                        <a:lumMod val="85000"/>
                      </a:schemeClr>
                    </a:solidFill>
                  </a:tcPr>
                </a:tc>
              </a:tr>
              <a:tr h="550920">
                <a:tc>
                  <a:txBody>
                    <a:bodyPr/>
                    <a:lstStyle/>
                    <a:p>
                      <a:pPr algn="just">
                        <a:spcAft>
                          <a:spcPts val="0"/>
                        </a:spcAft>
                      </a:pPr>
                      <a:r>
                        <a:rPr lang="kk-KZ">
                          <a:solidFill>
                            <a:schemeClr val="tx1"/>
                          </a:solidFill>
                        </a:rPr>
                        <a:t>4.Жұмсалған су, мың.м3/га</a:t>
                      </a:r>
                      <a:endParaRPr lang="ru-RU">
                        <a:solidFill>
                          <a:schemeClr val="tx1"/>
                        </a:solidFill>
                      </a:endParaRPr>
                    </a:p>
                  </a:txBody>
                  <a:tcPr marL="68580" marR="68580" marT="0" marB="0">
                    <a:solidFill>
                      <a:schemeClr val="bg1">
                        <a:lumMod val="85000"/>
                      </a:schemeClr>
                    </a:solidFill>
                  </a:tcPr>
                </a:tc>
                <a:tc>
                  <a:txBody>
                    <a:bodyPr/>
                    <a:lstStyle/>
                    <a:p>
                      <a:pPr algn="just">
                        <a:spcAft>
                          <a:spcPts val="0"/>
                        </a:spcAft>
                      </a:pPr>
                      <a:r>
                        <a:rPr lang="kk-KZ" b="1" dirty="0">
                          <a:solidFill>
                            <a:schemeClr val="tx1"/>
                          </a:solidFill>
                        </a:rPr>
                        <a:t>24,0</a:t>
                      </a:r>
                      <a:endParaRPr lang="ru-RU" b="1" dirty="0">
                        <a:solidFill>
                          <a:schemeClr val="tx1"/>
                        </a:solidFill>
                      </a:endParaRPr>
                    </a:p>
                  </a:txBody>
                  <a:tcPr marL="68580" marR="68580" marT="0" marB="0">
                    <a:solidFill>
                      <a:schemeClr val="bg1">
                        <a:lumMod val="85000"/>
                      </a:schemeClr>
                    </a:solidFill>
                  </a:tcPr>
                </a:tc>
                <a:tc>
                  <a:txBody>
                    <a:bodyPr/>
                    <a:lstStyle/>
                    <a:p>
                      <a:pPr algn="just">
                        <a:spcAft>
                          <a:spcPts val="0"/>
                        </a:spcAft>
                      </a:pPr>
                      <a:r>
                        <a:rPr lang="kk-KZ">
                          <a:solidFill>
                            <a:schemeClr val="tx1"/>
                          </a:solidFill>
                        </a:rPr>
                        <a:t>18,0</a:t>
                      </a:r>
                      <a:endParaRPr lang="ru-RU">
                        <a:solidFill>
                          <a:schemeClr val="tx1"/>
                        </a:solidFill>
                      </a:endParaRPr>
                    </a:p>
                  </a:txBody>
                  <a:tcPr marL="68580" marR="68580" marT="0" marB="0">
                    <a:solidFill>
                      <a:schemeClr val="bg1">
                        <a:lumMod val="85000"/>
                      </a:schemeClr>
                    </a:solidFill>
                  </a:tcPr>
                </a:tc>
              </a:tr>
              <a:tr h="826379">
                <a:tc>
                  <a:txBody>
                    <a:bodyPr/>
                    <a:lstStyle/>
                    <a:p>
                      <a:pPr algn="just">
                        <a:spcAft>
                          <a:spcPts val="0"/>
                        </a:spcAft>
                      </a:pPr>
                      <a:r>
                        <a:rPr lang="kk-KZ">
                          <a:solidFill>
                            <a:schemeClr val="tx1"/>
                          </a:solidFill>
                        </a:rPr>
                        <a:t>5.Гербицидке жұмсалған шығын, мың.теңге/га</a:t>
                      </a:r>
                      <a:endParaRPr lang="ru-RU">
                        <a:solidFill>
                          <a:schemeClr val="tx1"/>
                        </a:solidFill>
                      </a:endParaRPr>
                    </a:p>
                  </a:txBody>
                  <a:tcPr marL="68580" marR="68580" marT="0" marB="0">
                    <a:solidFill>
                      <a:schemeClr val="bg1">
                        <a:lumMod val="85000"/>
                      </a:schemeClr>
                    </a:solidFill>
                  </a:tcPr>
                </a:tc>
                <a:tc>
                  <a:txBody>
                    <a:bodyPr/>
                    <a:lstStyle/>
                    <a:p>
                      <a:pPr algn="just">
                        <a:spcAft>
                          <a:spcPts val="0"/>
                        </a:spcAft>
                      </a:pPr>
                      <a:r>
                        <a:rPr lang="kk-KZ">
                          <a:solidFill>
                            <a:schemeClr val="tx1"/>
                          </a:solidFill>
                        </a:rPr>
                        <a:t>5-6</a:t>
                      </a:r>
                      <a:endParaRPr lang="ru-RU">
                        <a:solidFill>
                          <a:schemeClr val="tx1"/>
                        </a:solidFill>
                      </a:endParaRPr>
                    </a:p>
                  </a:txBody>
                  <a:tcPr marL="68580" marR="68580" marT="0" marB="0">
                    <a:solidFill>
                      <a:schemeClr val="bg1">
                        <a:lumMod val="85000"/>
                      </a:schemeClr>
                    </a:solidFill>
                  </a:tcPr>
                </a:tc>
                <a:tc>
                  <a:txBody>
                    <a:bodyPr/>
                    <a:lstStyle/>
                    <a:p>
                      <a:pPr algn="just">
                        <a:spcAft>
                          <a:spcPts val="0"/>
                        </a:spcAft>
                      </a:pPr>
                      <a:r>
                        <a:rPr lang="kk-KZ" dirty="0">
                          <a:solidFill>
                            <a:schemeClr val="tx1"/>
                          </a:solidFill>
                        </a:rPr>
                        <a:t>-</a:t>
                      </a:r>
                      <a:endParaRPr lang="ru-RU" dirty="0">
                        <a:solidFill>
                          <a:schemeClr val="tx1"/>
                        </a:solidFill>
                      </a:endParaRPr>
                    </a:p>
                  </a:txBody>
                  <a:tcPr marL="68580" marR="68580" marT="0" marB="0">
                    <a:solidFill>
                      <a:schemeClr val="bg1">
                        <a:lumMod val="85000"/>
                      </a:schemeClr>
                    </a:solidFill>
                  </a:tcPr>
                </a:tc>
              </a:tr>
            </a:tbl>
          </a:graphicData>
        </a:graphic>
      </p:graphicFrame>
      <p:sp>
        <p:nvSpPr>
          <p:cNvPr id="5" name="Rectangle 1"/>
          <p:cNvSpPr>
            <a:spLocks noChangeArrowheads="1"/>
          </p:cNvSpPr>
          <p:nvPr/>
        </p:nvSpPr>
        <p:spPr bwMode="auto">
          <a:xfrm>
            <a:off x="838201" y="473908"/>
            <a:ext cx="8933596"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Жетілдірілген күріш өсіру технологиясын өндіріске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енгізгенде үнемделетін ресурстар</a:t>
            </a:r>
            <a:endParaRPr kumimoji="0" lang="ru-RU" altLang="ru-RU" sz="2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3117697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69711" y="4046194"/>
            <a:ext cx="5385179" cy="4351338"/>
          </a:xfrm>
        </p:spPr>
        <p:txBody>
          <a:bodyPr>
            <a:normAutofit/>
          </a:bodyPr>
          <a:lstStyle/>
          <a:p>
            <a:r>
              <a:rPr lang="kk-KZ" sz="2000" dirty="0">
                <a:latin typeface="Times New Roman" panose="02020603050405020304" pitchFamily="18" charset="0"/>
                <a:cs typeface="Times New Roman" panose="02020603050405020304" pitchFamily="18" charset="0"/>
              </a:rPr>
              <a:t>6 сурет – Қазақ су шаруашылығы ҒЗИ-ның сепкіші</a:t>
            </a:r>
            <a:endParaRPr lang="ru-RU" sz="2000" dirty="0">
              <a:latin typeface="Times New Roman" panose="02020603050405020304" pitchFamily="18" charset="0"/>
              <a:cs typeface="Times New Roman" panose="02020603050405020304" pitchFamily="18" charset="0"/>
            </a:endParaRPr>
          </a:p>
        </p:txBody>
      </p:sp>
      <p:pic>
        <p:nvPicPr>
          <p:cNvPr id="6147" name="Picture 3" descr="PIC_000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6036" y="532263"/>
            <a:ext cx="4258101" cy="3346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5" name="Таблица 4"/>
          <p:cNvGraphicFramePr>
            <a:graphicFrameLocks noGrp="1"/>
          </p:cNvGraphicFramePr>
          <p:nvPr>
            <p:extLst>
              <p:ext uri="{D42A27DB-BD31-4B8C-83A1-F6EECF244321}">
                <p14:modId xmlns:p14="http://schemas.microsoft.com/office/powerpoint/2010/main" xmlns="" val="1298093933"/>
              </p:ext>
            </p:extLst>
          </p:nvPr>
        </p:nvGraphicFramePr>
        <p:xfrm>
          <a:off x="6091664" y="859809"/>
          <a:ext cx="4837160" cy="501104"/>
        </p:xfrm>
        <a:graphic>
          <a:graphicData uri="http://schemas.openxmlformats.org/drawingml/2006/table">
            <a:tbl>
              <a:tblPr firstRow="1" firstCol="1" lastRow="1" lastCol="1" bandRow="1" bandCol="1">
                <a:tableStyleId>{5C22544A-7EE6-4342-B048-85BDC9FD1C3A}</a:tableStyleId>
              </a:tblPr>
              <a:tblGrid>
                <a:gridCol w="4837160"/>
              </a:tblGrid>
              <a:tr h="250552">
                <a:tc>
                  <a:txBody>
                    <a:bodyPr/>
                    <a:lstStyle/>
                    <a:p>
                      <a:pPr algn="just">
                        <a:spcAft>
                          <a:spcPts val="100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0552">
                <a:tc>
                  <a:txBody>
                    <a:bodyPr/>
                    <a:lstStyle/>
                    <a:p>
                      <a:pPr algn="ctr">
                        <a:spcAft>
                          <a:spcPts val="0"/>
                        </a:spcAft>
                      </a:pPr>
                      <a:r>
                        <a:rPr lang="kk-KZ" sz="1100" dirty="0">
                          <a:effectLst/>
                        </a:rPr>
                        <a:t>7 сурет – Жалдап себуге арналған индиялық сепкіш</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614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1665" y="391260"/>
            <a:ext cx="4867487" cy="348779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6091665" y="4172382"/>
            <a:ext cx="5284395" cy="369332"/>
          </a:xfrm>
          <a:prstGeom prst="rect">
            <a:avLst/>
          </a:prstGeom>
        </p:spPr>
        <p:txBody>
          <a:bodyPr wrap="none">
            <a:spAutoFit/>
          </a:bodyPr>
          <a:lstStyle/>
          <a:p>
            <a:r>
              <a:rPr lang="kk-KZ" dirty="0" smtClean="0">
                <a:effectLst/>
                <a:latin typeface="Times New Roman" panose="02020603050405020304" pitchFamily="18" charset="0"/>
                <a:ea typeface="Calibri" panose="020F0502020204030204" pitchFamily="34" charset="0"/>
              </a:rPr>
              <a:t>7 сурет – Жалдап себуге арналған индиялық сепкіш</a:t>
            </a:r>
            <a:endParaRPr lang="ru-RU" dirty="0"/>
          </a:p>
        </p:txBody>
      </p:sp>
    </p:spTree>
    <p:extLst>
      <p:ext uri="{BB962C8B-B14F-4D97-AF65-F5344CB8AC3E}">
        <p14:creationId xmlns:p14="http://schemas.microsoft.com/office/powerpoint/2010/main" xmlns="" val="2789358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2464417341"/>
              </p:ext>
            </p:extLst>
          </p:nvPr>
        </p:nvGraphicFramePr>
        <p:xfrm>
          <a:off x="838200" y="3712191"/>
          <a:ext cx="4798324" cy="791569"/>
        </p:xfrm>
        <a:graphic>
          <a:graphicData uri="http://schemas.openxmlformats.org/drawingml/2006/table">
            <a:tbl>
              <a:tblPr firstRow="1" firstCol="1" lastRow="1" lastCol="1" bandRow="1" bandCol="1">
                <a:tableStyleId>{5C22544A-7EE6-4342-B048-85BDC9FD1C3A}</a:tableStyleId>
              </a:tblPr>
              <a:tblGrid>
                <a:gridCol w="4798324"/>
              </a:tblGrid>
              <a:tr h="443279">
                <a:tc>
                  <a:txBody>
                    <a:bodyPr/>
                    <a:lstStyle/>
                    <a:p>
                      <a:pPr algn="ctr">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8290">
                <a:tc>
                  <a:txBody>
                    <a:bodyPr/>
                    <a:lstStyle/>
                    <a:p>
                      <a:pPr algn="ctr">
                        <a:spcAft>
                          <a:spcPts val="1000"/>
                        </a:spcAft>
                      </a:pPr>
                      <a:r>
                        <a:rPr lang="kk-KZ" sz="1800" dirty="0">
                          <a:effectLst/>
                          <a:latin typeface="Times New Roman" panose="02020603050405020304" pitchFamily="18" charset="0"/>
                          <a:cs typeface="Times New Roman" panose="02020603050405020304" pitchFamily="18" charset="0"/>
                        </a:rPr>
                        <a:t>9 сурет – Атызды айналдыра арық салу</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7169" name="Picture 1" descr="PIC_00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199" y="1446663"/>
            <a:ext cx="4798325" cy="2609850"/>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5" name="Таблица 4"/>
          <p:cNvGraphicFramePr>
            <a:graphicFrameLocks noGrp="1"/>
          </p:cNvGraphicFramePr>
          <p:nvPr>
            <p:extLst>
              <p:ext uri="{D42A27DB-BD31-4B8C-83A1-F6EECF244321}">
                <p14:modId xmlns:p14="http://schemas.microsoft.com/office/powerpoint/2010/main" xmlns="" val="522857190"/>
              </p:ext>
            </p:extLst>
          </p:nvPr>
        </p:nvGraphicFramePr>
        <p:xfrm>
          <a:off x="5871893" y="3325541"/>
          <a:ext cx="5481907" cy="1461944"/>
        </p:xfrm>
        <a:graphic>
          <a:graphicData uri="http://schemas.openxmlformats.org/drawingml/2006/table">
            <a:tbl>
              <a:tblPr firstRow="1" firstCol="1" lastRow="1" lastCol="1" bandRow="1" bandCol="1">
                <a:tableStyleId>{5C22544A-7EE6-4342-B048-85BDC9FD1C3A}</a:tableStyleId>
              </a:tblPr>
              <a:tblGrid>
                <a:gridCol w="5481907"/>
              </a:tblGrid>
              <a:tr h="818689">
                <a:tc>
                  <a:txBody>
                    <a:bodyPr/>
                    <a:lstStyle/>
                    <a:p>
                      <a:pPr algn="just">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43255">
                <a:tc>
                  <a:txBody>
                    <a:bodyPr/>
                    <a:lstStyle/>
                    <a:p>
                      <a:pPr algn="ctr">
                        <a:spcAft>
                          <a:spcPts val="1000"/>
                        </a:spcAft>
                      </a:pPr>
                      <a:r>
                        <a:rPr lang="kk-KZ" sz="1600" dirty="0">
                          <a:effectLst/>
                          <a:latin typeface="Times New Roman" panose="02020603050405020304" pitchFamily="18" charset="0"/>
                          <a:cs typeface="Times New Roman" panose="02020603050405020304" pitchFamily="18" charset="0"/>
                        </a:rPr>
                        <a:t>10 сурет – Уақытша салынған арықтарды суға бастыру</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7171" name="Picture 3" descr="PIC_009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86948" y="1419676"/>
            <a:ext cx="5466852" cy="2636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3089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5" name="Picture 3" descr="Новый рисунок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7547" y="651728"/>
            <a:ext cx="4321577" cy="3584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Прямоугольник 6"/>
          <p:cNvSpPr/>
          <p:nvPr/>
        </p:nvSpPr>
        <p:spPr>
          <a:xfrm>
            <a:off x="327547" y="4522929"/>
            <a:ext cx="4844954" cy="646331"/>
          </a:xfrm>
          <a:prstGeom prst="rect">
            <a:avLst/>
          </a:prstGeom>
        </p:spPr>
        <p:txBody>
          <a:bodyPr wrap="square">
            <a:spAutoFit/>
          </a:bodyPr>
          <a:lstStyle/>
          <a:p>
            <a:r>
              <a:rPr lang="kk-KZ" dirty="0" smtClean="0">
                <a:effectLst/>
                <a:latin typeface="Times New Roman" panose="02020603050405020304" pitchFamily="18" charset="0"/>
                <a:ea typeface="Calibri" panose="020F0502020204030204" pitchFamily="34" charset="0"/>
              </a:rPr>
              <a:t>11-сурет – Күрішті жалға егу тәсілін қолдану кезіндегі алғашқы суға бастыру</a:t>
            </a:r>
            <a:endParaRPr lang="ru-RU" dirty="0"/>
          </a:p>
        </p:txBody>
      </p:sp>
      <p:pic>
        <p:nvPicPr>
          <p:cNvPr id="8197" name="Picture 5" descr="DSC0080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42623" y="669925"/>
            <a:ext cx="5234391" cy="3566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Прямоугольник 7"/>
          <p:cNvSpPr/>
          <p:nvPr/>
        </p:nvSpPr>
        <p:spPr>
          <a:xfrm>
            <a:off x="5409178" y="4476762"/>
            <a:ext cx="5181483" cy="369332"/>
          </a:xfrm>
          <a:prstGeom prst="rect">
            <a:avLst/>
          </a:prstGeom>
        </p:spPr>
        <p:txBody>
          <a:bodyPr wrap="none">
            <a:spAutoFit/>
          </a:bodyPr>
          <a:lstStyle/>
          <a:p>
            <a:r>
              <a:rPr lang="kk-KZ" dirty="0" smtClean="0">
                <a:effectLst/>
                <a:latin typeface="Times New Roman" panose="02020603050405020304" pitchFamily="18" charset="0"/>
                <a:ea typeface="Calibri" panose="020F0502020204030204" pitchFamily="34" charset="0"/>
              </a:rPr>
              <a:t>12-сурет – Индиялық сепкішпен күрішті жалға егу</a:t>
            </a:r>
            <a:endParaRPr lang="ru-RU" dirty="0"/>
          </a:p>
        </p:txBody>
      </p:sp>
    </p:spTree>
    <p:extLst>
      <p:ext uri="{BB962C8B-B14F-4D97-AF65-F5344CB8AC3E}">
        <p14:creationId xmlns:p14="http://schemas.microsoft.com/office/powerpoint/2010/main" xmlns="" val="22225753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385502"/>
          </a:xfrm>
        </p:spPr>
        <p:txBody>
          <a:bodyPr>
            <a:normAutofit fontScale="90000"/>
          </a:bodyPr>
          <a:lstStyle/>
          <a:p>
            <a:r>
              <a:rPr lang="kk-KZ" sz="3100" dirty="0" smtClean="0">
                <a:latin typeface="Times New Roman" panose="02020603050405020304" pitchFamily="18" charset="0"/>
                <a:cs typeface="Times New Roman" panose="02020603050405020304" pitchFamily="18" charset="0"/>
              </a:rPr>
              <a:t/>
            </a:r>
            <a:br>
              <a:rPr lang="kk-KZ" sz="3100" dirty="0" smtClean="0">
                <a:latin typeface="Times New Roman" panose="02020603050405020304" pitchFamily="18" charset="0"/>
                <a:cs typeface="Times New Roman" panose="02020603050405020304" pitchFamily="18" charset="0"/>
              </a:rPr>
            </a:br>
            <a:r>
              <a:rPr lang="kk-KZ" sz="3100" dirty="0">
                <a:latin typeface="Times New Roman" panose="02020603050405020304" pitchFamily="18" charset="0"/>
                <a:cs typeface="Times New Roman" panose="02020603050405020304" pitchFamily="18" charset="0"/>
              </a:rPr>
              <a:t/>
            </a:r>
            <a:br>
              <a:rPr lang="kk-KZ" sz="3100" dirty="0">
                <a:latin typeface="Times New Roman" panose="02020603050405020304" pitchFamily="18" charset="0"/>
                <a:cs typeface="Times New Roman" panose="02020603050405020304" pitchFamily="18" charset="0"/>
              </a:rPr>
            </a:br>
            <a:r>
              <a:rPr lang="kk-KZ" sz="3100" dirty="0" smtClean="0">
                <a:latin typeface="Times New Roman" panose="02020603050405020304" pitchFamily="18" charset="0"/>
                <a:cs typeface="Times New Roman" panose="02020603050405020304" pitchFamily="18" charset="0"/>
              </a:rPr>
              <a:t>7-кесте</a:t>
            </a:r>
            <a:r>
              <a:rPr lang="kk-KZ" sz="3100" dirty="0">
                <a:latin typeface="Times New Roman" panose="02020603050405020304" pitchFamily="18" charset="0"/>
                <a:cs typeface="Times New Roman" panose="02020603050405020304" pitchFamily="18" charset="0"/>
              </a:rPr>
              <a:t>. Күріш өсіру технологияларының жұмсалған шығынға және күріш өніміне әсері (тиімділігі)</a:t>
            </a:r>
            <a:r>
              <a:rPr lang="ru-RU" dirty="0"/>
              <a:t/>
            </a:r>
            <a:br>
              <a:rPr lang="ru-RU" dirty="0"/>
            </a:br>
            <a:r>
              <a:rPr lang="kk-KZ" dirty="0"/>
              <a:t> </a:t>
            </a:r>
            <a:r>
              <a:rPr lang="ru-RU" dirty="0"/>
              <a:t/>
            </a:r>
            <a:br>
              <a:rPr lang="ru-RU"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3913602565"/>
              </p:ext>
            </p:extLst>
          </p:nvPr>
        </p:nvGraphicFramePr>
        <p:xfrm>
          <a:off x="163774" y="191068"/>
          <a:ext cx="11436823" cy="6250099"/>
        </p:xfrm>
        <a:graphic>
          <a:graphicData uri="http://schemas.openxmlformats.org/drawingml/2006/table">
            <a:tbl>
              <a:tblPr firstRow="1" firstCol="1" bandRow="1">
                <a:tableStyleId>{5C22544A-7EE6-4342-B048-85BDC9FD1C3A}</a:tableStyleId>
              </a:tblPr>
              <a:tblGrid>
                <a:gridCol w="2234954"/>
                <a:gridCol w="849504"/>
                <a:gridCol w="1400475"/>
                <a:gridCol w="1400475"/>
                <a:gridCol w="1251208"/>
                <a:gridCol w="1400475"/>
                <a:gridCol w="1449866"/>
                <a:gridCol w="1449866"/>
              </a:tblGrid>
              <a:tr h="334969">
                <a:tc rowSpan="2">
                  <a:txBody>
                    <a:bodyPr/>
                    <a:lstStyle/>
                    <a:p>
                      <a:pPr algn="just">
                        <a:spcAft>
                          <a:spcPts val="0"/>
                        </a:spcAft>
                      </a:pPr>
                      <a:r>
                        <a:rPr lang="kk-KZ" sz="1600" b="1" dirty="0">
                          <a:solidFill>
                            <a:schemeClr val="tx1"/>
                          </a:solidFill>
                          <a:effectLst/>
                        </a:rPr>
                        <a:t>Жаңа тенология енгізілген шаруашылық аттары</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rowSpan="2">
                  <a:txBody>
                    <a:bodyPr/>
                    <a:lstStyle/>
                    <a:p>
                      <a:pPr algn="just">
                        <a:spcAft>
                          <a:spcPts val="0"/>
                        </a:spcAft>
                      </a:pPr>
                      <a:r>
                        <a:rPr lang="kk-KZ" sz="1600" b="1">
                          <a:solidFill>
                            <a:schemeClr val="tx1"/>
                          </a:solidFill>
                          <a:effectLst/>
                        </a:rPr>
                        <a:t>Егіс</a:t>
                      </a:r>
                      <a:endParaRPr lang="ru-RU" sz="1600" b="1">
                        <a:solidFill>
                          <a:schemeClr val="tx1"/>
                        </a:solidFill>
                        <a:effectLst/>
                      </a:endParaRPr>
                    </a:p>
                    <a:p>
                      <a:pPr algn="just">
                        <a:spcAft>
                          <a:spcPts val="0"/>
                        </a:spcAft>
                      </a:pPr>
                      <a:r>
                        <a:rPr lang="kk-KZ" sz="1600" b="1">
                          <a:solidFill>
                            <a:schemeClr val="tx1"/>
                          </a:solidFill>
                          <a:effectLst/>
                        </a:rPr>
                        <a:t>көлемі, га</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gridSpan="2">
                  <a:txBody>
                    <a:bodyPr/>
                    <a:lstStyle/>
                    <a:p>
                      <a:pPr algn="just">
                        <a:spcAft>
                          <a:spcPts val="0"/>
                        </a:spcAft>
                      </a:pPr>
                      <a:r>
                        <a:rPr lang="en-US" sz="1600" b="1">
                          <a:solidFill>
                            <a:schemeClr val="tx1"/>
                          </a:solidFill>
                          <a:effectLst/>
                        </a:rPr>
                        <a:t>1</a:t>
                      </a:r>
                      <a:r>
                        <a:rPr lang="ru-RU" sz="1600" b="1">
                          <a:solidFill>
                            <a:schemeClr val="tx1"/>
                          </a:solidFill>
                          <a:effectLst/>
                        </a:rPr>
                        <a:t>га </a:t>
                      </a:r>
                      <a:r>
                        <a:rPr lang="kk-KZ" sz="1600" b="1">
                          <a:solidFill>
                            <a:schemeClr val="tx1"/>
                          </a:solidFill>
                          <a:effectLst/>
                        </a:rPr>
                        <a:t>жұмсалған шығыны,теңге</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hMerge="1">
                  <a:txBody>
                    <a:bodyPr/>
                    <a:lstStyle/>
                    <a:p>
                      <a:endParaRPr lang="ru-RU"/>
                    </a:p>
                  </a:txBody>
                  <a:tcPr/>
                </a:tc>
                <a:tc gridSpan="2">
                  <a:txBody>
                    <a:bodyPr/>
                    <a:lstStyle/>
                    <a:p>
                      <a:pPr algn="just">
                        <a:spcAft>
                          <a:spcPts val="0"/>
                        </a:spcAft>
                      </a:pPr>
                      <a:r>
                        <a:rPr lang="kk-KZ" sz="1600" b="1">
                          <a:solidFill>
                            <a:schemeClr val="tx1"/>
                          </a:solidFill>
                          <a:effectLst/>
                        </a:rPr>
                        <a:t>Алынған өнім,га</a:t>
                      </a:r>
                      <a:r>
                        <a:rPr lang="en-US" sz="1600" b="1">
                          <a:solidFill>
                            <a:schemeClr val="tx1"/>
                          </a:solidFill>
                          <a:effectLst/>
                        </a:rPr>
                        <a:t>/</a:t>
                      </a:r>
                      <a:r>
                        <a:rPr lang="ru-RU" sz="1600" b="1">
                          <a:solidFill>
                            <a:schemeClr val="tx1"/>
                          </a:solidFill>
                          <a:effectLst/>
                        </a:rPr>
                        <a:t>ц</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hMerge="1">
                  <a:txBody>
                    <a:bodyPr/>
                    <a:lstStyle/>
                    <a:p>
                      <a:endParaRPr lang="ru-RU"/>
                    </a:p>
                  </a:txBody>
                  <a:tcPr/>
                </a:tc>
                <a:tc gridSpan="2">
                  <a:txBody>
                    <a:bodyPr/>
                    <a:lstStyle/>
                    <a:p>
                      <a:pPr algn="just">
                        <a:spcAft>
                          <a:spcPts val="0"/>
                        </a:spcAft>
                      </a:pPr>
                      <a:r>
                        <a:rPr lang="kk-KZ" sz="1600" b="1">
                          <a:solidFill>
                            <a:schemeClr val="tx1"/>
                          </a:solidFill>
                          <a:effectLst/>
                        </a:rPr>
                        <a:t>Үнемделген қаражат</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hMerge="1">
                  <a:txBody>
                    <a:bodyPr/>
                    <a:lstStyle/>
                    <a:p>
                      <a:endParaRPr lang="ru-RU"/>
                    </a:p>
                  </a:txBody>
                  <a:tcPr/>
                </a:tc>
              </a:tr>
              <a:tr h="1004907">
                <a:tc vMerge="1">
                  <a:txBody>
                    <a:bodyPr/>
                    <a:lstStyle/>
                    <a:p>
                      <a:endParaRPr lang="ru-RU"/>
                    </a:p>
                  </a:txBody>
                  <a:tcPr/>
                </a:tc>
                <a:tc vMerge="1">
                  <a:txBody>
                    <a:bodyPr/>
                    <a:lstStyle/>
                    <a:p>
                      <a:endParaRPr lang="ru-RU"/>
                    </a:p>
                  </a:txBody>
                  <a:tcPr/>
                </a:tc>
                <a:tc>
                  <a:txBody>
                    <a:bodyPr/>
                    <a:lstStyle/>
                    <a:p>
                      <a:pPr algn="just">
                        <a:spcAft>
                          <a:spcPts val="0"/>
                        </a:spcAft>
                      </a:pPr>
                      <a:r>
                        <a:rPr lang="kk-KZ" sz="1600" b="1">
                          <a:solidFill>
                            <a:schemeClr val="tx1"/>
                          </a:solidFill>
                          <a:effectLst/>
                        </a:rPr>
                        <a:t>қалып</a:t>
                      </a:r>
                      <a:endParaRPr lang="ru-RU" sz="1600" b="1">
                        <a:solidFill>
                          <a:schemeClr val="tx1"/>
                        </a:solidFill>
                        <a:effectLst/>
                      </a:endParaRPr>
                    </a:p>
                    <a:p>
                      <a:pPr algn="just">
                        <a:spcAft>
                          <a:spcPts val="0"/>
                        </a:spcAft>
                      </a:pPr>
                      <a:r>
                        <a:rPr lang="kk-KZ" sz="1600" b="1">
                          <a:solidFill>
                            <a:schemeClr val="tx1"/>
                          </a:solidFill>
                          <a:effectLst/>
                        </a:rPr>
                        <a:t>тасқан тех</a:t>
                      </a:r>
                      <a:r>
                        <a:rPr lang="en-US" sz="1600" b="1">
                          <a:solidFill>
                            <a:schemeClr val="tx1"/>
                          </a:solidFill>
                          <a:effectLst/>
                        </a:rPr>
                        <a:t>-</a:t>
                      </a:r>
                      <a:r>
                        <a:rPr lang="ru-RU" sz="1600" b="1">
                          <a:solidFill>
                            <a:schemeClr val="tx1"/>
                          </a:solidFill>
                          <a:effectLst/>
                        </a:rPr>
                        <a:t>да</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kk-KZ" sz="1600" b="1">
                          <a:solidFill>
                            <a:schemeClr val="tx1"/>
                          </a:solidFill>
                          <a:effectLst/>
                        </a:rPr>
                        <a:t>жаңа  тех</a:t>
                      </a:r>
                      <a:r>
                        <a:rPr lang="en-US" sz="1600" b="1">
                          <a:solidFill>
                            <a:schemeClr val="tx1"/>
                          </a:solidFill>
                          <a:effectLst/>
                        </a:rPr>
                        <a:t>-</a:t>
                      </a:r>
                      <a:r>
                        <a:rPr lang="ru-RU" sz="1600" b="1">
                          <a:solidFill>
                            <a:schemeClr val="tx1"/>
                          </a:solidFill>
                          <a:effectLst/>
                        </a:rPr>
                        <a:t>да</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kk-KZ" sz="1600" b="1">
                          <a:solidFill>
                            <a:schemeClr val="tx1"/>
                          </a:solidFill>
                          <a:effectLst/>
                        </a:rPr>
                        <a:t>қалып</a:t>
                      </a:r>
                      <a:endParaRPr lang="ru-RU" sz="1600" b="1">
                        <a:solidFill>
                          <a:schemeClr val="tx1"/>
                        </a:solidFill>
                        <a:effectLst/>
                      </a:endParaRPr>
                    </a:p>
                    <a:p>
                      <a:pPr algn="just">
                        <a:spcAft>
                          <a:spcPts val="0"/>
                        </a:spcAft>
                      </a:pPr>
                      <a:r>
                        <a:rPr lang="kk-KZ" sz="1600" b="1">
                          <a:solidFill>
                            <a:schemeClr val="tx1"/>
                          </a:solidFill>
                          <a:effectLst/>
                        </a:rPr>
                        <a:t>тасқан тех</a:t>
                      </a:r>
                      <a:r>
                        <a:rPr lang="en-US" sz="1600" b="1">
                          <a:solidFill>
                            <a:schemeClr val="tx1"/>
                          </a:solidFill>
                          <a:effectLst/>
                        </a:rPr>
                        <a:t>-</a:t>
                      </a:r>
                      <a:r>
                        <a:rPr lang="ru-RU" sz="1600" b="1">
                          <a:solidFill>
                            <a:schemeClr val="tx1"/>
                          </a:solidFill>
                          <a:effectLst/>
                        </a:rPr>
                        <a:t>да</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kk-KZ" sz="1600" b="1">
                          <a:solidFill>
                            <a:schemeClr val="tx1"/>
                          </a:solidFill>
                          <a:effectLst/>
                        </a:rPr>
                        <a:t>жаңа  тех</a:t>
                      </a:r>
                      <a:r>
                        <a:rPr lang="en-US" sz="1600" b="1">
                          <a:solidFill>
                            <a:schemeClr val="tx1"/>
                          </a:solidFill>
                          <a:effectLst/>
                        </a:rPr>
                        <a:t>-</a:t>
                      </a:r>
                      <a:r>
                        <a:rPr lang="ru-RU" sz="1600" b="1">
                          <a:solidFill>
                            <a:schemeClr val="tx1"/>
                          </a:solidFill>
                          <a:effectLst/>
                        </a:rPr>
                        <a:t>да</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ru-RU" sz="1600" b="1">
                          <a:solidFill>
                            <a:schemeClr val="tx1"/>
                          </a:solidFill>
                          <a:effectLst/>
                        </a:rPr>
                        <a:t>г</a:t>
                      </a:r>
                      <a:r>
                        <a:rPr lang="kk-KZ" sz="1600" b="1">
                          <a:solidFill>
                            <a:schemeClr val="tx1"/>
                          </a:solidFill>
                          <a:effectLst/>
                        </a:rPr>
                        <a:t>а</a:t>
                      </a:r>
                      <a:r>
                        <a:rPr lang="en-US" sz="1600" b="1">
                          <a:solidFill>
                            <a:schemeClr val="tx1"/>
                          </a:solidFill>
                          <a:effectLst/>
                        </a:rPr>
                        <a:t>/</a:t>
                      </a:r>
                      <a:endParaRPr lang="ru-RU" sz="1600" b="1">
                        <a:solidFill>
                          <a:schemeClr val="tx1"/>
                        </a:solidFill>
                        <a:effectLst/>
                      </a:endParaRPr>
                    </a:p>
                    <a:p>
                      <a:pPr algn="just">
                        <a:spcAft>
                          <a:spcPts val="0"/>
                        </a:spcAft>
                      </a:pPr>
                      <a:r>
                        <a:rPr lang="kk-KZ" sz="1600" b="1">
                          <a:solidFill>
                            <a:schemeClr val="tx1"/>
                          </a:solidFill>
                          <a:effectLst/>
                        </a:rPr>
                        <a:t>теңге</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kk-KZ" sz="1600" b="1" dirty="0">
                          <a:solidFill>
                            <a:schemeClr val="tx1"/>
                          </a:solidFill>
                          <a:effectLst/>
                        </a:rPr>
                        <a:t>жалпы</a:t>
                      </a:r>
                      <a:endParaRPr lang="ru-RU" sz="1600" b="1" dirty="0">
                        <a:solidFill>
                          <a:schemeClr val="tx1"/>
                        </a:solidFill>
                        <a:effectLst/>
                      </a:endParaRPr>
                    </a:p>
                    <a:p>
                      <a:pPr algn="just">
                        <a:spcAft>
                          <a:spcPts val="0"/>
                        </a:spcAft>
                      </a:pPr>
                      <a:r>
                        <a:rPr lang="kk-KZ" sz="1600" b="1" dirty="0">
                          <a:solidFill>
                            <a:schemeClr val="tx1"/>
                          </a:solidFill>
                          <a:effectLst/>
                        </a:rPr>
                        <a:t>көлемі,</a:t>
                      </a:r>
                      <a:endParaRPr lang="ru-RU" sz="1600" b="1" dirty="0">
                        <a:solidFill>
                          <a:schemeClr val="tx1"/>
                        </a:solidFill>
                        <a:effectLst/>
                      </a:endParaRPr>
                    </a:p>
                    <a:p>
                      <a:pPr algn="just">
                        <a:spcAft>
                          <a:spcPts val="0"/>
                        </a:spcAft>
                      </a:pPr>
                      <a:r>
                        <a:rPr lang="kk-KZ" sz="1600" b="1" dirty="0">
                          <a:solidFill>
                            <a:schemeClr val="tx1"/>
                          </a:solidFill>
                          <a:effectLst/>
                        </a:rPr>
                        <a:t>мың теңге</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669938">
                <a:tc>
                  <a:txBody>
                    <a:bodyPr/>
                    <a:lstStyle/>
                    <a:p>
                      <a:pPr algn="just">
                        <a:spcAft>
                          <a:spcPts val="0"/>
                        </a:spcAft>
                      </a:pPr>
                      <a:r>
                        <a:rPr lang="kk-KZ" sz="1600" b="1">
                          <a:solidFill>
                            <a:schemeClr val="tx1"/>
                          </a:solidFill>
                          <a:effectLst/>
                        </a:rPr>
                        <a:t>«Шаған Жер»</a:t>
                      </a:r>
                      <a:endParaRPr lang="ru-RU" sz="1600" b="1">
                        <a:solidFill>
                          <a:schemeClr val="tx1"/>
                        </a:solidFill>
                        <a:effectLst/>
                      </a:endParaRPr>
                    </a:p>
                    <a:p>
                      <a:pPr algn="just">
                        <a:spcAft>
                          <a:spcPts val="0"/>
                        </a:spcAft>
                      </a:pPr>
                      <a:r>
                        <a:rPr lang="kk-KZ" sz="1600" b="1">
                          <a:solidFill>
                            <a:schemeClr val="tx1"/>
                          </a:solidFill>
                          <a:effectLst/>
                        </a:rPr>
                        <a:t>ЖШС</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300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150000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130000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45,0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49,7</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43500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13050,0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669938">
                <a:tc>
                  <a:txBody>
                    <a:bodyPr/>
                    <a:lstStyle/>
                    <a:p>
                      <a:pPr algn="just">
                        <a:spcAft>
                          <a:spcPts val="0"/>
                        </a:spcAft>
                      </a:pPr>
                      <a:r>
                        <a:rPr lang="kk-KZ" sz="1600" b="1">
                          <a:solidFill>
                            <a:schemeClr val="tx1"/>
                          </a:solidFill>
                          <a:effectLst/>
                        </a:rPr>
                        <a:t>«Ырза Агро»</a:t>
                      </a:r>
                      <a:endParaRPr lang="ru-RU" sz="1600" b="1">
                        <a:solidFill>
                          <a:schemeClr val="tx1"/>
                        </a:solidFill>
                        <a:effectLst/>
                      </a:endParaRPr>
                    </a:p>
                    <a:p>
                      <a:pPr algn="just">
                        <a:spcAft>
                          <a:spcPts val="0"/>
                        </a:spcAft>
                      </a:pPr>
                      <a:r>
                        <a:rPr lang="kk-KZ" sz="1600" b="1">
                          <a:solidFill>
                            <a:schemeClr val="tx1"/>
                          </a:solidFill>
                          <a:effectLst/>
                        </a:rPr>
                        <a:t>ЖШС</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150000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130000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40,3</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43,6</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36500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3650,0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334969">
                <a:tc>
                  <a:txBody>
                    <a:bodyPr/>
                    <a:lstStyle/>
                    <a:p>
                      <a:pPr algn="just">
                        <a:spcAft>
                          <a:spcPts val="0"/>
                        </a:spcAft>
                      </a:pPr>
                      <a:r>
                        <a:rPr lang="kk-KZ" sz="1600" b="1">
                          <a:solidFill>
                            <a:schemeClr val="tx1"/>
                          </a:solidFill>
                          <a:effectLst/>
                        </a:rPr>
                        <a:t>«Мағжан и К» ЖШС</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150000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130000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53,9</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39500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395,0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1339875">
                <a:tc>
                  <a:txBody>
                    <a:bodyPr/>
                    <a:lstStyle/>
                    <a:p>
                      <a:pPr algn="just">
                        <a:spcAft>
                          <a:spcPts val="0"/>
                        </a:spcAft>
                      </a:pPr>
                      <a:r>
                        <a:rPr lang="kk-KZ" sz="1600" b="1" dirty="0">
                          <a:solidFill>
                            <a:schemeClr val="tx1"/>
                          </a:solidFill>
                          <a:effectLst/>
                        </a:rPr>
                        <a:t>«Ы.Жақаев</a:t>
                      </a:r>
                      <a:endParaRPr lang="ru-RU" sz="1600" b="1" dirty="0">
                        <a:solidFill>
                          <a:schemeClr val="tx1"/>
                        </a:solidFill>
                        <a:effectLst/>
                      </a:endParaRPr>
                    </a:p>
                    <a:p>
                      <a:pPr algn="just">
                        <a:spcAft>
                          <a:spcPts val="0"/>
                        </a:spcAft>
                      </a:pPr>
                      <a:r>
                        <a:rPr lang="kk-KZ" sz="1600" b="1" dirty="0">
                          <a:solidFill>
                            <a:schemeClr val="tx1"/>
                          </a:solidFill>
                          <a:effectLst/>
                        </a:rPr>
                        <a:t>Атындағы</a:t>
                      </a:r>
                      <a:endParaRPr lang="ru-RU" sz="1600" b="1" dirty="0">
                        <a:solidFill>
                          <a:schemeClr val="tx1"/>
                        </a:solidFill>
                        <a:effectLst/>
                      </a:endParaRPr>
                    </a:p>
                    <a:p>
                      <a:pPr algn="just">
                        <a:spcAft>
                          <a:spcPts val="0"/>
                        </a:spcAft>
                      </a:pPr>
                      <a:r>
                        <a:rPr lang="kk-KZ" sz="1600" b="1" dirty="0">
                          <a:solidFill>
                            <a:schemeClr val="tx1"/>
                          </a:solidFill>
                          <a:effectLst/>
                        </a:rPr>
                        <a:t>ҚКШҒЗИ»</a:t>
                      </a:r>
                      <a:endParaRPr lang="ru-RU" sz="1600" b="1" dirty="0">
                        <a:solidFill>
                          <a:schemeClr val="tx1"/>
                        </a:solidFill>
                        <a:effectLst/>
                      </a:endParaRPr>
                    </a:p>
                    <a:p>
                      <a:pPr algn="just">
                        <a:spcAft>
                          <a:spcPts val="0"/>
                        </a:spcAft>
                      </a:pPr>
                      <a:r>
                        <a:rPr lang="kk-KZ" sz="1600" b="1" dirty="0">
                          <a:solidFill>
                            <a:schemeClr val="tx1"/>
                          </a:solidFill>
                          <a:effectLst/>
                        </a:rPr>
                        <a:t>ЖШС</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150000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130000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37,1</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40,0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34500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17250,0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645512">
                <a:tc>
                  <a:txBody>
                    <a:bodyPr/>
                    <a:lstStyle/>
                    <a:p>
                      <a:pPr algn="just">
                        <a:spcAft>
                          <a:spcPts val="0"/>
                        </a:spcAft>
                      </a:pPr>
                      <a:r>
                        <a:rPr lang="kk-KZ" sz="1600" b="1">
                          <a:solidFill>
                            <a:schemeClr val="tx1"/>
                          </a:solidFill>
                          <a:effectLst/>
                        </a:rPr>
                        <a:t>Барлығы</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910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a:solidFill>
                            <a:schemeClr val="tx1"/>
                          </a:solidFill>
                          <a:effectLst/>
                        </a:rPr>
                        <a:t>-</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kk-KZ" sz="1600" b="1">
                          <a:solidFill>
                            <a:schemeClr val="tx1"/>
                          </a:solidFill>
                          <a:effectLst/>
                        </a:rPr>
                        <a:t> </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kk-KZ" sz="1600" b="1" dirty="0">
                          <a:solidFill>
                            <a:schemeClr val="tx1"/>
                          </a:solidFill>
                          <a:effectLst/>
                        </a:rPr>
                        <a:t> </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kk-KZ" sz="1600" b="1">
                          <a:solidFill>
                            <a:schemeClr val="tx1"/>
                          </a:solidFill>
                          <a:effectLst/>
                        </a:rPr>
                        <a:t> </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just">
                        <a:spcAft>
                          <a:spcPts val="0"/>
                        </a:spcAft>
                      </a:pPr>
                      <a:r>
                        <a:rPr lang="en-US" sz="1600" b="1" dirty="0">
                          <a:solidFill>
                            <a:schemeClr val="tx1"/>
                          </a:solidFill>
                          <a:effectLst/>
                        </a:rPr>
                        <a:t>34345,0</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r>
              <a:tr h="1004907">
                <a:tc gridSpan="8">
                  <a:txBody>
                    <a:bodyPr/>
                    <a:lstStyle/>
                    <a:p>
                      <a:pPr algn="just">
                        <a:spcAft>
                          <a:spcPts val="0"/>
                        </a:spcAft>
                      </a:pPr>
                      <a:r>
                        <a:rPr lang="kk-KZ" sz="1800" dirty="0">
                          <a:solidFill>
                            <a:schemeClr val="tx1"/>
                          </a:solidFill>
                          <a:effectLst/>
                          <a:latin typeface="Times New Roman" panose="02020603050405020304" pitchFamily="18" charset="0"/>
                          <a:cs typeface="Times New Roman" panose="02020603050405020304" pitchFamily="18" charset="0"/>
                        </a:rPr>
                        <a:t>Ескерту: күріш саласының сатылу бағасы 50теңге /кг деп алынды және экономикалық тиімділікті есептегенде ЖЖМ-ға қосалқы бөлшектерге, жөндеуге, механизаторлардың жалақысына кететін шығындар есептеліп, орташа 130000 га/теңге болды, ал қалыптасқан технологияда бұл көрсеткіш орташа 150000 теңгені құрады.</a:t>
                      </a:r>
                      <a:endPar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Tree>
    <p:extLst>
      <p:ext uri="{BB962C8B-B14F-4D97-AF65-F5344CB8AC3E}">
        <p14:creationId xmlns:p14="http://schemas.microsoft.com/office/powerpoint/2010/main" xmlns="" val="374093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Экономикалық</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тиімділігі</a:t>
            </a:r>
            <a:r>
              <a:rPr lang="ru-RU" dirty="0" smtClean="0"/>
              <a:t/>
            </a:r>
            <a:br>
              <a:rPr lang="ru-RU" dirty="0" smtClean="0"/>
            </a:br>
            <a:endParaRPr lang="ru-RU" dirty="0"/>
          </a:p>
        </p:txBody>
      </p:sp>
      <p:sp>
        <p:nvSpPr>
          <p:cNvPr id="4" name="Rectangle 1"/>
          <p:cNvSpPr>
            <a:spLocks noGrp="1" noChangeArrowheads="1"/>
          </p:cNvSpPr>
          <p:nvPr>
            <p:ph idx="1"/>
          </p:nvPr>
        </p:nvSpPr>
        <p:spPr bwMode="auto">
          <a:xfrm>
            <a:off x="838200" y="1584145"/>
            <a:ext cx="10515600"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kk-KZ"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К</a:t>
            </a:r>
            <a:r>
              <a:rPr kumimoji="0" lang="kk-KZ" altLang="ru-RU"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үрішті жалға егу технологиясымен экономикалық талдау қорытындысы бойынша күрішті жалға егу тәсілін қолданғанда гектарына 130-180 кг тұқым үнемделетіні дәлелденді. Егер 1 кг күріш тұқымы 90-110 теңге тұратын болса гектарына 13,0-18,0 мың теңге пайда тек тұқым үнемдеуден түседі.</a:t>
            </a:r>
            <a:endParaRPr kumimoji="0" lang="ru-RU" alt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Суармалы аймақта 1 м</a:t>
            </a:r>
            <a:r>
              <a:rPr kumimoji="0" lang="kk-KZ" altLang="ru-RU" sz="1800" b="0" i="0" u="none" strike="noStrike" cap="none" normalizeH="0" baseline="3000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kk-KZ" altLang="ru-RU"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су 0,14 теңге болғанда 1 гектардан үнемделген 6-8 мың м</a:t>
            </a:r>
            <a:r>
              <a:rPr kumimoji="0" lang="kk-KZ" altLang="ru-RU" sz="1800" b="0" i="0" u="none" strike="noStrike" cap="none" normalizeH="0" baseline="3000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kk-KZ" altLang="ru-RU"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судың бағасы 840-1120 теңгені құрайды.</a:t>
            </a:r>
            <a:endParaRPr kumimoji="0" lang="ru-RU" alt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Қорыта айтқанда күрішті жалға егу технологиясын дұрыс пайдаланғанда әр гектардан 17,0 мың теңгеге дейін қаражат үнемдеуге болады. Егер қалыптасқан технологияны қолданғанда әр гектарға 85 мың теңге шамасында қаражат жұмсалатынын ескерсек, фермерлер жаңа технологияны өндіріске енгізу арқылы гектар шығынын 20%-ға кеміте алады.</a:t>
            </a:r>
            <a:endParaRPr kumimoji="0" lang="ru-RU" alt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Аталмыш технологияны облыс көлемінде 10-15 мың гектар жерге енгізуге болады, тек жал салып, тұқым, тыңайтқышты бірден сеуіп кететін арнайы сепкіш алу керек екенін ескертеміз.</a:t>
            </a:r>
            <a:endParaRPr kumimoji="0" lang="ru-RU" alt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1650797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anose="02020603050405020304" pitchFamily="18" charset="0"/>
                <a:cs typeface="Times New Roman" panose="02020603050405020304" pitchFamily="18" charset="0"/>
              </a:rPr>
              <a:t>                         Қорытынды</a:t>
            </a:r>
            <a:endParaRPr lang="ru-RU" dirty="0"/>
          </a:p>
        </p:txBody>
      </p:sp>
      <p:sp>
        <p:nvSpPr>
          <p:cNvPr id="3" name="Объект 2"/>
          <p:cNvSpPr>
            <a:spLocks noGrp="1"/>
          </p:cNvSpPr>
          <p:nvPr>
            <p:ph idx="1"/>
          </p:nvPr>
        </p:nvSpPr>
        <p:spPr/>
        <p:txBody>
          <a:bodyPr/>
          <a:lstStyle/>
          <a:p>
            <a:r>
              <a:rPr lang="kk-KZ" dirty="0"/>
              <a:t>Ұсынымдар су, ЖЖМ және топырақ өңдеуге кететін шығынын азайту мақсатында топырақты КПН-4,0 культиваторын пайдаланып, күрішті минималды топырақ өңдеу технологиясымен өсіру ерекшеліктері қаралған. Бұл жұмыс Қызылорда облысы күріш шаруашылықтарында 1000 га жерге енгізілді. Ұсынымда жаңа минималды топырақ өңдеу технологиясының дәстүрлі технологиядан артықшылықтары көрсетілген. КПН-4,0 культиваторымен топырақ өңдеп күріш еккенде агротехникалық операциялар 10-11-ден 4-5-ке дейін азаяды, ЖЖ май шығыны 12265 га/теңгеге кемиді, таза пайда 44050 га/теңгені құрайды.</a:t>
            </a:r>
            <a:endParaRPr lang="ru-RU" dirty="0"/>
          </a:p>
        </p:txBody>
      </p:sp>
    </p:spTree>
    <p:extLst>
      <p:ext uri="{BB962C8B-B14F-4D97-AF65-F5344CB8AC3E}">
        <p14:creationId xmlns:p14="http://schemas.microsoft.com/office/powerpoint/2010/main" xmlns="" val="2911822741"/>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57</TotalTime>
  <Words>927</Words>
  <Application>Microsoft Office PowerPoint</Application>
  <PresentationFormat>Произвольный</PresentationFormat>
  <Paragraphs>150</Paragraphs>
  <Slides>12</Slides>
  <Notes>0</Notes>
  <HiddenSlides>1</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Легкий дым</vt:lpstr>
      <vt:lpstr>Слайд 1</vt:lpstr>
      <vt:lpstr>Слайд 2</vt:lpstr>
      <vt:lpstr>Слайд 3</vt:lpstr>
      <vt:lpstr>Слайд 4</vt:lpstr>
      <vt:lpstr>Слайд 5</vt:lpstr>
      <vt:lpstr>Слайд 6</vt:lpstr>
      <vt:lpstr>Слайд 7</vt:lpstr>
      <vt:lpstr>Слайд 8</vt:lpstr>
      <vt:lpstr>Слайд 9</vt:lpstr>
      <vt:lpstr>  7-кесте. Күріш өсіру технологияларының жұмсалған шығынға және күріш өніміне әсері (тиімділігі)   </vt:lpstr>
      <vt:lpstr>          Экономикалық тиімділігі </vt:lpstr>
      <vt:lpstr>                         Қорытынды</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Республикасының ауыл шаруашылық министрлігі «КазАгроИнновация» АҚ   «Ы.Жақаев атындағы Қазақ күріш шаруашылығы ғылыми-зерттеу институты»ЖШС         Топырақ өңдеуді минимализациялау арқылы күріш және әртараптандыру дақылдарын өсірудің су, ресурс үнемдеу технологиясы                                                                                                              Орындаған: Шәрі Рауабану                                                                           Жетекші:Шермағамбетов Камалдин</dc:title>
  <dc:creator>Assan Dushumov</dc:creator>
  <cp:lastModifiedBy>User</cp:lastModifiedBy>
  <cp:revision>8</cp:revision>
  <dcterms:created xsi:type="dcterms:W3CDTF">2017-04-05T19:21:19Z</dcterms:created>
  <dcterms:modified xsi:type="dcterms:W3CDTF">2021-02-28T18:13:25Z</dcterms:modified>
</cp:coreProperties>
</file>