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4" r:id="rId1"/>
  </p:sldMasterIdLst>
  <p:notesMasterIdLst>
    <p:notesMasterId r:id="rId20"/>
  </p:notesMasterIdLst>
  <p:sldIdLst>
    <p:sldId id="257" r:id="rId2"/>
    <p:sldId id="256" r:id="rId3"/>
    <p:sldId id="266" r:id="rId4"/>
    <p:sldId id="268" r:id="rId5"/>
    <p:sldId id="261" r:id="rId6"/>
    <p:sldId id="273" r:id="rId7"/>
    <p:sldId id="267" r:id="rId8"/>
    <p:sldId id="274" r:id="rId9"/>
    <p:sldId id="271" r:id="rId10"/>
    <p:sldId id="272" r:id="rId11"/>
    <p:sldId id="258" r:id="rId12"/>
    <p:sldId id="259" r:id="rId13"/>
    <p:sldId id="264" r:id="rId14"/>
    <p:sldId id="260" r:id="rId15"/>
    <p:sldId id="263" r:id="rId16"/>
    <p:sldId id="269" r:id="rId17"/>
    <p:sldId id="270" r:id="rId18"/>
    <p:sldId id="265" r:id="rId1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Дом" initials="Д"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11-27T17:23:06.854" idx="1">
    <p:pos x="585" y="1063"/>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A73FCF-A127-4C63-97BA-C2E513C9C1D1}" type="datetimeFigureOut">
              <a:rPr lang="ru-RU" smtClean="0"/>
              <a:pPr/>
              <a:t>14.12.2016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4119D5-8A5D-4F1D-8DE5-1A0E552A0290}"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4119D5-8A5D-4F1D-8DE5-1A0E552A0290}"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4119D5-8A5D-4F1D-8DE5-1A0E552A0290}"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4119D5-8A5D-4F1D-8DE5-1A0E552A0290}" type="slidenum">
              <a:rPr lang="ru-RU" smtClean="0"/>
              <a:pPr/>
              <a:t>6</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4119D5-8A5D-4F1D-8DE5-1A0E552A0290}" type="slidenum">
              <a:rPr lang="ru-RU" smtClean="0"/>
              <a:pPr/>
              <a:t>8</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4119D5-8A5D-4F1D-8DE5-1A0E552A0290}" type="slidenum">
              <a:rPr lang="ru-RU" smtClean="0"/>
              <a:pPr/>
              <a:t>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7EAF463A-BC7C-46EE-9F1E-7F377CCA4891}" type="datetimeFigureOut">
              <a:rPr lang="en-US" smtClean="0"/>
              <a:pPr/>
              <a:t>12/14/2016</a:t>
            </a:fld>
            <a:endParaRPr lang="en-US"/>
          </a:p>
        </p:txBody>
      </p:sp>
      <p:sp>
        <p:nvSpPr>
          <p:cNvPr id="17" name="Нижний колонтитул 16"/>
          <p:cNvSpPr>
            <a:spLocks noGrp="1"/>
          </p:cNvSpPr>
          <p:nvPr>
            <p:ph type="ftr" sz="quarter" idx="11"/>
          </p:nvPr>
        </p:nvSpPr>
        <p:spPr>
          <a:xfrm>
            <a:off x="2898648" y="6355080"/>
            <a:ext cx="3474720" cy="365760"/>
          </a:xfrm>
        </p:spPr>
        <p:txBody>
          <a:bodyPr/>
          <a:lstStyle/>
          <a:p>
            <a:endParaRPr lang="en-US"/>
          </a:p>
        </p:txBody>
      </p:sp>
      <p:sp>
        <p:nvSpPr>
          <p:cNvPr id="29" name="Номер слайда 28"/>
          <p:cNvSpPr>
            <a:spLocks noGrp="1"/>
          </p:cNvSpPr>
          <p:nvPr>
            <p:ph type="sldNum" sz="quarter" idx="12"/>
          </p:nvPr>
        </p:nvSpPr>
        <p:spPr>
          <a:xfrm>
            <a:off x="1216152" y="6355080"/>
            <a:ext cx="1219200" cy="365760"/>
          </a:xfrm>
        </p:spPr>
        <p:txBody>
          <a:bodyPr/>
          <a:lstStyle/>
          <a:p>
            <a:fld id="{A483448D-3A78-4528-A469-B745A65DA480}" type="slidenum">
              <a:rPr lang="en-US" smtClean="0"/>
              <a:pPr/>
              <a:t>‹#›</a:t>
            </a:fld>
            <a:endParaRPr lang="en-US"/>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7EAF463A-BC7C-46EE-9F1E-7F377CCA4891}" type="datetimeFigureOut">
              <a:rPr lang="en-US" smtClean="0"/>
              <a:pPr/>
              <a:t>12/14/2016</a:t>
            </a:fld>
            <a:endParaRPr lang="en-US"/>
          </a:p>
        </p:txBody>
      </p:sp>
      <p:sp>
        <p:nvSpPr>
          <p:cNvPr id="5" name="Нижний колонтитул 4"/>
          <p:cNvSpPr>
            <a:spLocks noGrp="1"/>
          </p:cNvSpPr>
          <p:nvPr>
            <p:ph type="ftr" sz="quarter" idx="11"/>
          </p:nvPr>
        </p:nvSpPr>
        <p:spPr>
          <a:xfrm>
            <a:off x="2898648" y="6355080"/>
            <a:ext cx="3474720" cy="365760"/>
          </a:xfrm>
        </p:spPr>
        <p:txBody>
          <a:bodyPr/>
          <a:lstStyle/>
          <a:p>
            <a:endParaRPr lang="en-US"/>
          </a:p>
        </p:txBody>
      </p:sp>
      <p:sp>
        <p:nvSpPr>
          <p:cNvPr id="6" name="Номер слайда 5"/>
          <p:cNvSpPr>
            <a:spLocks noGrp="1"/>
          </p:cNvSpPr>
          <p:nvPr>
            <p:ph type="sldNum" sz="quarter" idx="12"/>
          </p:nvPr>
        </p:nvSpPr>
        <p:spPr>
          <a:xfrm>
            <a:off x="1069848" y="6355080"/>
            <a:ext cx="1520952" cy="365760"/>
          </a:xfrm>
        </p:spPr>
        <p:txBody>
          <a:bodyPr/>
          <a:lstStyle/>
          <a:p>
            <a:fld id="{A483448D-3A78-4528-A469-B745A65DA480}" type="slidenum">
              <a:rPr lang="en-US" smtClean="0"/>
              <a:pPr/>
              <a:t>‹#›</a:t>
            </a:fld>
            <a:endParaRPr lang="en-US"/>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12/14/2016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7EAF463A-BC7C-46EE-9F1E-7F377CCA4891}" type="datetimeFigureOut">
              <a:rPr lang="en-US" smtClean="0"/>
              <a:pPr/>
              <a:t>12/14/2016</a:t>
            </a:fld>
            <a:endParaRPr lang="en-US"/>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A483448D-3A78-4528-A469-B745A65DA480}" type="slidenum">
              <a:rPr lang="en-US" smtClean="0"/>
              <a:pPr/>
              <a:t>‹#›</a:t>
            </a:fld>
            <a:endParaRPr lang="en-US"/>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345" r:id="rId1"/>
    <p:sldLayoutId id="2147484346" r:id="rId2"/>
    <p:sldLayoutId id="2147484347" r:id="rId3"/>
    <p:sldLayoutId id="2147484348" r:id="rId4"/>
    <p:sldLayoutId id="2147484349" r:id="rId5"/>
    <p:sldLayoutId id="2147484350" r:id="rId6"/>
    <p:sldLayoutId id="2147484351" r:id="rId7"/>
    <p:sldLayoutId id="2147484352" r:id="rId8"/>
    <p:sldLayoutId id="2147484353" r:id="rId9"/>
    <p:sldLayoutId id="2147484354" r:id="rId10"/>
    <p:sldLayoutId id="214748435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4800" dirty="0" smtClean="0">
                <a:solidFill>
                  <a:schemeClr val="tx1">
                    <a:lumMod val="95000"/>
                    <a:lumOff val="5000"/>
                  </a:schemeClr>
                </a:solidFill>
                <a:latin typeface="Times New Roman" pitchFamily="18" charset="0"/>
                <a:cs typeface="Times New Roman" pitchFamily="18" charset="0"/>
              </a:rPr>
              <a:t>Егін жинайтын комбайндар</a:t>
            </a:r>
            <a:endParaRPr lang="ru-RU" sz="4800" dirty="0">
              <a:solidFill>
                <a:schemeClr val="tx1">
                  <a:lumMod val="95000"/>
                  <a:lumOff val="5000"/>
                </a:schemeClr>
              </a:solidFill>
              <a:latin typeface="Times New Roman" pitchFamily="18" charset="0"/>
              <a:cs typeface="Times New Roman" pitchFamily="18" charset="0"/>
            </a:endParaRPr>
          </a:p>
        </p:txBody>
      </p:sp>
      <p:pic>
        <p:nvPicPr>
          <p:cNvPr id="1027" name="Picture 3" descr="C:\Users\Дом\Desktop\1480095695522.jpg"/>
          <p:cNvPicPr>
            <a:picLocks noGrp="1" noChangeAspect="1" noChangeArrowheads="1"/>
          </p:cNvPicPr>
          <p:nvPr>
            <p:ph sz="quarter" idx="1"/>
          </p:nvPr>
        </p:nvPicPr>
        <p:blipFill>
          <a:blip r:embed="rId2"/>
          <a:stretch>
            <a:fillRect/>
          </a:stretch>
        </p:blipFill>
        <p:spPr bwMode="auto">
          <a:xfrm>
            <a:off x="990600" y="1600200"/>
            <a:ext cx="7010400" cy="4038600"/>
          </a:xfrm>
          <a:prstGeom prst="ellipse">
            <a:avLst/>
          </a:prstGeom>
          <a:ln>
            <a:noFill/>
          </a:ln>
          <a:effectLst>
            <a:softEdge rad="112500"/>
          </a:effectLst>
        </p:spPr>
      </p:pic>
    </p:spTree>
  </p:cSld>
  <p:clrMapOvr>
    <a:masterClrMapping/>
  </p:clrMapOvr>
  <p:transition>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2000" y="304800"/>
            <a:ext cx="8077200" cy="6400800"/>
          </a:xfrm>
        </p:spPr>
        <p:txBody>
          <a:bodyPr/>
          <a:lstStyle/>
          <a:p>
            <a:endParaRPr lang="ru-RU" dirty="0">
              <a:solidFill>
                <a:schemeClr val="accent4">
                  <a:lumMod val="50000"/>
                </a:schemeClr>
              </a:solidFill>
              <a:latin typeface="Arial" pitchFamily="34" charset="0"/>
              <a:cs typeface="Arial" pitchFamily="34" charset="0"/>
            </a:endParaRPr>
          </a:p>
        </p:txBody>
      </p:sp>
      <p:sp>
        <p:nvSpPr>
          <p:cNvPr id="4" name="Скругленный прямоугольник 3"/>
          <p:cNvSpPr/>
          <p:nvPr/>
        </p:nvSpPr>
        <p:spPr>
          <a:xfrm>
            <a:off x="533400" y="228600"/>
            <a:ext cx="8382000" cy="6096000"/>
          </a:xfrm>
          <a:prstGeom prst="roundRect">
            <a:avLst/>
          </a:prstGeom>
        </p:spPr>
        <p:style>
          <a:lnRef idx="1">
            <a:schemeClr val="dk1"/>
          </a:lnRef>
          <a:fillRef idx="3">
            <a:schemeClr val="dk1"/>
          </a:fillRef>
          <a:effectRef idx="2">
            <a:schemeClr val="dk1"/>
          </a:effectRef>
          <a:fontRef idx="minor">
            <a:schemeClr val="lt1"/>
          </a:fontRef>
        </p:style>
        <p:txBody>
          <a:bodyPr rtlCol="0" anchor="t"/>
          <a:lstStyle/>
          <a:p>
            <a:pPr algn="ctr"/>
            <a:r>
              <a:rPr lang="kk-KZ" sz="4400" b="1" dirty="0" smtClean="0">
                <a:ln w="18000">
                  <a:solidFill>
                    <a:schemeClr val="accent2">
                      <a:satMod val="140000"/>
                    </a:schemeClr>
                  </a:solidFill>
                  <a:prstDash val="solid"/>
                  <a:miter lim="800000"/>
                </a:ln>
                <a:solidFill>
                  <a:srgbClr val="FF0000"/>
                </a:solidFill>
                <a:latin typeface="Times New Roman" pitchFamily="18" charset="0"/>
                <a:cs typeface="Times New Roman" pitchFamily="18" charset="0"/>
              </a:rPr>
              <a:t>КОМБАЙН</a:t>
            </a:r>
            <a:endParaRPr lang="kk-KZ" sz="1000" b="1" dirty="0" smtClean="0">
              <a:ln w="18000">
                <a:solidFill>
                  <a:schemeClr val="accent2">
                    <a:satMod val="140000"/>
                  </a:schemeClr>
                </a:solidFill>
                <a:prstDash val="solid"/>
                <a:miter lim="800000"/>
              </a:ln>
              <a:solidFill>
                <a:srgbClr val="FF0000"/>
              </a:solidFill>
              <a:latin typeface="Times New Roman" pitchFamily="18" charset="0"/>
              <a:cs typeface="Times New Roman" pitchFamily="18" charset="0"/>
            </a:endParaRPr>
          </a:p>
          <a:p>
            <a:pPr algn="ctr"/>
            <a:endParaRPr lang="kk-KZ" sz="1200" dirty="0" smtClean="0">
              <a:ln w="18415" cmpd="sng">
                <a:solidFill>
                  <a:srgbClr val="FFFFFF"/>
                </a:solidFill>
                <a:prstDash val="solid"/>
              </a:ln>
              <a:solidFill>
                <a:srgbClr val="FFFFFF"/>
              </a:solidFill>
              <a:latin typeface="Arial" pitchFamily="34" charset="0"/>
              <a:cs typeface="Arial" pitchFamily="34" charset="0"/>
            </a:endParaRPr>
          </a:p>
          <a:p>
            <a:pPr algn="ctr"/>
            <a:r>
              <a:rPr lang="kk-KZ" dirty="0" smtClean="0">
                <a:ln w="18415" cmpd="sng">
                  <a:solidFill>
                    <a:srgbClr val="FFFFFF"/>
                  </a:solidFill>
                  <a:prstDash val="solid"/>
                </a:ln>
                <a:solidFill>
                  <a:schemeClr val="tx1">
                    <a:lumMod val="95000"/>
                    <a:lumOff val="5000"/>
                  </a:schemeClr>
                </a:solidFill>
                <a:latin typeface="Times New Roman" pitchFamily="18" charset="0"/>
                <a:cs typeface="Times New Roman" pitchFamily="18" charset="0"/>
              </a:rPr>
              <a:t>КОМБАЙН ДЕГЕНІМІЗ – </a:t>
            </a:r>
            <a:r>
              <a:rPr lang="kk-KZ" sz="2000" dirty="0" smtClean="0">
                <a:ln w="18415" cmpd="sng">
                  <a:solidFill>
                    <a:srgbClr val="FFFFFF"/>
                  </a:solidFill>
                  <a:prstDash val="solid"/>
                </a:ln>
                <a:solidFill>
                  <a:schemeClr val="tx1">
                    <a:lumMod val="95000"/>
                    <a:lumOff val="5000"/>
                  </a:schemeClr>
                </a:solidFill>
                <a:latin typeface="Times New Roman" pitchFamily="18" charset="0"/>
                <a:cs typeface="Times New Roman" pitchFamily="18" charset="0"/>
              </a:rPr>
              <a:t>Бір мезгілде бірнеше жұмысты атқара алатын жұмыс машиналарынан біріктірілген күрделі агрегат. Комбайн ағылшынша </a:t>
            </a:r>
            <a:r>
              <a:rPr lang="en-US" sz="2000" dirty="0" smtClean="0">
                <a:ln w="18415" cmpd="sng">
                  <a:solidFill>
                    <a:srgbClr val="FFFFFF"/>
                  </a:solidFill>
                  <a:prstDash val="solid"/>
                </a:ln>
                <a:solidFill>
                  <a:schemeClr val="tx1">
                    <a:lumMod val="95000"/>
                    <a:lumOff val="5000"/>
                  </a:schemeClr>
                </a:solidFill>
                <a:latin typeface="Times New Roman" pitchFamily="18" charset="0"/>
                <a:cs typeface="Times New Roman" pitchFamily="18" charset="0"/>
              </a:rPr>
              <a:t>combine – </a:t>
            </a:r>
            <a:r>
              <a:rPr lang="kk-KZ" sz="2000" dirty="0" smtClean="0">
                <a:ln w="18415" cmpd="sng">
                  <a:solidFill>
                    <a:srgbClr val="FFFFFF"/>
                  </a:solidFill>
                  <a:prstDash val="solid"/>
                </a:ln>
                <a:solidFill>
                  <a:schemeClr val="tx1">
                    <a:lumMod val="95000"/>
                    <a:lumOff val="5000"/>
                  </a:schemeClr>
                </a:solidFill>
                <a:latin typeface="Times New Roman" pitchFamily="18" charset="0"/>
                <a:cs typeface="Times New Roman" pitchFamily="18" charset="0"/>
              </a:rPr>
              <a:t>косу,біріктіру дегенді білдіреді. Астық, майлы, дақылдар, сүрлем, бақша өнімдері, жеміс-жидек және тамыр түйнекті жемістер жинауға, кен қазуға, қолданылады</a:t>
            </a:r>
            <a:r>
              <a:rPr lang="kk-KZ" dirty="0" smtClean="0">
                <a:ln w="18415" cmpd="sng">
                  <a:solidFill>
                    <a:srgbClr val="FFFFFF"/>
                  </a:solidFill>
                  <a:prstDash val="solid"/>
                </a:ln>
                <a:solidFill>
                  <a:schemeClr val="tx1">
                    <a:lumMod val="95000"/>
                    <a:lumOff val="5000"/>
                  </a:schemeClr>
                </a:solidFill>
                <a:latin typeface="Times New Roman" pitchFamily="18" charset="0"/>
                <a:cs typeface="Times New Roman" pitchFamily="18" charset="0"/>
              </a:rPr>
              <a:t>.</a:t>
            </a:r>
            <a:endParaRPr lang="kk-KZ" sz="1600" dirty="0" smtClean="0">
              <a:ln w="18415" cmpd="sng">
                <a:solidFill>
                  <a:srgbClr val="FFFFFF"/>
                </a:solidFill>
                <a:prstDash val="solid"/>
              </a:ln>
              <a:solidFill>
                <a:schemeClr val="tx1">
                  <a:lumMod val="95000"/>
                  <a:lumOff val="5000"/>
                </a:schemeClr>
              </a:solidFill>
              <a:latin typeface="Times New Roman" pitchFamily="18" charset="0"/>
              <a:cs typeface="Times New Roman" pitchFamily="18" charset="0"/>
            </a:endParaRPr>
          </a:p>
          <a:p>
            <a:pPr algn="ctr"/>
            <a:r>
              <a:rPr lang="kk-KZ" sz="2000" b="1" dirty="0" smtClean="0">
                <a:ln w="18415" cmpd="sng">
                  <a:solidFill>
                    <a:srgbClr val="FFFFFF"/>
                  </a:solidFill>
                  <a:prstDash val="solid"/>
                </a:ln>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Қолдамына қарай ол 4-ке бөлінеді: 1) Кен комбайн.</a:t>
            </a:r>
          </a:p>
          <a:p>
            <a:pPr algn="ctr"/>
            <a:r>
              <a:rPr lang="kk-KZ" sz="2000" b="1" dirty="0" smtClean="0">
                <a:ln w="18415" cmpd="sng">
                  <a:solidFill>
                    <a:srgbClr val="FFFFFF"/>
                  </a:solidFill>
                  <a:prstDash val="solid"/>
                </a:ln>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2)Көмір комбайны. 3) Ас, үй комбайны. 4) Ауыл шаруашылық комбайны. Бұлардың ішіндегі ең көп тарағаны әрі маңыздысы – ауыл шаруашылық комбайны</a:t>
            </a:r>
            <a:r>
              <a:rPr lang="kk-KZ" sz="2000" b="1" dirty="0" smtClean="0">
                <a:ln w="18415" cmpd="sng">
                  <a:solidFill>
                    <a:srgbClr val="FFFFFF"/>
                  </a:solidFill>
                  <a:prstDash val="solid"/>
                </a:ln>
                <a:solidFill>
                  <a:schemeClr val="tx1">
                    <a:lumMod val="95000"/>
                  </a:schemeClr>
                </a:solidFill>
                <a:effectLst>
                  <a:outerShdw blurRad="38100" dist="38100" dir="2700000" algn="tl">
                    <a:srgbClr val="000000">
                      <a:alpha val="43137"/>
                    </a:srgbClr>
                  </a:outerShdw>
                </a:effectLst>
                <a:latin typeface="Times New Roman" pitchFamily="18" charset="0"/>
                <a:cs typeface="Times New Roman" pitchFamily="18" charset="0"/>
              </a:rPr>
              <a:t>.</a:t>
            </a: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52400" y="304800"/>
            <a:ext cx="8382000" cy="6248400"/>
          </a:xfrm>
        </p:spPr>
        <p:txBody>
          <a:bodyPr>
            <a:normAutofit/>
          </a:bodyPr>
          <a:lstStyle/>
          <a:p>
            <a:pPr>
              <a:buNone/>
            </a:pPr>
            <a:r>
              <a:rPr lang="kk-KZ" sz="1400" dirty="0" smtClean="0">
                <a:latin typeface="Times New Roman" pitchFamily="18" charset="0"/>
                <a:cs typeface="Times New Roman" pitchFamily="18" charset="0"/>
              </a:rPr>
              <a:t>                    </a:t>
            </a:r>
          </a:p>
          <a:p>
            <a:pPr algn="ctr">
              <a:buNone/>
            </a:pPr>
            <a:r>
              <a:rPr lang="kk-KZ" sz="1400" dirty="0">
                <a:latin typeface="Times New Roman" pitchFamily="18" charset="0"/>
                <a:cs typeface="Times New Roman" pitchFamily="18" charset="0"/>
              </a:rPr>
              <a:t> </a:t>
            </a:r>
            <a:r>
              <a:rPr lang="kk-KZ" sz="1400" dirty="0" smtClean="0">
                <a:latin typeface="Times New Roman" pitchFamily="18" charset="0"/>
                <a:cs typeface="Times New Roman" pitchFamily="18" charset="0"/>
              </a:rPr>
              <a:t>       </a:t>
            </a:r>
            <a:r>
              <a:rPr lang="kk-KZ" sz="2400" b="1" dirty="0" smtClean="0">
                <a:solidFill>
                  <a:schemeClr val="tx1">
                    <a:lumMod val="95000"/>
                    <a:lumOff val="5000"/>
                  </a:schemeClr>
                </a:solidFill>
                <a:latin typeface="Times New Roman" pitchFamily="18" charset="0"/>
                <a:cs typeface="Times New Roman" pitchFamily="18" charset="0"/>
              </a:rPr>
              <a:t>Комбайндардың жалпы құрылысы мен жұмыс технологиясы</a:t>
            </a:r>
            <a:endParaRPr lang="kk-KZ" sz="2000" b="1" dirty="0" smtClean="0">
              <a:solidFill>
                <a:schemeClr val="tx1">
                  <a:lumMod val="95000"/>
                  <a:lumOff val="5000"/>
                </a:schemeClr>
              </a:solidFill>
              <a:latin typeface="Times New Roman" pitchFamily="18" charset="0"/>
              <a:cs typeface="Times New Roman" pitchFamily="18" charset="0"/>
            </a:endParaRPr>
          </a:p>
          <a:p>
            <a:pPr>
              <a:buNone/>
            </a:pPr>
            <a:r>
              <a:rPr lang="kk-KZ" sz="2000" dirty="0" smtClean="0">
                <a:latin typeface="Times New Roman" pitchFamily="18" charset="0"/>
                <a:cs typeface="Times New Roman" pitchFamily="18" charset="0"/>
              </a:rPr>
              <a:t>      Астық комбайндарының жұмыс технологиясы жоғарыда көрсетілген астық жинау технологиясына байланысты екі түрлі болады, яғни бір кезеңді және екі кезеңді жинау кездерінде екі технологиямен жұмыс істейді. </a:t>
            </a:r>
          </a:p>
          <a:p>
            <a:pPr>
              <a:buNone/>
            </a:pPr>
            <a:r>
              <a:rPr lang="kk-KZ" sz="2000" dirty="0" smtClean="0">
                <a:latin typeface="Times New Roman" pitchFamily="18" charset="0"/>
                <a:cs typeface="Times New Roman" pitchFamily="18" charset="0"/>
              </a:rPr>
              <a:t>     Бір кезеңде жинау кезінде комбайнның жұмыс атқаратын негізгі бөліктері жатка мен молотилка астық бастырғыш болады.  Осы жұмысшы тораптарда қызмет ететін бірнеше бөліктер мен механизимдер бар. Жұмысшы мүшелер мен қосымша бөліктердің орналасуына қарай комбайнды бірнеше ірі бөліктерге бөледі. Олар жатка, молотилка, шөмеледегіш, жүріс бөлігі, двигатель, беріліс механизімдері және басқару жүйелері. Жатка көлбеу камерасы арқылы молотилкаға аспалы түрде тіркеледі. Ол бір кезеңді әдіспен астық жинау кезінде өсімдік сабақтарын кеседі де оларды молотилкаға жеткізеді. Ал екі кезеңді әдіс кезенде оратын агрегат қатарлық жатка болады. Бастыру кезінде комбайн жаткасы алдына десте қабылдағыш бекітіледі. Ол саусақатарымен дестені көтеріп жаткаға жеткізеді.</a:t>
            </a:r>
            <a:endParaRPr lang="ru-RU" sz="2000" dirty="0">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Дом\Desktop\ааааккк\20161129_151251-1.jpg"/>
          <p:cNvPicPr>
            <a:picLocks noChangeAspect="1" noChangeArrowheads="1"/>
          </p:cNvPicPr>
          <p:nvPr/>
        </p:nvPicPr>
        <p:blipFill>
          <a:blip r:embed="rId2"/>
          <a:srcRect/>
          <a:stretch>
            <a:fillRect/>
          </a:stretch>
        </p:blipFill>
        <p:spPr bwMode="auto">
          <a:xfrm>
            <a:off x="0" y="0"/>
            <a:ext cx="9144000" cy="3124200"/>
          </a:xfrm>
          <a:prstGeom prst="rect">
            <a:avLst/>
          </a:prstGeom>
          <a:noFill/>
        </p:spPr>
      </p:pic>
      <p:sp>
        <p:nvSpPr>
          <p:cNvPr id="7" name="TextBox 6"/>
          <p:cNvSpPr txBox="1"/>
          <p:nvPr/>
        </p:nvSpPr>
        <p:spPr>
          <a:xfrm>
            <a:off x="1676400" y="3200400"/>
            <a:ext cx="6110584" cy="738664"/>
          </a:xfrm>
          <a:prstGeom prst="rect">
            <a:avLst/>
          </a:prstGeom>
          <a:noFill/>
        </p:spPr>
        <p:txBody>
          <a:bodyPr wrap="none" rtlCol="0">
            <a:spAutoFit/>
          </a:bodyPr>
          <a:lstStyle/>
          <a:p>
            <a:pPr algn="ctr"/>
            <a:r>
              <a:rPr lang="kk-KZ" sz="2400" dirty="0" smtClean="0">
                <a:latin typeface="Times New Roman" pitchFamily="18" charset="0"/>
                <a:cs typeface="Times New Roman" pitchFamily="18" charset="0"/>
              </a:rPr>
              <a:t>Астық комбайнының жұмыс технологиясы </a:t>
            </a:r>
          </a:p>
          <a:p>
            <a:endParaRPr lang="ru-RU" dirty="0"/>
          </a:p>
        </p:txBody>
      </p:sp>
      <p:sp>
        <p:nvSpPr>
          <p:cNvPr id="8" name="TextBox 7"/>
          <p:cNvSpPr txBox="1"/>
          <p:nvPr/>
        </p:nvSpPr>
        <p:spPr>
          <a:xfrm>
            <a:off x="228600" y="3581400"/>
            <a:ext cx="8534400" cy="2677656"/>
          </a:xfrm>
          <a:prstGeom prst="rect">
            <a:avLst/>
          </a:prstGeom>
          <a:noFill/>
        </p:spPr>
        <p:txBody>
          <a:bodyPr wrap="square" rtlCol="0">
            <a:spAutoFit/>
          </a:bodyPr>
          <a:lstStyle/>
          <a:p>
            <a:r>
              <a:rPr lang="kk-KZ" sz="2400" dirty="0" smtClean="0">
                <a:latin typeface="Times New Roman" pitchFamily="18" charset="0"/>
                <a:cs typeface="Times New Roman" pitchFamily="18" charset="0"/>
              </a:rPr>
              <a:t>1- қалбағай; 2-шиек; 3-көлбеу камерасы;4-дека; 5-қабылдағыш битер; 6-барабан;7-шиек; 8- шанақ қақпағы;9-дән элеваторы;10-шанақ;11-масақ элеваторы; 12- сабан сіліккіш;13- сабан тығаздағыш;14- шөмел елегіш;15- елек ұзартқышы;16-тіркеме;17-масақ шиегі; 18-елек;19-сіліккіш тақта;20-дән шиегі;21- желдеткіш;22-қайтарғыш битер;23-тақтайша;24-тірек табаны; 25- кескіш құрылғы; 26-бөлгіш;</a:t>
            </a:r>
            <a:endParaRPr lang="ru-RU" sz="2400" dirty="0">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457200" y="304800"/>
            <a:ext cx="8686800" cy="61722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t"/>
          <a:lstStyle/>
          <a:p>
            <a:r>
              <a:rPr lang="kk-KZ" sz="1600" b="1" dirty="0" smtClean="0">
                <a:solidFill>
                  <a:srgbClr val="FF0000"/>
                </a:solidFill>
                <a:latin typeface="Times New Roman" pitchFamily="18" charset="0"/>
                <a:cs typeface="Times New Roman" pitchFamily="18" charset="0"/>
              </a:rPr>
              <a:t>        </a:t>
            </a:r>
            <a:r>
              <a:rPr lang="kk-KZ" sz="2800" b="1" dirty="0" smtClean="0">
                <a:solidFill>
                  <a:schemeClr val="tx1"/>
                </a:solidFill>
                <a:latin typeface="Times New Roman" pitchFamily="18" charset="0"/>
                <a:cs typeface="Times New Roman" pitchFamily="18" charset="0"/>
              </a:rPr>
              <a:t>Комбайндардың манызы</a:t>
            </a:r>
            <a:r>
              <a:rPr lang="kk-KZ" sz="2800" dirty="0" smtClean="0">
                <a:solidFill>
                  <a:schemeClr val="tx1"/>
                </a:solidFill>
                <a:latin typeface="Arial" pitchFamily="34" charset="0"/>
                <a:cs typeface="Arial" pitchFamily="34" charset="0"/>
              </a:rPr>
              <a:t>:</a:t>
            </a:r>
            <a:endParaRPr lang="kk-KZ" sz="1600" dirty="0" smtClean="0">
              <a:solidFill>
                <a:schemeClr val="tx1"/>
              </a:solidFill>
              <a:latin typeface="Arial" pitchFamily="34" charset="0"/>
              <a:cs typeface="Arial" pitchFamily="34" charset="0"/>
            </a:endParaRPr>
          </a:p>
          <a:p>
            <a:endParaRPr lang="kk-KZ" sz="1600" dirty="0" smtClean="0">
              <a:solidFill>
                <a:schemeClr val="tx1"/>
              </a:solidFill>
              <a:latin typeface="Arial" pitchFamily="34" charset="0"/>
              <a:cs typeface="Arial" pitchFamily="34" charset="0"/>
            </a:endParaRPr>
          </a:p>
          <a:p>
            <a:r>
              <a:rPr lang="kk-KZ" sz="2400" dirty="0" smtClean="0">
                <a:solidFill>
                  <a:schemeClr val="tx1"/>
                </a:solidFill>
                <a:latin typeface="Times New Roman" pitchFamily="18" charset="0"/>
                <a:cs typeface="Times New Roman" pitchFamily="18" charset="0"/>
              </a:rPr>
              <a:t>Астық өңдіруді үнемі көбейтіп,</a:t>
            </a:r>
          </a:p>
          <a:p>
            <a:r>
              <a:rPr lang="kk-KZ" sz="2400" dirty="0" smtClean="0">
                <a:solidFill>
                  <a:schemeClr val="tx1"/>
                </a:solidFill>
                <a:latin typeface="Times New Roman" pitchFamily="18" charset="0"/>
                <a:cs typeface="Times New Roman" pitchFamily="18" charset="0"/>
              </a:rPr>
              <a:t>арттыра берудің біздің еліміз үшін</a:t>
            </a:r>
          </a:p>
          <a:p>
            <a:r>
              <a:rPr lang="kk-KZ" sz="2400" dirty="0" smtClean="0">
                <a:solidFill>
                  <a:schemeClr val="tx1"/>
                </a:solidFill>
                <a:latin typeface="Times New Roman" pitchFamily="18" charset="0"/>
                <a:cs typeface="Times New Roman" pitchFamily="18" charset="0"/>
              </a:rPr>
              <a:t>аса зор манызы бар.</a:t>
            </a:r>
          </a:p>
          <a:p>
            <a:r>
              <a:rPr lang="kk-KZ" sz="2400" dirty="0" smtClean="0">
                <a:solidFill>
                  <a:schemeClr val="tx1"/>
                </a:solidFill>
                <a:latin typeface="Times New Roman" pitchFamily="18" charset="0"/>
                <a:cs typeface="Times New Roman" pitchFamily="18" charset="0"/>
              </a:rPr>
              <a:t>Астықты неғұрлым мол  өндірсек,</a:t>
            </a:r>
          </a:p>
          <a:p>
            <a:r>
              <a:rPr lang="kk-KZ" sz="2400" dirty="0" smtClean="0">
                <a:solidFill>
                  <a:schemeClr val="tx1"/>
                </a:solidFill>
                <a:latin typeface="Times New Roman" pitchFamily="18" charset="0"/>
                <a:cs typeface="Times New Roman" pitchFamily="18" charset="0"/>
              </a:rPr>
              <a:t>солғұрлым мал шаруашылығы және </a:t>
            </a:r>
          </a:p>
          <a:p>
            <a:r>
              <a:rPr lang="kk-KZ" sz="2400" dirty="0" smtClean="0">
                <a:solidFill>
                  <a:schemeClr val="tx1"/>
                </a:solidFill>
                <a:latin typeface="Times New Roman" pitchFamily="18" charset="0"/>
                <a:cs typeface="Times New Roman" pitchFamily="18" charset="0"/>
              </a:rPr>
              <a:t>ауыл шаруашылығының</a:t>
            </a:r>
          </a:p>
          <a:p>
            <a:r>
              <a:rPr lang="kk-KZ" sz="2400" dirty="0" smtClean="0">
                <a:solidFill>
                  <a:schemeClr val="tx1"/>
                </a:solidFill>
                <a:latin typeface="Times New Roman" pitchFamily="18" charset="0"/>
                <a:cs typeface="Times New Roman" pitchFamily="18" charset="0"/>
              </a:rPr>
              <a:t> басқа да салалары жақсы</a:t>
            </a:r>
          </a:p>
          <a:p>
            <a:r>
              <a:rPr lang="kk-KZ" sz="2400" dirty="0" smtClean="0">
                <a:solidFill>
                  <a:schemeClr val="tx1"/>
                </a:solidFill>
                <a:latin typeface="Times New Roman" pitchFamily="18" charset="0"/>
                <a:cs typeface="Times New Roman" pitchFamily="18" charset="0"/>
              </a:rPr>
              <a:t> өркіндейді, жалпы халықтың</a:t>
            </a:r>
          </a:p>
          <a:p>
            <a:r>
              <a:rPr lang="kk-KZ" sz="2400" dirty="0" smtClean="0">
                <a:solidFill>
                  <a:schemeClr val="tx1"/>
                </a:solidFill>
                <a:latin typeface="Times New Roman" pitchFamily="18" charset="0"/>
                <a:cs typeface="Times New Roman" pitchFamily="18" charset="0"/>
              </a:rPr>
              <a:t> әл-ауқаты шапшаң көтеріледі.</a:t>
            </a:r>
            <a:endParaRPr lang="ru-RU" sz="2400" dirty="0">
              <a:solidFill>
                <a:schemeClr val="tx1"/>
              </a:solidFill>
              <a:latin typeface="Times New Roman" pitchFamily="18" charset="0"/>
              <a:cs typeface="Times New Roman" pitchFamily="18" charset="0"/>
            </a:endParaRPr>
          </a:p>
        </p:txBody>
      </p:sp>
      <p:pic>
        <p:nvPicPr>
          <p:cNvPr id="4098" name="Picture 2" descr="C:\Users\Дом\Desktop\BzfTxYw7HNg-1.jpg"/>
          <p:cNvPicPr>
            <a:picLocks noChangeAspect="1" noChangeArrowheads="1"/>
          </p:cNvPicPr>
          <p:nvPr/>
        </p:nvPicPr>
        <p:blipFill>
          <a:blip r:embed="rId2"/>
          <a:srcRect/>
          <a:stretch>
            <a:fillRect/>
          </a:stretch>
        </p:blipFill>
        <p:spPr bwMode="auto">
          <a:xfrm>
            <a:off x="5715000" y="685800"/>
            <a:ext cx="3048000" cy="5257800"/>
          </a:xfrm>
          <a:prstGeom prst="rect">
            <a:avLst/>
          </a:prstGeom>
          <a:noFill/>
        </p:spPr>
      </p:pic>
    </p:spTree>
  </p:cSld>
  <p:clrMapOvr>
    <a:masterClrMapping/>
  </p:clrMapOvr>
  <p:transition>
    <p:checke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Дом\Desktop\ааааккк\20161129_151834-1.jpg"/>
          <p:cNvPicPr>
            <a:picLocks noChangeAspect="1" noChangeArrowheads="1"/>
          </p:cNvPicPr>
          <p:nvPr/>
        </p:nvPicPr>
        <p:blipFill>
          <a:blip r:embed="rId3"/>
          <a:srcRect/>
          <a:stretch>
            <a:fillRect/>
          </a:stretch>
        </p:blipFill>
        <p:spPr bwMode="auto">
          <a:xfrm>
            <a:off x="0" y="0"/>
            <a:ext cx="9144000" cy="3200400"/>
          </a:xfrm>
          <a:prstGeom prst="rect">
            <a:avLst/>
          </a:prstGeom>
          <a:noFill/>
        </p:spPr>
      </p:pic>
      <p:sp>
        <p:nvSpPr>
          <p:cNvPr id="6" name="TextBox 5"/>
          <p:cNvSpPr txBox="1"/>
          <p:nvPr/>
        </p:nvSpPr>
        <p:spPr>
          <a:xfrm>
            <a:off x="2362200" y="3276600"/>
            <a:ext cx="4846391" cy="400110"/>
          </a:xfrm>
          <a:prstGeom prst="rect">
            <a:avLst/>
          </a:prstGeom>
          <a:noFill/>
        </p:spPr>
        <p:txBody>
          <a:bodyPr wrap="none" rtlCol="0">
            <a:spAutoFit/>
          </a:bodyPr>
          <a:lstStyle/>
          <a:p>
            <a:r>
              <a:rPr lang="kk-KZ" sz="2000" b="1" dirty="0" smtClean="0">
                <a:latin typeface="Times New Roman" pitchFamily="18" charset="0"/>
                <a:cs typeface="Times New Roman" pitchFamily="18" charset="0"/>
              </a:rPr>
              <a:t>Комбайн жетегін басқаратын механизм:</a:t>
            </a:r>
            <a:endParaRPr lang="ru-RU" sz="2000" b="1" dirty="0">
              <a:latin typeface="Times New Roman" pitchFamily="18" charset="0"/>
              <a:cs typeface="Times New Roman" pitchFamily="18" charset="0"/>
            </a:endParaRPr>
          </a:p>
        </p:txBody>
      </p:sp>
      <p:sp>
        <p:nvSpPr>
          <p:cNvPr id="7" name="TextBox 6"/>
          <p:cNvSpPr txBox="1"/>
          <p:nvPr/>
        </p:nvSpPr>
        <p:spPr>
          <a:xfrm>
            <a:off x="0" y="3733800"/>
            <a:ext cx="8763001" cy="2862322"/>
          </a:xfrm>
          <a:prstGeom prst="rect">
            <a:avLst/>
          </a:prstGeom>
          <a:noFill/>
        </p:spPr>
        <p:txBody>
          <a:bodyPr wrap="square" rtlCol="0">
            <a:spAutoFit/>
          </a:bodyPr>
          <a:lstStyle/>
          <a:p>
            <a:r>
              <a:rPr lang="kk-KZ" sz="2000" dirty="0" smtClean="0">
                <a:latin typeface="Times New Roman" pitchFamily="18" charset="0"/>
                <a:cs typeface="Times New Roman" pitchFamily="18" charset="0"/>
              </a:rPr>
              <a:t>1- шкив; </a:t>
            </a:r>
          </a:p>
          <a:p>
            <a:r>
              <a:rPr lang="kk-KZ" sz="2000" dirty="0" smtClean="0">
                <a:latin typeface="Times New Roman" pitchFamily="18" charset="0"/>
                <a:cs typeface="Times New Roman" pitchFamily="18" charset="0"/>
              </a:rPr>
              <a:t>2- 10-тұрақтындырғыштар; </a:t>
            </a:r>
          </a:p>
          <a:p>
            <a:r>
              <a:rPr lang="kk-KZ" sz="2000" dirty="0" smtClean="0">
                <a:latin typeface="Times New Roman" pitchFamily="18" charset="0"/>
                <a:cs typeface="Times New Roman" pitchFamily="18" charset="0"/>
              </a:rPr>
              <a:t>3- кронштейн;</a:t>
            </a:r>
          </a:p>
          <a:p>
            <a:r>
              <a:rPr lang="kk-KZ" sz="2000" dirty="0" smtClean="0">
                <a:latin typeface="Times New Roman" pitchFamily="18" charset="0"/>
                <a:cs typeface="Times New Roman" pitchFamily="18" charset="0"/>
              </a:rPr>
              <a:t>4- сектор; </a:t>
            </a:r>
          </a:p>
          <a:p>
            <a:r>
              <a:rPr lang="kk-KZ" sz="2000" dirty="0" smtClean="0">
                <a:latin typeface="Times New Roman" pitchFamily="18" charset="0"/>
                <a:cs typeface="Times New Roman" pitchFamily="18" charset="0"/>
              </a:rPr>
              <a:t>5- кергіш доңғалақ; </a:t>
            </a:r>
          </a:p>
          <a:p>
            <a:r>
              <a:rPr lang="kk-KZ" sz="2000" dirty="0" smtClean="0">
                <a:latin typeface="Times New Roman" pitchFamily="18" charset="0"/>
                <a:cs typeface="Times New Roman" pitchFamily="18" charset="0"/>
              </a:rPr>
              <a:t>6- шкив; </a:t>
            </a:r>
          </a:p>
          <a:p>
            <a:r>
              <a:rPr lang="kk-KZ" sz="2000" dirty="0" smtClean="0">
                <a:latin typeface="Times New Roman" pitchFamily="18" charset="0"/>
                <a:cs typeface="Times New Roman" pitchFamily="18" charset="0"/>
              </a:rPr>
              <a:t>7- гидро целиндр; </a:t>
            </a:r>
          </a:p>
          <a:p>
            <a:r>
              <a:rPr lang="kk-KZ" sz="2000" dirty="0" smtClean="0">
                <a:latin typeface="Times New Roman" pitchFamily="18" charset="0"/>
                <a:cs typeface="Times New Roman" pitchFamily="18" charset="0"/>
              </a:rPr>
              <a:t>8- тізгін; </a:t>
            </a:r>
          </a:p>
          <a:p>
            <a:r>
              <a:rPr lang="kk-KZ" sz="2000" dirty="0" smtClean="0">
                <a:latin typeface="Times New Roman" pitchFamily="18" charset="0"/>
                <a:cs typeface="Times New Roman" pitchFamily="18" charset="0"/>
              </a:rPr>
              <a:t>9-тартқыш</a:t>
            </a:r>
            <a:endParaRPr lang="ru-RU" sz="20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Блок-схема: альтернативный процесс 4"/>
          <p:cNvSpPr/>
          <p:nvPr/>
        </p:nvSpPr>
        <p:spPr>
          <a:xfrm>
            <a:off x="0" y="0"/>
            <a:ext cx="9144000" cy="6858000"/>
          </a:xfrm>
          <a:prstGeom prst="flowChartAlternateProcess">
            <a:avLst/>
          </a:prstGeom>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kk-KZ" sz="2800" dirty="0" smtClean="0">
                <a:solidFill>
                  <a:schemeClr val="bg1"/>
                </a:solidFill>
                <a:latin typeface="Times New Roman" pitchFamily="18" charset="0"/>
                <a:cs typeface="Times New Roman" pitchFamily="18" charset="0"/>
              </a:rPr>
              <a:t>Комбайн жаткасы</a:t>
            </a:r>
          </a:p>
          <a:p>
            <a:pPr algn="ctr"/>
            <a:endParaRPr lang="kk-KZ" sz="1600" dirty="0" smtClean="0">
              <a:solidFill>
                <a:schemeClr val="bg1"/>
              </a:solidFill>
              <a:latin typeface="Times New Roman" pitchFamily="18" charset="0"/>
              <a:cs typeface="Times New Roman" pitchFamily="18" charset="0"/>
            </a:endParaRPr>
          </a:p>
          <a:p>
            <a:r>
              <a:rPr lang="kk-KZ" sz="2000" dirty="0" smtClean="0">
                <a:solidFill>
                  <a:schemeClr val="bg1"/>
                </a:solidFill>
                <a:latin typeface="Times New Roman" pitchFamily="18" charset="0"/>
                <a:cs typeface="Times New Roman" pitchFamily="18" charset="0"/>
              </a:rPr>
              <a:t>Жатканың екі түрі бар  комбайн жаткасы  және дестелік  жатка.  Олрадың көптеген механизімдері бірдей болады. Сондықтан комбайн жаткасына тоқталып, қатарлық жатканның ерешеліктерін ғана атап өтеміз.Комбайн жаткасы мынадай тораптардан тұрады: қалбағай, кескіш құрылғы, тасымалдауышы механизм, көлбеу камера, берілес механизімдері және теңестіруші механизмдер. Бұлардың барлығы жатка қорабына бекітіледі, ал жатка қорабы көлбеу камера мен теңестіргіш механизм арқылы молотилка қорабына бекітіледі.</a:t>
            </a:r>
          </a:p>
          <a:p>
            <a:r>
              <a:rPr lang="kk-KZ" sz="2000" dirty="0" smtClean="0">
                <a:solidFill>
                  <a:schemeClr val="bg1"/>
                </a:solidFill>
                <a:latin typeface="Times New Roman" pitchFamily="18" charset="0"/>
                <a:cs typeface="Times New Roman" pitchFamily="18" charset="0"/>
              </a:rPr>
              <a:t>Эксцентрикті әмбебап қалбағай барлық комбайн жаткаларына болады. Бұл қалбағайда жоғарыда айтылған кемшілік болмайды. Арнаулы эксцентрикті мехнизмнің көмегімен қалғабай айналған кезде оның қалақщалары жер бетімен жасайтын бұрышын өзгертпейді, яғни олар өзара параллель қлзғалыс жасайды.Эксцентрикті әмбебап қалбағай кемшіліктерін шын-жыр-тырмалы немесе қайталағыш қалбағайларды қолданған кезде түзетуге болады. Қайталағыш қалбағай қалақшалары шеңбер жасап қозғалмайды. Қазіргі астық комбайндарда негізгі қолданылатын жүргені-эксцентрикті әмбебап қалбағай. Сондықтан оның құрлысына, жұмысына және оны реттеуге кеңірек тоқталамыз.  </a:t>
            </a:r>
          </a:p>
        </p:txBody>
      </p:sp>
    </p:spTree>
  </p:cSld>
  <p:clrMapOvr>
    <a:masterClrMapping/>
  </p:clrMapOvr>
  <p:transition>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Дом\Desktop\ааааккк\20161129_152213-1.jpg"/>
          <p:cNvPicPr>
            <a:picLocks noChangeAspect="1" noChangeArrowheads="1"/>
          </p:cNvPicPr>
          <p:nvPr/>
        </p:nvPicPr>
        <p:blipFill>
          <a:blip r:embed="rId3"/>
          <a:srcRect/>
          <a:stretch>
            <a:fillRect/>
          </a:stretch>
        </p:blipFill>
        <p:spPr bwMode="auto">
          <a:xfrm rot="16200000">
            <a:off x="187665" y="-187669"/>
            <a:ext cx="3968069" cy="4343400"/>
          </a:xfrm>
          <a:prstGeom prst="rect">
            <a:avLst/>
          </a:prstGeom>
          <a:noFill/>
        </p:spPr>
      </p:pic>
      <p:sp>
        <p:nvSpPr>
          <p:cNvPr id="6" name="TextBox 5"/>
          <p:cNvSpPr txBox="1"/>
          <p:nvPr/>
        </p:nvSpPr>
        <p:spPr>
          <a:xfrm>
            <a:off x="0" y="4114800"/>
            <a:ext cx="4495800" cy="400110"/>
          </a:xfrm>
          <a:prstGeom prst="rect">
            <a:avLst/>
          </a:prstGeom>
          <a:noFill/>
        </p:spPr>
        <p:txBody>
          <a:bodyPr wrap="square" rtlCol="0">
            <a:spAutoFit/>
          </a:bodyPr>
          <a:lstStyle/>
          <a:p>
            <a:r>
              <a:rPr lang="kk-KZ" sz="2000" b="1" dirty="0" smtClean="0">
                <a:latin typeface="Times New Roman" pitchFamily="18" charset="0"/>
                <a:cs typeface="Times New Roman" pitchFamily="18" charset="0"/>
              </a:rPr>
              <a:t>Шөмалелегіш толғаның хабарлағыш </a:t>
            </a:r>
            <a:endParaRPr lang="ru-RU" sz="2000" b="1" dirty="0">
              <a:latin typeface="Times New Roman" pitchFamily="18" charset="0"/>
              <a:cs typeface="Times New Roman" pitchFamily="18" charset="0"/>
            </a:endParaRPr>
          </a:p>
        </p:txBody>
      </p:sp>
      <p:pic>
        <p:nvPicPr>
          <p:cNvPr id="4100" name="Picture 4" descr="C:\Users\Дом\Desktop\20161129_152222-1.jpg"/>
          <p:cNvPicPr>
            <a:picLocks noChangeAspect="1" noChangeArrowheads="1"/>
          </p:cNvPicPr>
          <p:nvPr/>
        </p:nvPicPr>
        <p:blipFill>
          <a:blip r:embed="rId4"/>
          <a:srcRect/>
          <a:stretch>
            <a:fillRect/>
          </a:stretch>
        </p:blipFill>
        <p:spPr bwMode="auto">
          <a:xfrm>
            <a:off x="5257800" y="0"/>
            <a:ext cx="3886200" cy="3971925"/>
          </a:xfrm>
          <a:prstGeom prst="rect">
            <a:avLst/>
          </a:prstGeom>
          <a:noFill/>
        </p:spPr>
      </p:pic>
      <p:sp>
        <p:nvSpPr>
          <p:cNvPr id="10" name="TextBox 9"/>
          <p:cNvSpPr txBox="1"/>
          <p:nvPr/>
        </p:nvSpPr>
        <p:spPr>
          <a:xfrm>
            <a:off x="0" y="4572000"/>
            <a:ext cx="7467601" cy="2308324"/>
          </a:xfrm>
          <a:prstGeom prst="rect">
            <a:avLst/>
          </a:prstGeom>
          <a:noFill/>
        </p:spPr>
        <p:txBody>
          <a:bodyPr wrap="square" rtlCol="0">
            <a:spAutoFit/>
          </a:bodyPr>
          <a:lstStyle/>
          <a:p>
            <a:r>
              <a:rPr lang="kk-KZ" dirty="0" smtClean="0">
                <a:latin typeface="Times New Roman" pitchFamily="18" charset="0"/>
                <a:cs typeface="Times New Roman" pitchFamily="18" charset="0"/>
              </a:rPr>
              <a:t>1- тірек;</a:t>
            </a:r>
          </a:p>
          <a:p>
            <a:r>
              <a:rPr lang="kk-KZ" dirty="0" smtClean="0">
                <a:latin typeface="Times New Roman" pitchFamily="18" charset="0"/>
                <a:cs typeface="Times New Roman" pitchFamily="18" charset="0"/>
              </a:rPr>
              <a:t>2- ось; </a:t>
            </a:r>
          </a:p>
          <a:p>
            <a:r>
              <a:rPr lang="kk-KZ" dirty="0" smtClean="0">
                <a:latin typeface="Times New Roman" pitchFamily="18" charset="0"/>
                <a:cs typeface="Times New Roman" pitchFamily="18" charset="0"/>
              </a:rPr>
              <a:t>3-діңгек; </a:t>
            </a:r>
          </a:p>
          <a:p>
            <a:r>
              <a:rPr lang="kk-KZ" dirty="0" smtClean="0">
                <a:latin typeface="Times New Roman" pitchFamily="18" charset="0"/>
                <a:cs typeface="Times New Roman" pitchFamily="18" charset="0"/>
              </a:rPr>
              <a:t>4-құрсау;</a:t>
            </a:r>
          </a:p>
          <a:p>
            <a:r>
              <a:rPr lang="kk-KZ" dirty="0" smtClean="0">
                <a:latin typeface="Times New Roman" pitchFamily="18" charset="0"/>
                <a:cs typeface="Times New Roman" pitchFamily="18" charset="0"/>
              </a:rPr>
              <a:t> 5-6-хабар бергіштер; </a:t>
            </a:r>
          </a:p>
          <a:p>
            <a:r>
              <a:rPr lang="kk-KZ" dirty="0" smtClean="0">
                <a:latin typeface="Times New Roman" pitchFamily="18" charset="0"/>
                <a:cs typeface="Times New Roman" pitchFamily="18" charset="0"/>
              </a:rPr>
              <a:t>7-магнит; </a:t>
            </a:r>
          </a:p>
          <a:p>
            <a:r>
              <a:rPr lang="kk-KZ" dirty="0" smtClean="0">
                <a:latin typeface="Times New Roman" pitchFamily="18" charset="0"/>
                <a:cs typeface="Times New Roman" pitchFamily="18" charset="0"/>
              </a:rPr>
              <a:t>8- бұрылғыш;</a:t>
            </a:r>
          </a:p>
          <a:p>
            <a:r>
              <a:rPr lang="kk-KZ" dirty="0" smtClean="0">
                <a:latin typeface="Times New Roman" pitchFamily="18" charset="0"/>
                <a:cs typeface="Times New Roman" pitchFamily="18" charset="0"/>
              </a:rPr>
              <a:t> 9-жұмсартқыш; </a:t>
            </a:r>
            <a:endParaRPr lang="ru-RU" dirty="0">
              <a:latin typeface="Times New Roman" pitchFamily="18" charset="0"/>
              <a:cs typeface="Times New Roman" pitchFamily="18" charset="0"/>
            </a:endParaRPr>
          </a:p>
        </p:txBody>
      </p:sp>
      <p:sp>
        <p:nvSpPr>
          <p:cNvPr id="11" name="TextBox 10"/>
          <p:cNvSpPr txBox="1"/>
          <p:nvPr/>
        </p:nvSpPr>
        <p:spPr>
          <a:xfrm>
            <a:off x="5410200" y="4191000"/>
            <a:ext cx="3796039" cy="400110"/>
          </a:xfrm>
          <a:prstGeom prst="rect">
            <a:avLst/>
          </a:prstGeom>
          <a:noFill/>
        </p:spPr>
        <p:txBody>
          <a:bodyPr wrap="none" rtlCol="0">
            <a:spAutoFit/>
          </a:bodyPr>
          <a:lstStyle/>
          <a:p>
            <a:r>
              <a:rPr lang="kk-KZ" sz="2000" b="1" dirty="0" smtClean="0">
                <a:latin typeface="Times New Roman" pitchFamily="18" charset="0"/>
                <a:cs typeface="Times New Roman" pitchFamily="18" charset="0"/>
              </a:rPr>
              <a:t>Шөмеле түскенің хабарлағыш:</a:t>
            </a:r>
            <a:endParaRPr lang="ru-RU" sz="2000" b="1" dirty="0">
              <a:latin typeface="Times New Roman" pitchFamily="18" charset="0"/>
              <a:cs typeface="Times New Roman" pitchFamily="18" charset="0"/>
            </a:endParaRPr>
          </a:p>
        </p:txBody>
      </p:sp>
      <p:sp>
        <p:nvSpPr>
          <p:cNvPr id="12" name="TextBox 11"/>
          <p:cNvSpPr txBox="1"/>
          <p:nvPr/>
        </p:nvSpPr>
        <p:spPr>
          <a:xfrm>
            <a:off x="5486400" y="4572000"/>
            <a:ext cx="3428999" cy="2308324"/>
          </a:xfrm>
          <a:prstGeom prst="rect">
            <a:avLst/>
          </a:prstGeom>
          <a:noFill/>
        </p:spPr>
        <p:txBody>
          <a:bodyPr wrap="square" rtlCol="0">
            <a:spAutoFit/>
          </a:bodyPr>
          <a:lstStyle/>
          <a:p>
            <a:r>
              <a:rPr lang="kk-KZ" dirty="0" smtClean="0"/>
              <a:t>1-тұтқа; </a:t>
            </a:r>
          </a:p>
          <a:p>
            <a:r>
              <a:rPr lang="kk-KZ" dirty="0" smtClean="0"/>
              <a:t>2-ось; </a:t>
            </a:r>
          </a:p>
          <a:p>
            <a:r>
              <a:rPr lang="kk-KZ" dirty="0" smtClean="0"/>
              <a:t>3-тартқыш;</a:t>
            </a:r>
          </a:p>
          <a:p>
            <a:r>
              <a:rPr lang="kk-KZ" dirty="0" smtClean="0"/>
              <a:t>4-хабар бергіш; </a:t>
            </a:r>
          </a:p>
          <a:p>
            <a:r>
              <a:rPr lang="kk-KZ" dirty="0" smtClean="0"/>
              <a:t>5- қайтарғыш серіппе; </a:t>
            </a:r>
          </a:p>
          <a:p>
            <a:r>
              <a:rPr lang="kk-KZ" dirty="0" smtClean="0"/>
              <a:t>6-қысқыш пластина;</a:t>
            </a:r>
          </a:p>
          <a:p>
            <a:r>
              <a:rPr lang="kk-KZ" dirty="0" smtClean="0"/>
              <a:t> 7- ажыратқыш: </a:t>
            </a:r>
          </a:p>
          <a:p>
            <a:r>
              <a:rPr lang="kk-KZ" dirty="0" smtClean="0"/>
              <a:t>8- серіппе</a:t>
            </a:r>
            <a:endParaRPr lang="ru-RU" dirty="0"/>
          </a:p>
        </p:txBody>
      </p:sp>
    </p:spTree>
  </p:cSld>
  <p:clrMapOvr>
    <a:masterClrMapping/>
  </p:clrMapOvr>
  <p:transition>
    <p:spli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19400" y="381000"/>
            <a:ext cx="2971800" cy="646331"/>
          </a:xfrm>
          <a:prstGeom prst="rect">
            <a:avLst/>
          </a:prstGeom>
          <a:noFill/>
        </p:spPr>
        <p:txBody>
          <a:bodyPr wrap="square" rtlCol="0">
            <a:spAutoFit/>
          </a:bodyPr>
          <a:lstStyle/>
          <a:p>
            <a:pPr algn="ctr"/>
            <a:r>
              <a:rPr lang="kk-KZ" sz="3600" b="1" dirty="0" smtClean="0">
                <a:latin typeface="Times New Roman" pitchFamily="18" charset="0"/>
                <a:cs typeface="Times New Roman" pitchFamily="18" charset="0"/>
              </a:rPr>
              <a:t>Молотилка </a:t>
            </a:r>
            <a:endParaRPr lang="ru-RU" sz="3600" b="1" dirty="0">
              <a:latin typeface="Times New Roman" pitchFamily="18" charset="0"/>
              <a:cs typeface="Times New Roman" pitchFamily="18" charset="0"/>
            </a:endParaRPr>
          </a:p>
        </p:txBody>
      </p:sp>
      <p:sp>
        <p:nvSpPr>
          <p:cNvPr id="6" name="TextBox 5"/>
          <p:cNvSpPr txBox="1"/>
          <p:nvPr/>
        </p:nvSpPr>
        <p:spPr>
          <a:xfrm>
            <a:off x="152400" y="1066800"/>
            <a:ext cx="8991600" cy="4401205"/>
          </a:xfrm>
          <a:prstGeom prst="rect">
            <a:avLst/>
          </a:prstGeom>
          <a:noFill/>
        </p:spPr>
        <p:txBody>
          <a:bodyPr wrap="square" rtlCol="0">
            <a:spAutoFit/>
          </a:bodyPr>
          <a:lstStyle/>
          <a:p>
            <a:r>
              <a:rPr lang="kk-KZ" sz="2800" dirty="0" smtClean="0">
                <a:latin typeface="Times New Roman" pitchFamily="18" charset="0"/>
                <a:cs typeface="Times New Roman" pitchFamily="18" charset="0"/>
              </a:rPr>
              <a:t>Комбайнның негізгі бөлігі болып молотилка болып табылады. Молотилка мынадай негізігі үш бөліктен тұрады: Бастырғыш құлағы,сабан сіліккіш және елікті тазалағыш. Сол механизмдердің көмегімен молотилка астықтарды, дәнді сабан-топаннан тазартады. Тазартылған дән шанаққа,сабан-топан шөмелегішке жиналады. Жоғарыдығы аталған механизмдердің жұмысы өзара тығыз байланысты. Егер біреуінің механизімі бұзылса басқаларының жұмыс сапасы нашарлайды. </a:t>
            </a:r>
            <a:endParaRPr lang="ru-RU" sz="2800"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43200" y="152400"/>
            <a:ext cx="3421129" cy="707886"/>
          </a:xfrm>
          <a:prstGeom prst="rect">
            <a:avLst/>
          </a:prstGeom>
          <a:noFill/>
        </p:spPr>
        <p:txBody>
          <a:bodyPr wrap="none" rtlCol="0">
            <a:spAutoFit/>
          </a:bodyPr>
          <a:lstStyle/>
          <a:p>
            <a:r>
              <a:rPr lang="kk-KZ" sz="4000" b="1" dirty="0" smtClean="0">
                <a:latin typeface="Times New Roman" pitchFamily="18" charset="0"/>
                <a:cs typeface="Times New Roman" pitchFamily="18" charset="0"/>
              </a:rPr>
              <a:t>Шөмелелегіш</a:t>
            </a:r>
            <a:endParaRPr lang="ru-RU" sz="4000" b="1" dirty="0">
              <a:latin typeface="Times New Roman" pitchFamily="18" charset="0"/>
              <a:cs typeface="Times New Roman" pitchFamily="18" charset="0"/>
            </a:endParaRPr>
          </a:p>
        </p:txBody>
      </p:sp>
      <p:sp>
        <p:nvSpPr>
          <p:cNvPr id="6" name="TextBox 5"/>
          <p:cNvSpPr txBox="1"/>
          <p:nvPr/>
        </p:nvSpPr>
        <p:spPr>
          <a:xfrm>
            <a:off x="228600" y="838200"/>
            <a:ext cx="8763000" cy="4893647"/>
          </a:xfrm>
          <a:prstGeom prst="rect">
            <a:avLst/>
          </a:prstGeom>
          <a:noFill/>
        </p:spPr>
        <p:txBody>
          <a:bodyPr wrap="square" rtlCol="0">
            <a:spAutoFit/>
          </a:bodyPr>
          <a:lstStyle/>
          <a:p>
            <a:r>
              <a:rPr lang="kk-KZ" sz="2400" dirty="0" smtClean="0">
                <a:latin typeface="Times New Roman" pitchFamily="18" charset="0"/>
                <a:cs typeface="Times New Roman" pitchFamily="18" charset="0"/>
              </a:rPr>
              <a:t>Шөмелелегіш молотилкадан шыққан сабан мен топанды белгілі шамаға дейін жинайды да шөмелі түрінде жерге түсіріп кетеді. Оның қорабының молотилка қорабының жалғасы болып табылады. Ол екі жақтаудан , үстінгі торлы қоршаудан астыңғы және арқты клапандардан тұрады. Арқы және астыңғы калапандар топсалы етіп бекітіліп өзара рчактар жүйесімен жалғастырған. Арқы клапанда шаппалы механизм бар. Ол клапандар жабулы кезінде өздігінен ашылып кетуіне жол бермейді. Шөмелелегішке сабандарды тығыздағыш итеріп беріп тұрады. Ол тербелмелі қозғалыс жасайтын айырдан құрады. Оны шынжырлы берліс арқылы артқы топты берліс білігі қозғалысқа келтіреді. Шөмелелегіш мөлшерден тыс толып кеткен кезде берліс механизімінде іске қосылатын автоматты қондырғы бар. </a:t>
            </a:r>
            <a:endParaRPr lang="ru-RU" sz="2400"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Двойная стрелка влево/вправо 4"/>
          <p:cNvSpPr/>
          <p:nvPr/>
        </p:nvSpPr>
        <p:spPr>
          <a:xfrm>
            <a:off x="1052732" y="214532"/>
            <a:ext cx="7162800" cy="12192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400" dirty="0" smtClean="0">
                <a:solidFill>
                  <a:srgbClr val="FFC000"/>
                </a:solidFill>
                <a:latin typeface="Times New Roman" pitchFamily="18" charset="0"/>
                <a:cs typeface="Times New Roman" pitchFamily="18" charset="0"/>
              </a:rPr>
              <a:t>КЕҢ КОМБАЙН</a:t>
            </a:r>
            <a:r>
              <a:rPr lang="kk-KZ" sz="4400" dirty="0" smtClean="0">
                <a:solidFill>
                  <a:srgbClr val="FFC000"/>
                </a:solidFill>
              </a:rPr>
              <a:t>.</a:t>
            </a:r>
            <a:endParaRPr lang="ru-RU" sz="4400" dirty="0">
              <a:solidFill>
                <a:srgbClr val="FFC000"/>
              </a:solidFill>
            </a:endParaRPr>
          </a:p>
        </p:txBody>
      </p:sp>
      <p:sp>
        <p:nvSpPr>
          <p:cNvPr id="9" name="Горизонтальный свиток 8"/>
          <p:cNvSpPr/>
          <p:nvPr/>
        </p:nvSpPr>
        <p:spPr>
          <a:xfrm>
            <a:off x="533400" y="1371600"/>
            <a:ext cx="8305800" cy="54864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latin typeface="Times New Roman" pitchFamily="18" charset="0"/>
                <a:cs typeface="Times New Roman" pitchFamily="18" charset="0"/>
              </a:rPr>
              <a:t>Кең комбайны-тау-кен комбайны кентасты немесе бос жынысты массивтен қопарып алып, оны көлік құралына тиейтін жұмыстарды бір мезгілде атқаратын кешенді машина. Пайдалы кен қазуға арналған кен комбайнды қазбалау комбайны деп атайды ал дайындық қазбаларын жүргізетін кең комбайнды теспе комбайн деп аталады. Көмір қабатында үңгубет жасайтын, тілме қазбалар қазатын кен комбайныды тілме қазбалар деп аталады. Алғашқы кен комбайндары бұрынғы КСРО-ды 1932жылы Ұлыбританияда ал 1935 жылы Германияда 1938 жылы жасалды.  Кең комбайны тау жыныстарын бұзуға және тиеуге арналған жұмыстық органдардан, жылжыту механизмінен, жетекші қозғалтқыштардан, беріліс механизмінің , басқару  тетіктері мен шаң басқыш, шаң ұстағыш құрылғылардан  тұрады.</a:t>
            </a:r>
            <a:endParaRPr lang="ru-RU" dirty="0">
              <a:latin typeface="Times New Roman" pitchFamily="18" charset="0"/>
              <a:cs typeface="Times New Roman" pitchFamily="18" charset="0"/>
            </a:endParaRPr>
          </a:p>
        </p:txBody>
      </p:sp>
    </p:spTree>
  </p:cSld>
  <p:clrMapOvr>
    <a:masterClrMapping/>
  </p:clrMapOvr>
  <p:transition>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Дом\Desktop\1480095709435.jpg"/>
          <p:cNvPicPr>
            <a:picLocks noChangeAspect="1" noChangeArrowheads="1"/>
          </p:cNvPicPr>
          <p:nvPr/>
        </p:nvPicPr>
        <p:blipFill>
          <a:blip r:embed="rId2"/>
          <a:srcRect/>
          <a:stretch>
            <a:fillRect/>
          </a:stretch>
        </p:blipFill>
        <p:spPr bwMode="auto">
          <a:xfrm>
            <a:off x="331722" y="304800"/>
            <a:ext cx="8507479" cy="6019800"/>
          </a:xfrm>
          <a:prstGeom prst="rect">
            <a:avLst/>
          </a:prstGeom>
          <a:noFill/>
        </p:spPr>
      </p:pic>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 двумя скругленными противолежащими углами 4"/>
          <p:cNvSpPr/>
          <p:nvPr/>
        </p:nvSpPr>
        <p:spPr>
          <a:xfrm>
            <a:off x="228600" y="228600"/>
            <a:ext cx="8686800" cy="64008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kk-KZ" sz="2800" dirty="0" smtClean="0">
                <a:latin typeface="Arial" pitchFamily="34" charset="0"/>
                <a:cs typeface="Arial" pitchFamily="34" charset="0"/>
              </a:rPr>
              <a:t>Астық жинайтын комбайнның құрылысы:</a:t>
            </a:r>
          </a:p>
          <a:p>
            <a:pPr algn="ctr"/>
            <a:endParaRPr lang="kk-KZ" sz="3200" dirty="0" smtClean="0">
              <a:latin typeface="Arial" pitchFamily="34" charset="0"/>
              <a:cs typeface="Arial" pitchFamily="34" charset="0"/>
            </a:endParaRPr>
          </a:p>
          <a:p>
            <a:r>
              <a:rPr lang="kk-KZ" sz="2000" dirty="0" smtClean="0">
                <a:solidFill>
                  <a:schemeClr val="bg1">
                    <a:lumMod val="95000"/>
                    <a:lumOff val="5000"/>
                  </a:schemeClr>
                </a:solidFill>
                <a:latin typeface="Arial" pitchFamily="34" charset="0"/>
                <a:cs typeface="Arial" pitchFamily="34" charset="0"/>
              </a:rPr>
              <a:t>Өздігінен жүретін комбайнның негізгі құрылысы алты бөліктен тұрады: жаткадан, молотилкадан, шөмелеуіштен, жүріс бөлігінен, қозғалтқыштан және жинауыштан. </a:t>
            </a:r>
            <a:r>
              <a:rPr lang="kk-KZ" sz="2000" b="1" dirty="0" smtClean="0">
                <a:solidFill>
                  <a:schemeClr val="bg1">
                    <a:lumMod val="95000"/>
                    <a:lumOff val="5000"/>
                  </a:schemeClr>
                </a:solidFill>
                <a:latin typeface="Arial" pitchFamily="34" charset="0"/>
                <a:cs typeface="Arial" pitchFamily="34" charset="0"/>
              </a:rPr>
              <a:t>Жатка-келесі </a:t>
            </a:r>
            <a:r>
              <a:rPr lang="kk-KZ" sz="2000" dirty="0" smtClean="0">
                <a:solidFill>
                  <a:schemeClr val="bg1">
                    <a:lumMod val="95000"/>
                    <a:lumOff val="5000"/>
                  </a:schemeClr>
                </a:solidFill>
                <a:latin typeface="Arial" pitchFamily="34" charset="0"/>
                <a:cs typeface="Arial" pitchFamily="34" charset="0"/>
              </a:rPr>
              <a:t>негізгі бөліктер мен механизмдерді қамтиды: бағдарлауыш башмактары мен жатка тұркын, теңселме механизмі мен деңгейлеуішін, реттегіш механизмі мен қалбағайын және вариаторын, тегершігімен кескіш аппаратын, жетектегіш мехнизмімен иірлігін. </a:t>
            </a:r>
          </a:p>
          <a:p>
            <a:r>
              <a:rPr lang="kk-KZ" sz="2000" dirty="0" smtClean="0">
                <a:solidFill>
                  <a:schemeClr val="bg1">
                    <a:lumMod val="95000"/>
                    <a:lumOff val="5000"/>
                  </a:schemeClr>
                </a:solidFill>
                <a:latin typeface="Arial" pitchFamily="34" charset="0"/>
                <a:cs typeface="Arial" pitchFamily="34" charset="0"/>
              </a:rPr>
              <a:t>Молотиканың құрылысы келесі бөліктерден тұрады: бастыру құрылғысынан, сабан сіліккіштен, тазалайтын және тасымалдайтын құрылысынан, беріліс системасынан, басқару аймағынан, гидравликалық жүйеден және электр жабдықтарынан. Жүру бөлігі өзіне вариаторлы және жүргізгіш мостымен бағыттаушы доңғалақтары, өз кезегінде тізбектегіштен, қорпты берілістен, дифференциалдан, доңғалақтардан және тіжегіш жүйесінен құралады</a:t>
            </a:r>
            <a:r>
              <a:rPr lang="kk-KZ" sz="1600" dirty="0" smtClean="0">
                <a:solidFill>
                  <a:schemeClr val="bg1">
                    <a:lumMod val="95000"/>
                    <a:lumOff val="5000"/>
                  </a:schemeClr>
                </a:solidFill>
                <a:latin typeface="Arial" pitchFamily="34" charset="0"/>
                <a:cs typeface="Arial" pitchFamily="34" charset="0"/>
              </a:rPr>
              <a:t>.</a:t>
            </a:r>
            <a:endParaRPr lang="ru-RU" sz="1600" dirty="0" smtClean="0">
              <a:solidFill>
                <a:schemeClr val="bg1">
                  <a:lumMod val="95000"/>
                  <a:lumOff val="5000"/>
                </a:schemeClr>
              </a:solidFill>
              <a:latin typeface="Arial" pitchFamily="34" charset="0"/>
              <a:cs typeface="Arial" pitchFamily="34" charset="0"/>
            </a:endParaRPr>
          </a:p>
        </p:txBody>
      </p:sp>
    </p:spTree>
  </p:cSld>
  <p:clrMapOvr>
    <a:masterClrMapping/>
  </p:clrMapOvr>
  <p:transition>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3657600" y="152400"/>
            <a:ext cx="5181600" cy="640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tx1"/>
                </a:solidFill>
                <a:latin typeface="Times New Roman" pitchFamily="18" charset="0"/>
                <a:cs typeface="Times New Roman" pitchFamily="18" charset="0"/>
              </a:rPr>
              <a:t>Қазақстанда көмір өңдірісінде алғаш кең қолдау  тапқан теспе комбайн -  ПК - 2 және көлденең  қимасы  8 -12 м 2 қазбаларға арналған ПК-3 комбайны. Кең қазу жылдамдығы жоғары, планетарлық механизммен жабдықталған Қарағанды 7/15 комбайны тұнғыш рет Қазақстанда жасалды. Көмір қатпарының құлау бұрышы жайпақ (0-25), көлбеу (25-45) және тік (45-90) болуына байланысты кен комбайны кең алымды және тар алымды болып  екіге бөлінеді. Кең комбайны штректе орналасқан жалпы басқару пульті арқылы қашықтан басқарылады. Кен қазақтың және туннельдер жүргізетін комбайндар да болады.</a:t>
            </a:r>
            <a:endParaRPr lang="ru-RU" dirty="0">
              <a:solidFill>
                <a:schemeClr val="tx1"/>
              </a:solidFill>
              <a:latin typeface="Times New Roman" pitchFamily="18" charset="0"/>
              <a:cs typeface="Times New Roman" pitchFamily="18" charset="0"/>
            </a:endParaRPr>
          </a:p>
        </p:txBody>
      </p:sp>
      <p:pic>
        <p:nvPicPr>
          <p:cNvPr id="1026" name="Picture 2" descr="C:\Users\Дом\Desktop\IzsEWQxL5KM-1.jpg"/>
          <p:cNvPicPr>
            <a:picLocks noChangeAspect="1" noChangeArrowheads="1"/>
          </p:cNvPicPr>
          <p:nvPr/>
        </p:nvPicPr>
        <p:blipFill>
          <a:blip r:embed="rId2"/>
          <a:srcRect/>
          <a:stretch>
            <a:fillRect/>
          </a:stretch>
        </p:blipFill>
        <p:spPr bwMode="auto">
          <a:xfrm>
            <a:off x="304800" y="228600"/>
            <a:ext cx="3352800" cy="6400800"/>
          </a:xfrm>
          <a:prstGeom prst="rect">
            <a:avLst/>
          </a:prstGeom>
          <a:noFill/>
        </p:spPr>
      </p:pic>
    </p:spTree>
  </p:cSld>
  <p:clrMapOvr>
    <a:masterClrMapping/>
  </p:clrMapOvr>
  <p:transition>
    <p:checke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28600" y="228600"/>
            <a:ext cx="4419600" cy="640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kk-KZ" sz="2000" b="1" dirty="0" smtClean="0">
                <a:solidFill>
                  <a:schemeClr val="tx1"/>
                </a:solidFill>
                <a:latin typeface="Arial" pitchFamily="34" charset="0"/>
                <a:cs typeface="Arial" pitchFamily="34" charset="0"/>
              </a:rPr>
              <a:t>Енисей комбайн туралы анықтама</a:t>
            </a:r>
            <a:r>
              <a:rPr lang="kk-KZ" sz="2000" b="1" dirty="0" smtClean="0">
                <a:solidFill>
                  <a:schemeClr val="accent3">
                    <a:lumMod val="50000"/>
                  </a:schemeClr>
                </a:solidFill>
                <a:latin typeface="Arial" pitchFamily="34" charset="0"/>
                <a:cs typeface="Arial" pitchFamily="34" charset="0"/>
              </a:rPr>
              <a:t>: </a:t>
            </a:r>
          </a:p>
          <a:p>
            <a:endParaRPr lang="kk-KZ" sz="1600" b="1" dirty="0" smtClean="0">
              <a:solidFill>
                <a:schemeClr val="accent3">
                  <a:lumMod val="50000"/>
                </a:schemeClr>
              </a:solidFill>
              <a:latin typeface="Arial" pitchFamily="34" charset="0"/>
              <a:cs typeface="Arial" pitchFamily="34" charset="0"/>
            </a:endParaRPr>
          </a:p>
          <a:p>
            <a:r>
              <a:rPr lang="kk-KZ" sz="2000" dirty="0" smtClean="0">
                <a:solidFill>
                  <a:schemeClr val="tx1"/>
                </a:solidFill>
                <a:latin typeface="Times New Roman" pitchFamily="18" charset="0"/>
                <a:cs typeface="Times New Roman" pitchFamily="18" charset="0"/>
              </a:rPr>
              <a:t>Енисей-1200 комбайны көп  функцияналды техникалық ерікшілік моделі  1200 астық жинауға арналған комбайн.Енисей-1200 (Краснояр комбайны)заводтында , өткен  ғасырының 70-жылдарында шыққан. </a:t>
            </a:r>
          </a:p>
          <a:p>
            <a:r>
              <a:rPr lang="kk-KZ" sz="2000" dirty="0" smtClean="0">
                <a:solidFill>
                  <a:schemeClr val="tx1"/>
                </a:solidFill>
                <a:latin typeface="Times New Roman" pitchFamily="18" charset="0"/>
                <a:cs typeface="Times New Roman" pitchFamily="18" charset="0"/>
              </a:rPr>
              <a:t>Басқа комбайндардан айырмашылығы қоғалтқышы артында орналасқан және решить, артқы донғалақтар арқылы реттеу.Комбайнның қозғалтқышы дизельді және төрт целиндірлі. </a:t>
            </a:r>
          </a:p>
          <a:p>
            <a:r>
              <a:rPr lang="kk-KZ" sz="2000" dirty="0" smtClean="0">
                <a:solidFill>
                  <a:schemeClr val="tx1"/>
                </a:solidFill>
                <a:latin typeface="Times New Roman" pitchFamily="18" charset="0"/>
                <a:cs typeface="Times New Roman" pitchFamily="18" charset="0"/>
              </a:rPr>
              <a:t>Қозғалтқышының  моделі Д-422 ал салмағы 4500кг. Жаткасының көлемі -4,1 немесе 5 м.</a:t>
            </a:r>
            <a:endParaRPr lang="ru-RU" sz="2000" dirty="0">
              <a:solidFill>
                <a:schemeClr val="tx1"/>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srcRect/>
          <a:stretch>
            <a:fillRect/>
          </a:stretch>
        </p:blipFill>
        <p:spPr bwMode="auto">
          <a:xfrm>
            <a:off x="4648200" y="228600"/>
            <a:ext cx="4267200" cy="6324600"/>
          </a:xfrm>
          <a:prstGeom prst="rect">
            <a:avLst/>
          </a:prstGeom>
          <a:noFill/>
          <a:ln w="9525">
            <a:noFill/>
            <a:miter lim="800000"/>
            <a:headEnd/>
            <a:tailEnd/>
          </a:ln>
          <a:effectLst/>
        </p:spPr>
      </p:pic>
    </p:spTree>
  </p:cSld>
  <p:clrMapOvr>
    <a:masterClrMapping/>
  </p:clrMapOvr>
  <p:transition>
    <p:comb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Дом\Desktop\ааааккк\20161129_151751-1.jpg"/>
          <p:cNvPicPr>
            <a:picLocks noChangeAspect="1" noChangeArrowheads="1"/>
          </p:cNvPicPr>
          <p:nvPr/>
        </p:nvPicPr>
        <p:blipFill>
          <a:blip r:embed="rId2"/>
          <a:srcRect/>
          <a:stretch>
            <a:fillRect/>
          </a:stretch>
        </p:blipFill>
        <p:spPr bwMode="auto">
          <a:xfrm>
            <a:off x="596348" y="0"/>
            <a:ext cx="8150087" cy="3124200"/>
          </a:xfrm>
          <a:prstGeom prst="rect">
            <a:avLst/>
          </a:prstGeom>
          <a:noFill/>
        </p:spPr>
      </p:pic>
      <p:sp>
        <p:nvSpPr>
          <p:cNvPr id="6" name="TextBox 5"/>
          <p:cNvSpPr txBox="1"/>
          <p:nvPr/>
        </p:nvSpPr>
        <p:spPr>
          <a:xfrm>
            <a:off x="2362200" y="3657600"/>
            <a:ext cx="4726294" cy="400110"/>
          </a:xfrm>
          <a:prstGeom prst="rect">
            <a:avLst/>
          </a:prstGeom>
          <a:noFill/>
        </p:spPr>
        <p:txBody>
          <a:bodyPr wrap="none" rtlCol="0">
            <a:spAutoFit/>
          </a:bodyPr>
          <a:lstStyle/>
          <a:p>
            <a:r>
              <a:rPr lang="kk-KZ" sz="2000" b="1" dirty="0" smtClean="0">
                <a:latin typeface="Times New Roman" pitchFamily="18" charset="0"/>
                <a:cs typeface="Times New Roman" pitchFamily="18" charset="0"/>
              </a:rPr>
              <a:t>Енисей-1200 комбайының жатка бөлігі</a:t>
            </a:r>
            <a:endParaRPr lang="ru-RU" sz="2000" b="1" dirty="0">
              <a:latin typeface="Times New Roman" pitchFamily="18" charset="0"/>
              <a:cs typeface="Times New Roman" pitchFamily="18" charset="0"/>
            </a:endParaRPr>
          </a:p>
        </p:txBody>
      </p:sp>
      <p:sp>
        <p:nvSpPr>
          <p:cNvPr id="8" name="TextBox 7"/>
          <p:cNvSpPr txBox="1"/>
          <p:nvPr/>
        </p:nvSpPr>
        <p:spPr>
          <a:xfrm>
            <a:off x="381000" y="4114800"/>
            <a:ext cx="8305800" cy="1938992"/>
          </a:xfrm>
          <a:prstGeom prst="rect">
            <a:avLst/>
          </a:prstGeom>
          <a:noFill/>
        </p:spPr>
        <p:txBody>
          <a:bodyPr wrap="square" rtlCol="0">
            <a:spAutoFit/>
          </a:bodyPr>
          <a:lstStyle/>
          <a:p>
            <a:endParaRPr lang="kk-KZ"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1-қорап;2-ілмек;3-төменгі білік; 4-қақпақ;5-жоғарғы білік; 6- жоғарғы білік шкиві;7-көлбеу камера тасмалдағышы;8-битер; 9-табан; 10-шінек;11-саусақты механизм; 12- кескіш құрылғы; 13-қалбағай; А- жатка; В-аралық қондырғы; С-көлбеу камера.</a:t>
            </a:r>
            <a:endParaRPr lang="ru-RU" sz="2400"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0600" y="152400"/>
            <a:ext cx="7234737" cy="677108"/>
          </a:xfrm>
          <a:prstGeom prst="rect">
            <a:avLst/>
          </a:prstGeom>
          <a:noFill/>
        </p:spPr>
        <p:txBody>
          <a:bodyPr wrap="none" rtlCol="0">
            <a:spAutoFit/>
          </a:bodyPr>
          <a:lstStyle/>
          <a:p>
            <a:pPr algn="ctr"/>
            <a:r>
              <a:rPr lang="kk-KZ" sz="2000" dirty="0" smtClean="0">
                <a:latin typeface="Times New Roman" pitchFamily="18" charset="0"/>
                <a:cs typeface="Times New Roman" pitchFamily="18" charset="0"/>
              </a:rPr>
              <a:t>Енисей – 1200 комбайнымен орындалатын жұмыс процестері </a:t>
            </a:r>
          </a:p>
          <a:p>
            <a:endParaRPr lang="ru-RU" dirty="0"/>
          </a:p>
        </p:txBody>
      </p:sp>
      <p:sp>
        <p:nvSpPr>
          <p:cNvPr id="6" name="TextBox 5"/>
          <p:cNvSpPr txBox="1"/>
          <p:nvPr/>
        </p:nvSpPr>
        <p:spPr>
          <a:xfrm>
            <a:off x="0" y="685800"/>
            <a:ext cx="9144000" cy="5355312"/>
          </a:xfrm>
          <a:prstGeom prst="rect">
            <a:avLst/>
          </a:prstGeom>
          <a:noFill/>
        </p:spPr>
        <p:txBody>
          <a:bodyPr wrap="square" rtlCol="0">
            <a:spAutoFit/>
          </a:bodyPr>
          <a:lstStyle/>
          <a:p>
            <a:r>
              <a:rPr lang="kk-KZ" dirty="0" smtClean="0">
                <a:latin typeface="Times New Roman" pitchFamily="18" charset="0"/>
                <a:cs typeface="Times New Roman" pitchFamily="18" charset="0"/>
              </a:rPr>
              <a:t>Енисей – 1200 астық комбайны өздігінен жүреді және екі барабанды бастырғыш құрылғысы бар. Ол ылғалдылығы жоғары болатын астықтарды тікелей немесе бөлектеп жинауға арналған. Комбайынды арнаулы икемшіктермен жабдықтап шөп тұқымдарын, жүгеріні,күнбағысты, сояны, бұршақ тұқымдас дақылдарды жинауға болады. Астықтың дәннен басқа бөлігін жинау үшін комбайын шөме легішпенжабдықталады. Комбайнның жұмыс процесі тікелей жинау кезінде мынадай ретпен орындалады. Комбайынның қозғалған кезінде астық сабақтары, қалбағай қалақшаларымен кескін құрылғыға жеткізіледі. Кесілген сабақтары әрі қарай жатка плотформасына лақтырлады. Ондағы жатка ішіндегі астықты жаткаының екі шетінен ортаға,саусақты механизм орналасқан жерге жеткізеді. Шінектің саусақты механизімі сабақтарды саусақты битерге береді. Бұл битер астықты жаймалап көлбеу камераның қалқымалы тасмалдығышына жеткізеді де, әрі қарай бастырғыш құрлығының қабылдағыш битеріне келеді. Ол астықтың келе жатқан бағытын бұрып, бастырғыш құрылғыға жеткізеді. Бастырғыш құрылғыда астық барабан мен деканың аралығынды әрі ұрылып,әрі үйкеліп дәндер қауызынан босайды.  Содан кейін астық ағымы екіге бөлінеді. Біріншісі ,деканың аралық торынан өткен дәндер мен шала уатылған масақтар сіліккіш,тақтайшаға келеді, ал екіншісі, декадан өтпеген кесек сабандар топандар қайтарғыш битердің көмегімен сабан сіліккішке беріледі. Сабан сіліккіште дәндер сабаннан толық бөлініп шығады да қайтадан сіліккіш тақтайшаға түседі, ал сабандар арқы шөмілдегішке беріледі. </a:t>
            </a:r>
            <a:endParaRPr lang="ru-RU"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Выгнутая вправо стрелка 5"/>
          <p:cNvSpPr/>
          <p:nvPr/>
        </p:nvSpPr>
        <p:spPr>
          <a:xfrm>
            <a:off x="6477000" y="762000"/>
            <a:ext cx="2057400" cy="4800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Выгнутая влево стрелка 6"/>
          <p:cNvSpPr/>
          <p:nvPr/>
        </p:nvSpPr>
        <p:spPr>
          <a:xfrm>
            <a:off x="609600" y="762000"/>
            <a:ext cx="2209800" cy="4876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8" name="Блок-схема: перфолента 7"/>
          <p:cNvSpPr/>
          <p:nvPr/>
        </p:nvSpPr>
        <p:spPr>
          <a:xfrm>
            <a:off x="2743200" y="1371600"/>
            <a:ext cx="3962400" cy="34290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dirty="0" smtClean="0">
                <a:solidFill>
                  <a:srgbClr val="FFFF00"/>
                </a:solidFill>
              </a:rPr>
              <a:t>НАЗАРЛАРЫНЫЗҒА  РАХМЕТ</a:t>
            </a:r>
            <a:endParaRPr lang="ru-RU" sz="3200" dirty="0">
              <a:solidFill>
                <a:srgbClr val="FFFF00"/>
              </a:solidFill>
            </a:endParaRPr>
          </a:p>
        </p:txBody>
      </p:sp>
    </p:spTree>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662</TotalTime>
  <Words>1343</Words>
  <PresentationFormat>Экран (4:3)</PresentationFormat>
  <Paragraphs>82</Paragraphs>
  <Slides>18</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Начальная</vt:lpstr>
      <vt:lpstr>Егін жинайтын комбайндар</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Дом</dc:creator>
  <cp:lastModifiedBy>ADmin</cp:lastModifiedBy>
  <cp:revision>73</cp:revision>
  <dcterms:created xsi:type="dcterms:W3CDTF">2016-11-27T09:50:10Z</dcterms:created>
  <dcterms:modified xsi:type="dcterms:W3CDTF">2016-12-14T09:36:43Z</dcterms:modified>
</cp:coreProperties>
</file>