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notesMasterIdLst>
    <p:notesMasterId r:id="rId21"/>
  </p:notesMasterIdLst>
  <p:sldIdLst>
    <p:sldId id="256" r:id="rId2"/>
    <p:sldId id="257" r:id="rId3"/>
    <p:sldId id="264" r:id="rId4"/>
    <p:sldId id="258" r:id="rId5"/>
    <p:sldId id="260" r:id="rId6"/>
    <p:sldId id="263" r:id="rId7"/>
    <p:sldId id="262" r:id="rId8"/>
    <p:sldId id="261" r:id="rId9"/>
    <p:sldId id="265" r:id="rId10"/>
    <p:sldId id="266" r:id="rId11"/>
    <p:sldId id="267" r:id="rId12"/>
    <p:sldId id="269" r:id="rId13"/>
    <p:sldId id="268" r:id="rId14"/>
    <p:sldId id="274" r:id="rId15"/>
    <p:sldId id="271" r:id="rId16"/>
    <p:sldId id="275" r:id="rId17"/>
    <p:sldId id="272" r:id="rId18"/>
    <p:sldId id="273" r:id="rId19"/>
    <p:sldId id="277"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1206" y="23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94279D-0DBC-4F7C-801B-2F7D6A2F63CB}" type="datetimeFigureOut">
              <a:rPr lang="ru-RU" smtClean="0"/>
              <a:t>26.03.2020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8B81186-0DD1-4420-AC33-ABDCBE468C28}" type="slidenum">
              <a:rPr lang="ru-RU" smtClean="0"/>
              <a:t>‹#›</a:t>
            </a:fld>
            <a:endParaRPr lang="ru-RU"/>
          </a:p>
        </p:txBody>
      </p:sp>
    </p:spTree>
    <p:extLst>
      <p:ext uri="{BB962C8B-B14F-4D97-AF65-F5344CB8AC3E}">
        <p14:creationId xmlns:p14="http://schemas.microsoft.com/office/powerpoint/2010/main" val="41903984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48B81186-0DD1-4420-AC33-ABDCBE468C28}" type="slidenum">
              <a:rPr lang="ru-RU" smtClean="0"/>
              <a:t>1</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C97FDDF8-F661-4F05-B071-88E0FC56A98A}" type="datetimeFigureOut">
              <a:rPr lang="ru-RU" smtClean="0"/>
              <a:pPr/>
              <a:t>26.03.2020</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61365656-E2FB-4239-96F9-E1FB1867E274}" type="slidenum">
              <a:rPr lang="ru-RU" smtClean="0"/>
              <a:pPr/>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C97FDDF8-F661-4F05-B071-88E0FC56A98A}" type="datetimeFigureOut">
              <a:rPr lang="ru-RU" smtClean="0"/>
              <a:pPr/>
              <a:t>26.03.2020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61365656-E2FB-4239-96F9-E1FB1867E274}"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C97FDDF8-F661-4F05-B071-88E0FC56A98A}" type="datetimeFigureOut">
              <a:rPr lang="ru-RU" smtClean="0"/>
              <a:pPr/>
              <a:t>26.03.2020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61365656-E2FB-4239-96F9-E1FB1867E274}" type="slidenum">
              <a:rPr lang="ru-RU" smtClean="0"/>
              <a:pPr/>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C97FDDF8-F661-4F05-B071-88E0FC56A98A}" type="datetimeFigureOut">
              <a:rPr lang="ru-RU" smtClean="0"/>
              <a:pPr/>
              <a:t>26.03.2020</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61365656-E2FB-4239-96F9-E1FB1867E274}"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C97FDDF8-F661-4F05-B071-88E0FC56A98A}" type="datetimeFigureOut">
              <a:rPr lang="ru-RU" smtClean="0"/>
              <a:pPr/>
              <a:t>26.03.2020</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61365656-E2FB-4239-96F9-E1FB1867E274}"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C97FDDF8-F661-4F05-B071-88E0FC56A98A}" type="datetimeFigureOut">
              <a:rPr lang="ru-RU" smtClean="0"/>
              <a:pPr/>
              <a:t>26.03.2020</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61365656-E2FB-4239-96F9-E1FB1867E274}"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C97FDDF8-F661-4F05-B071-88E0FC56A98A}" type="datetimeFigureOut">
              <a:rPr lang="ru-RU" smtClean="0"/>
              <a:pPr/>
              <a:t>26.03.2020</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61365656-E2FB-4239-96F9-E1FB1867E274}" type="slidenum">
              <a:rPr lang="ru-RU" smtClean="0"/>
              <a:pPr/>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C97FDDF8-F661-4F05-B071-88E0FC56A98A}" type="datetimeFigureOut">
              <a:rPr lang="ru-RU" smtClean="0"/>
              <a:pPr/>
              <a:t>26.03.2020</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61365656-E2FB-4239-96F9-E1FB1867E274}"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C97FDDF8-F661-4F05-B071-88E0FC56A98A}" type="datetimeFigureOut">
              <a:rPr lang="ru-RU" smtClean="0"/>
              <a:pPr/>
              <a:t>26.03.2020</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61365656-E2FB-4239-96F9-E1FB1867E274}" type="slidenum">
              <a:rPr lang="ru-RU" smtClean="0"/>
              <a:pPr/>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C97FDDF8-F661-4F05-B071-88E0FC56A98A}" type="datetimeFigureOut">
              <a:rPr lang="ru-RU" smtClean="0"/>
              <a:pPr/>
              <a:t>26.03.2020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61365656-E2FB-4239-96F9-E1FB1867E274}"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C97FDDF8-F661-4F05-B071-88E0FC56A98A}" type="datetimeFigureOut">
              <a:rPr lang="ru-RU" smtClean="0"/>
              <a:pPr/>
              <a:t>26.03.2020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61365656-E2FB-4239-96F9-E1FB1867E274}"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457200" y="274638"/>
            <a:ext cx="8229600" cy="58515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Дата 2"/>
          <p:cNvSpPr>
            <a:spLocks noGrp="1"/>
          </p:cNvSpPr>
          <p:nvPr>
            <p:ph type="dt" sz="half" idx="10"/>
          </p:nvPr>
        </p:nvSpPr>
        <p:spPr>
          <a:xfrm>
            <a:off x="457200" y="6245225"/>
            <a:ext cx="2133600" cy="476250"/>
          </a:xfrm>
        </p:spPr>
        <p:txBody>
          <a:bodyPr/>
          <a:lstStyle>
            <a:lvl1pPr>
              <a:defRPr/>
            </a:lvl1pPr>
          </a:lstStyle>
          <a:p>
            <a:endParaRPr lang="ru-RU"/>
          </a:p>
        </p:txBody>
      </p:sp>
      <p:sp>
        <p:nvSpPr>
          <p:cNvPr id="4" name="Нижний колонтитул 3"/>
          <p:cNvSpPr>
            <a:spLocks noGrp="1"/>
          </p:cNvSpPr>
          <p:nvPr>
            <p:ph type="ftr" sz="quarter" idx="11"/>
          </p:nvPr>
        </p:nvSpPr>
        <p:spPr>
          <a:xfrm>
            <a:off x="3124200" y="6245225"/>
            <a:ext cx="2895600" cy="476250"/>
          </a:xfrm>
        </p:spPr>
        <p:txBody>
          <a:bodyPr/>
          <a:lstStyle>
            <a:lvl1pPr>
              <a:defRPr/>
            </a:lvl1pPr>
          </a:lstStyle>
          <a:p>
            <a:endParaRPr lang="ru-RU"/>
          </a:p>
        </p:txBody>
      </p:sp>
      <p:sp>
        <p:nvSpPr>
          <p:cNvPr id="5" name="Номер слайда 4"/>
          <p:cNvSpPr>
            <a:spLocks noGrp="1"/>
          </p:cNvSpPr>
          <p:nvPr>
            <p:ph type="sldNum" sz="quarter" idx="12"/>
          </p:nvPr>
        </p:nvSpPr>
        <p:spPr>
          <a:xfrm>
            <a:off x="6553200" y="6245225"/>
            <a:ext cx="2133600" cy="476250"/>
          </a:xfrm>
        </p:spPr>
        <p:txBody>
          <a:bodyPr/>
          <a:lstStyle>
            <a:lvl1pPr>
              <a:defRPr/>
            </a:lvl1pPr>
          </a:lstStyle>
          <a:p>
            <a:fld id="{A8DF0004-8384-4669-9DD9-40FA230D27A7}" type="slidenum">
              <a:rPr lang="ru-RU"/>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a:xfrm>
            <a:off x="457200" y="6245225"/>
            <a:ext cx="2133600" cy="476250"/>
          </a:xfrm>
        </p:spPr>
        <p:txBody>
          <a:bodyPr/>
          <a:lstStyle>
            <a:lvl1pPr>
              <a:defRPr/>
            </a:lvl1pPr>
          </a:lstStyle>
          <a:p>
            <a:endParaRPr lang="ru-RU"/>
          </a:p>
        </p:txBody>
      </p:sp>
      <p:sp>
        <p:nvSpPr>
          <p:cNvPr id="6" name="Нижний колонтитул 5"/>
          <p:cNvSpPr>
            <a:spLocks noGrp="1"/>
          </p:cNvSpPr>
          <p:nvPr>
            <p:ph type="ftr" sz="quarter" idx="11"/>
          </p:nvPr>
        </p:nvSpPr>
        <p:spPr>
          <a:xfrm>
            <a:off x="3124200" y="6245225"/>
            <a:ext cx="2895600" cy="476250"/>
          </a:xfrm>
        </p:spPr>
        <p:txBody>
          <a:bodyPr/>
          <a:lstStyle>
            <a:lvl1pPr>
              <a:defRPr/>
            </a:lvl1pPr>
          </a:lstStyle>
          <a:p>
            <a:endParaRPr lang="ru-RU"/>
          </a:p>
        </p:txBody>
      </p:sp>
      <p:sp>
        <p:nvSpPr>
          <p:cNvPr id="7" name="Номер слайда 6"/>
          <p:cNvSpPr>
            <a:spLocks noGrp="1"/>
          </p:cNvSpPr>
          <p:nvPr>
            <p:ph type="sldNum" sz="quarter" idx="12"/>
          </p:nvPr>
        </p:nvSpPr>
        <p:spPr>
          <a:xfrm>
            <a:off x="6553200" y="6245225"/>
            <a:ext cx="2133600" cy="476250"/>
          </a:xfrm>
        </p:spPr>
        <p:txBody>
          <a:bodyPr/>
          <a:lstStyle>
            <a:lvl1pPr>
              <a:defRPr/>
            </a:lvl1pPr>
          </a:lstStyle>
          <a:p>
            <a:fld id="{AFA97B7A-8897-4754-BA2B-46CD95D25A3D}" type="slidenum">
              <a:rPr lang="ru-RU"/>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C97FDDF8-F661-4F05-B071-88E0FC56A98A}" type="datetimeFigureOut">
              <a:rPr lang="ru-RU" smtClean="0"/>
              <a:pPr/>
              <a:t>26.03.2020</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61365656-E2FB-4239-96F9-E1FB1867E274}" type="slidenum">
              <a:rPr lang="ru-RU" smtClean="0"/>
              <a:pPr/>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 id="2147483817" r:id="rId13"/>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kk.wikipedia.org/wiki/%D0%A2%D0%B0%D1%83_%D0%B6%D1%8B%D0%BD%D1%8B%D1%81%D1%8B"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8" Type="http://schemas.openxmlformats.org/officeDocument/2006/relationships/hyperlink" Target="https://kk.wikipedia.org/wiki/%D0%A1%D0%B8%D0%B5%D0%BD%D0%B8%D1%82" TargetMode="External"/><Relationship Id="rId13" Type="http://schemas.openxmlformats.org/officeDocument/2006/relationships/hyperlink" Target="https://kk.wikipedia.org/wiki/%D0%9F%D0%B5%D0%BC%D0%B7%D0%B0" TargetMode="External"/><Relationship Id="rId3" Type="http://schemas.openxmlformats.org/officeDocument/2006/relationships/hyperlink" Target="https://kk.wikipedia.org/w/index.php?title=%D0%AD%D1%84%D1%84%D1%83%D0%B7%D0%B8%D0%B2&amp;action=edit&amp;redlink=1" TargetMode="External"/><Relationship Id="rId7" Type="http://schemas.openxmlformats.org/officeDocument/2006/relationships/hyperlink" Target="https://kk.wikipedia.org/wiki/%D0%9D%D0%B5%D1%84%D0%B5%D0%BB%D0%B8%D0%BD" TargetMode="External"/><Relationship Id="rId12" Type="http://schemas.openxmlformats.org/officeDocument/2006/relationships/hyperlink" Target="https://kk.wikipedia.org/w/index.php?title=%D0%90%D0%B1%D1%80%D0%B0%D0%B7%D0%B8%D0%B2&amp;action=edit&amp;redlink=1" TargetMode="External"/><Relationship Id="rId2" Type="http://schemas.openxmlformats.org/officeDocument/2006/relationships/hyperlink" Target="https://kk.wikipedia.org/wiki/%D0%9B%D0%B0%D0%B2%D0%B0" TargetMode="External"/><Relationship Id="rId1" Type="http://schemas.openxmlformats.org/officeDocument/2006/relationships/slideLayout" Target="../slideLayouts/slideLayout2.xml"/><Relationship Id="rId6" Type="http://schemas.openxmlformats.org/officeDocument/2006/relationships/hyperlink" Target="https://kk.wikipedia.org/wiki/%D0%93%D1%80%D0%B0%D0%BD%D0%B8%D1%82" TargetMode="External"/><Relationship Id="rId11" Type="http://schemas.openxmlformats.org/officeDocument/2006/relationships/hyperlink" Target="https://kk.wikipedia.org/wiki/%D0%9B%D0%B0%D0%B1%D1%80%D0%B0%D0%B4%D0%BE%D1%80%D0%B8%D1%82" TargetMode="External"/><Relationship Id="rId5" Type="http://schemas.openxmlformats.org/officeDocument/2006/relationships/hyperlink" Target="https://kk.wikipedia.org/wiki/%D0%9A%D0%B0%D1%80%D0%B1%D0%BE%D0%BD%D0%B0%D1%82%D0%B8%D1%82%D1%82%D0%B5%D1%80" TargetMode="External"/><Relationship Id="rId10" Type="http://schemas.openxmlformats.org/officeDocument/2006/relationships/hyperlink" Target="https://kk.wikipedia.org/wiki/%D0%A2%D1%83%D1%84" TargetMode="External"/><Relationship Id="rId4" Type="http://schemas.openxmlformats.org/officeDocument/2006/relationships/hyperlink" Target="https://kk.wikipedia.org/wiki/%D0%98%D0%BD%D1%82%D1%80%D1%83%D0%B7%D0%B8%D0%B2" TargetMode="External"/><Relationship Id="rId9" Type="http://schemas.openxmlformats.org/officeDocument/2006/relationships/hyperlink" Target="https://kk.wikipedia.org/wiki/%D0%A4%D0%BE%D0%BD%D0%BE%D0%BB%D0%B8%D1%82" TargetMode="External"/><Relationship Id="rId14" Type="http://schemas.openxmlformats.org/officeDocument/2006/relationships/hyperlink" Target="https://kk.wikipedia.org/wiki/%D0%9F%D0%B5%D1%80%D0%BB%D0%B8%D1%82"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13.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8" Type="http://schemas.openxmlformats.org/officeDocument/2006/relationships/hyperlink" Target="https://kk.wikipedia.org/wiki/%D0%94%D0%B0%D1%86%D0%B8%D1%82" TargetMode="External"/><Relationship Id="rId13" Type="http://schemas.openxmlformats.org/officeDocument/2006/relationships/hyperlink" Target="https://kk.wikipedia.org/wiki/%D0%91%D0%B0%D0%B7%D0%B0%D0%BB%D1%8C%D1%82" TargetMode="External"/><Relationship Id="rId3" Type="http://schemas.openxmlformats.org/officeDocument/2006/relationships/hyperlink" Target="https://kk.wikipedia.org/wiki/%D0%9A%D0%B2%D0%B0%D1%80%D1%86" TargetMode="External"/><Relationship Id="rId7" Type="http://schemas.openxmlformats.org/officeDocument/2006/relationships/hyperlink" Target="https://kk.wikipedia.org/wiki/%D0%93%D1%80%D0%B0%D0%BD%D0%BE%D0%B4%D0%B8%D0%BE%D1%80%D0%B8%D1%82" TargetMode="External"/><Relationship Id="rId12" Type="http://schemas.openxmlformats.org/officeDocument/2006/relationships/hyperlink" Target="https://kk.wikipedia.org/wiki/%D0%9B%D0%B0%D0%B1%D1%80%D0%B0%D0%B4%D0%BE%D1%80%D0%B8%D1%82" TargetMode="External"/><Relationship Id="rId17" Type="http://schemas.openxmlformats.org/officeDocument/2006/relationships/hyperlink" Target="https://kk.wikipedia.org/wiki/%D0%9C%D0%B5%D1%82%D0%B0%D0%BB%D0%B4%D0%B0%D1%80" TargetMode="External"/><Relationship Id="rId2" Type="http://schemas.openxmlformats.org/officeDocument/2006/relationships/hyperlink" Target="https://kk.wikipedia.org/wiki/%D0%9A%D1%80%D0%B5%D0%BC%D0%BD%D0%B8%D0%B9" TargetMode="External"/><Relationship Id="rId16" Type="http://schemas.openxmlformats.org/officeDocument/2006/relationships/hyperlink" Target="https://kk.wikipedia.org/wiki/%D0%9F%D0%B8%D1%80%D0%BE%D0%BA%D1%81%D0%B5%D0%BD%D0%B8%D1%82" TargetMode="External"/><Relationship Id="rId1" Type="http://schemas.openxmlformats.org/officeDocument/2006/relationships/slideLayout" Target="../slideLayouts/slideLayout2.xml"/><Relationship Id="rId6" Type="http://schemas.openxmlformats.org/officeDocument/2006/relationships/hyperlink" Target="https://kk.wikipedia.org/wiki/%D0%93%D1%80%D0%B0%D0%BD%D0%B8%D1%82" TargetMode="External"/><Relationship Id="rId11" Type="http://schemas.openxmlformats.org/officeDocument/2006/relationships/hyperlink" Target="https://kk.wikipedia.org/wiki/%D0%93%D0%B0%D0%B1%D0%B1%D1%80%D0%BE" TargetMode="External"/><Relationship Id="rId5" Type="http://schemas.openxmlformats.org/officeDocument/2006/relationships/hyperlink" Target="https://kk.wikipedia.org/wiki/%D0%90%D0%BB%D1%8F%D1%81%D0%BA%D0%B8%D1%82" TargetMode="External"/><Relationship Id="rId15" Type="http://schemas.openxmlformats.org/officeDocument/2006/relationships/hyperlink" Target="https://kk.wikipedia.org/wiki/%D0%94%D1%83%D0%BD%D0%B8%D1%82" TargetMode="External"/><Relationship Id="rId10" Type="http://schemas.openxmlformats.org/officeDocument/2006/relationships/hyperlink" Target="https://kk.wikipedia.org/wiki/%D0%A1%D0%B8%D0%B5%D0%BD%D0%B8%D1%82" TargetMode="External"/><Relationship Id="rId4" Type="http://schemas.openxmlformats.org/officeDocument/2006/relationships/hyperlink" Target="https://kk.wikipedia.org/wiki/%D0%9C%D0%B8%D0%BD%D0%B5%D1%80%D0%B0%D0%BB%D0%B4%D0%B0%D1%80" TargetMode="External"/><Relationship Id="rId9" Type="http://schemas.openxmlformats.org/officeDocument/2006/relationships/hyperlink" Target="https://kk.wikipedia.org/wiki/%D0%94%D0%B8%D0%BE%D1%80%D0%B8%D1%82" TargetMode="External"/><Relationship Id="rId14" Type="http://schemas.openxmlformats.org/officeDocument/2006/relationships/hyperlink" Target="https://kk.wikipedia.org/wiki/%D0%9F%D0%B5%D1%80%D0%B8%D0%B4%D0%BE%D1%82%D0%B8%D1%82"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kk.wikipedia.org/w/index.php?title=%D0%A2%D0%B0%D1%81_%D1%82%D2%B1%D0%B7%D1%8B&amp;action=edit&amp;redlink=1" TargetMode="External"/><Relationship Id="rId7" Type="http://schemas.openxmlformats.org/officeDocument/2006/relationships/hyperlink" Target="https://kk.wikipedia.org/wiki/%D0%A2%D0%B0%D1%81_%D0%BA%D3%A9%D0%BC%D1%96%D1%80" TargetMode="External"/><Relationship Id="rId2" Type="http://schemas.openxmlformats.org/officeDocument/2006/relationships/hyperlink" Target="https://kk.wikipedia.org/wiki/%D0%93%D0%B8%D0%BF%D1%81" TargetMode="External"/><Relationship Id="rId1" Type="http://schemas.openxmlformats.org/officeDocument/2006/relationships/slideLayout" Target="../slideLayouts/slideLayout2.xml"/><Relationship Id="rId6" Type="http://schemas.openxmlformats.org/officeDocument/2006/relationships/hyperlink" Target="https://kk.wikipedia.org/wiki/%D0%A8%D1%8B%D0%BC%D1%82%D0%B5%D0%B7%D0%B5%D0%BA" TargetMode="External"/><Relationship Id="rId5" Type="http://schemas.openxmlformats.org/officeDocument/2006/relationships/hyperlink" Target="https://kk.wikipedia.org/w/index.php?title=%D0%86%D0%B7%D0%B1%D0%B5%D1%81%D1%82%D0%B0%D1%81&amp;action=edit&amp;redlink=1" TargetMode="External"/><Relationship Id="rId4" Type="http://schemas.openxmlformats.org/officeDocument/2006/relationships/hyperlink" Target="https://kk.wikipedia.org/w/index.php?title=%D0%9E%D0%BE%D0%BB%D0%B8%D1%82%D1%82%D1%96_%D1%96%D0%B7%D0%B1%D0%B5%D1%81%D1%82%D0%B0%D1%81&amp;action=edit&amp;redlink=1"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hyperlink" Target="https://kk.wikipedia.org/w/index.php?title=%D0%A1%D0%B5%D0%B4%D0%B8%D0%BC%D0%B5%D0%BD%D1%82%D0%BE%D0%B3%D0%B5%D0%BD%D0%B5%D0%B7&amp;action=edit&amp;redlink=1" TargetMode="External"/><Relationship Id="rId13" Type="http://schemas.openxmlformats.org/officeDocument/2006/relationships/hyperlink" Target="https://kk.wikipedia.org/wiki/%D0%9A%D0%B0%D0%BB%D1%8C%D1%86%D0%B8%D0%B9" TargetMode="External"/><Relationship Id="rId3" Type="http://schemas.openxmlformats.org/officeDocument/2006/relationships/hyperlink" Target="https://kk.wikipedia.org/wiki/%D0%A1%D1%83" TargetMode="External"/><Relationship Id="rId7" Type="http://schemas.openxmlformats.org/officeDocument/2006/relationships/hyperlink" Target="https://kk.wikipedia.org/wiki/%D0%93%D0%B8%D0%BF%D0%B5%D1%80%D0%B3%D0%B5%D0%BD%D0%B5%D0%B7" TargetMode="External"/><Relationship Id="rId12" Type="http://schemas.openxmlformats.org/officeDocument/2006/relationships/hyperlink" Target="https://kk.wikipedia.org/wiki/%D0%A2%D0%B5%D0%BC%D1%96%D1%80" TargetMode="External"/><Relationship Id="rId2" Type="http://schemas.openxmlformats.org/officeDocument/2006/relationships/hyperlink" Target="https://kk.wikipedia.org/wiki/%D0%9B%D0%B8%D1%82%D0%BE%D0%B3%D0%B5%D0%BD%D0%B5%D0%B7" TargetMode="External"/><Relationship Id="rId1" Type="http://schemas.openxmlformats.org/officeDocument/2006/relationships/slideLayout" Target="../slideLayouts/slideLayout2.xml"/><Relationship Id="rId6" Type="http://schemas.openxmlformats.org/officeDocument/2006/relationships/hyperlink" Target="https://kk.wikipedia.org/wiki/%D0%A2%D2%B1%D0%BD%D0%B1%D0%B0" TargetMode="External"/><Relationship Id="rId11" Type="http://schemas.openxmlformats.org/officeDocument/2006/relationships/hyperlink" Target="https://kk.wikipedia.org/w/index.php?title=%D0%AD%D0%BD%D0%B4%D0%BE%D0%B3%D0%B5%D0%BD%D0%B4%D1%96%D0%BA&amp;action=edit&amp;redlink=1" TargetMode="External"/><Relationship Id="rId5" Type="http://schemas.openxmlformats.org/officeDocument/2006/relationships/hyperlink" Target="https://kk.wikipedia.org/wiki/%D0%9C%D2%B1%D0%B7%D0%B4%D1%8B%D2%9B" TargetMode="External"/><Relationship Id="rId10" Type="http://schemas.openxmlformats.org/officeDocument/2006/relationships/hyperlink" Target="https://kk.wikipedia.org/wiki/%D0%9A%D0%B0%D1%82%D0%B0%D0%B3%D0%B5%D0%BD%D0%B5%D0%B7" TargetMode="External"/><Relationship Id="rId4" Type="http://schemas.openxmlformats.org/officeDocument/2006/relationships/hyperlink" Target="https://kk.wikipedia.org/wiki/%D0%96%D0%B5%D0%BB" TargetMode="External"/><Relationship Id="rId9" Type="http://schemas.openxmlformats.org/officeDocument/2006/relationships/hyperlink" Target="https://kk.wikipedia.org/wiki/%D0%94%D0%B8%D0%B0%D0%B3%D0%B5%D0%BD%D0%B5%D0%B7"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hyperlink" Target="https://kk.wikipedia.org/w/index.php?title=%D0%9C%D0%B5%D1%82%D0%B0%D1%81%D0%BE%D0%BC%D0%B0%D1%82%D0%B8%D1%82&amp;action=edit&amp;redlink=1" TargetMode="External"/><Relationship Id="rId2" Type="http://schemas.openxmlformats.org/officeDocument/2006/relationships/hyperlink" Target="https://kk.wikipedia.org/w/index.php?title=%D0%9C%D0%B5%D1%82%D0%B0%D0%BC%D0%BE%D1%80%D1%84%D0%B8%D1%82&amp;action=edit&amp;redlink=1" TargetMode="External"/><Relationship Id="rId1" Type="http://schemas.openxmlformats.org/officeDocument/2006/relationships/slideLayout" Target="../slideLayouts/slideLayout2.xml"/><Relationship Id="rId5" Type="http://schemas.openxmlformats.org/officeDocument/2006/relationships/image" Target="../media/image19.gif"/><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8" Type="http://schemas.openxmlformats.org/officeDocument/2006/relationships/hyperlink" Target="https://kk.wikipedia.org/wiki/%D0%90%D0%BC%D1%84%D0%B8%D0%B1%D0%BE%D0%BB%D0%B8%D1%82" TargetMode="External"/><Relationship Id="rId13" Type="http://schemas.openxmlformats.org/officeDocument/2006/relationships/hyperlink" Target="https://kk.wikipedia.org/wiki/%D0%9C%D1%80%D0%B0%D0%BC%D0%BE%D1%80" TargetMode="External"/><Relationship Id="rId3" Type="http://schemas.openxmlformats.org/officeDocument/2006/relationships/hyperlink" Target="https://kk.wikipedia.org/wiki/%D0%91%D1%80%D0%B5%D0%BA%D1%87%D0%B8%D1%8F" TargetMode="External"/><Relationship Id="rId7" Type="http://schemas.openxmlformats.org/officeDocument/2006/relationships/hyperlink" Target="https://kk.wikipedia.org/wiki/%D0%93%D1%80%D0%B0%D0%BD%D1%83%D0%BB%D0%B8%D1%82" TargetMode="External"/><Relationship Id="rId12" Type="http://schemas.openxmlformats.org/officeDocument/2006/relationships/hyperlink" Target="https://kk.wikipedia.org/wiki/%D0%AD%D0%BA%D0%BB%D0%BE%D0%B3%D0%B8%D1%82" TargetMode="External"/><Relationship Id="rId2" Type="http://schemas.openxmlformats.org/officeDocument/2006/relationships/hyperlink" Target="https://kk.wikipedia.org/w/index.php?title=%D0%9C%D0%B5%D1%82%D0%B0%D1%81%D0%BE%D0%BC%D0%B0%D1%82%D0%BE%D0%B7%D0%B4%D1%8B%D2%9B&amp;action=edit&amp;redlink=1" TargetMode="External"/><Relationship Id="rId1" Type="http://schemas.openxmlformats.org/officeDocument/2006/relationships/slideLayout" Target="../slideLayouts/slideLayout2.xml"/><Relationship Id="rId6" Type="http://schemas.openxmlformats.org/officeDocument/2006/relationships/hyperlink" Target="https://kk.wikipedia.org/wiki/%D0%93%D0%BD%D0%B5%D0%B9%D1%81" TargetMode="External"/><Relationship Id="rId11" Type="http://schemas.openxmlformats.org/officeDocument/2006/relationships/hyperlink" Target="https://kk.wikipedia.org/wiki/%D0%9C%D0%B8%D0%B3%D0%BC%D0%B0%D1%82%D0%B8%D1%82" TargetMode="External"/><Relationship Id="rId5" Type="http://schemas.openxmlformats.org/officeDocument/2006/relationships/hyperlink" Target="https://kk.wikipedia.org/wiki/%D0%9C%D0%B8%D0%BB%D0%BE%D0%BD%D0%B8%D1%82" TargetMode="External"/><Relationship Id="rId15" Type="http://schemas.openxmlformats.org/officeDocument/2006/relationships/hyperlink" Target="https://kk.wikipedia.org/w/index.php?title=%D0%9C%D0%B0%D2%9B%D0%B1%D0%B5%D0%BB&amp;action=edit&amp;redlink=1" TargetMode="External"/><Relationship Id="rId10" Type="http://schemas.openxmlformats.org/officeDocument/2006/relationships/hyperlink" Target="https://kk.wikipedia.org/wiki/%D0%9A%D0%B2%D0%B0%D1%80%D1%86%D0%B8%D1%82" TargetMode="External"/><Relationship Id="rId4" Type="http://schemas.openxmlformats.org/officeDocument/2006/relationships/hyperlink" Target="https://kk.wikipedia.org/wiki/%D0%9A%D0%B0%D1%82%D0%B0%D0%BA%D0%BB%D0%B0%D0%B7%D0%B8%D1%82" TargetMode="External"/><Relationship Id="rId9" Type="http://schemas.openxmlformats.org/officeDocument/2006/relationships/hyperlink" Target="https://kk.wikipedia.org/wiki/%D0%9C%D3%99%D1%80%D0%BC%D3%99%D1%80" TargetMode="External"/><Relationship Id="rId14" Type="http://schemas.openxmlformats.org/officeDocument/2006/relationships/hyperlink" Target="https://kk.wikipedia.org/w/index.php?title=%D2%AE%D0%BB%D0%BA%D0%B5%D0%BD_%D2%9A%D0%B0%D1%80%D0%B0%D1%82%D0%B0%D1%83&amp;action=edit&amp;redlink=1"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jpeg"/><Relationship Id="rId4" Type="http://schemas.openxmlformats.org/officeDocument/2006/relationships/image" Target="../media/image22.jpeg"/></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260648"/>
            <a:ext cx="7406640" cy="1472184"/>
          </a:xfrm>
        </p:spPr>
        <p:txBody>
          <a:bodyPr>
            <a:normAutofit/>
          </a:bodyPr>
          <a:lstStyle/>
          <a:p>
            <a:pPr algn="ctr"/>
            <a:r>
              <a:rPr lang="kk-KZ" sz="6600" smtClean="0">
                <a:solidFill>
                  <a:srgbClr val="FF0000"/>
                </a:solidFill>
                <a:latin typeface="Times New Roman" pitchFamily="18" charset="0"/>
                <a:cs typeface="Times New Roman" pitchFamily="18" charset="0"/>
              </a:rPr>
              <a:t>Тау жыныстары</a:t>
            </a:r>
            <a:endParaRPr lang="ru-RU" sz="6600">
              <a:solidFill>
                <a:srgbClr val="FF0000"/>
              </a:solidFill>
              <a:latin typeface="Times New Roman" pitchFamily="18" charset="0"/>
              <a:cs typeface="Times New Roman" pitchFamily="18" charset="0"/>
            </a:endParaRPr>
          </a:p>
        </p:txBody>
      </p:sp>
      <p:pic>
        <p:nvPicPr>
          <p:cNvPr id="62466" name="Picture 2" descr="http://el.kz/media/images/tiny_images/9e96d220fc87d3dfc402075d838f1498.JPG"/>
          <p:cNvPicPr>
            <a:picLocks noChangeAspect="1" noChangeArrowheads="1"/>
          </p:cNvPicPr>
          <p:nvPr/>
        </p:nvPicPr>
        <p:blipFill>
          <a:blip r:embed="rId3" cstate="print"/>
          <a:srcRect/>
          <a:stretch>
            <a:fillRect/>
          </a:stretch>
        </p:blipFill>
        <p:spPr bwMode="auto">
          <a:xfrm>
            <a:off x="0" y="1844824"/>
            <a:ext cx="9144000" cy="3744416"/>
          </a:xfrm>
          <a:prstGeom prst="rect">
            <a:avLst/>
          </a:prstGeom>
          <a:noFill/>
        </p:spPr>
      </p:pic>
    </p:spTree>
  </p:cSld>
  <p:clrMapOvr>
    <a:masterClrMapping/>
  </p:clrMapOvr>
  <p:transition>
    <p:dissolv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971600" y="836712"/>
            <a:ext cx="7498080" cy="4800600"/>
          </a:xfrm>
        </p:spPr>
        <p:txBody>
          <a:bodyPr>
            <a:normAutofit fontScale="85000" lnSpcReduction="10000"/>
          </a:bodyPr>
          <a:lstStyle/>
          <a:p>
            <a:pPr>
              <a:buNone/>
            </a:pPr>
            <a:r>
              <a:rPr lang="ru-RU" smtClean="0">
                <a:latin typeface="Times New Roman" pitchFamily="18" charset="0"/>
                <a:cs typeface="Times New Roman" pitchFamily="18" charset="0"/>
              </a:rPr>
              <a:t>       Жер қыртысын құраушы минералдық бір тектес заттарды</a:t>
            </a:r>
            <a:r>
              <a:rPr lang="ru-RU" b="1" smtClean="0">
                <a:latin typeface="Times New Roman" pitchFamily="18" charset="0"/>
                <a:cs typeface="Times New Roman" pitchFamily="18" charset="0"/>
              </a:rPr>
              <a:t> </a:t>
            </a:r>
            <a:r>
              <a:rPr lang="ru-RU" b="1" smtClean="0">
                <a:latin typeface="Times New Roman" pitchFamily="18" charset="0"/>
                <a:cs typeface="Times New Roman" pitchFamily="18" charset="0"/>
                <a:hlinkClick r:id="rId2" tooltip="Тау жынысы"/>
              </a:rPr>
              <a:t>тау жынысы</a:t>
            </a:r>
            <a:r>
              <a:rPr lang="ru-RU" smtClean="0">
                <a:latin typeface="Times New Roman" pitchFamily="18" charset="0"/>
                <a:cs typeface="Times New Roman" pitchFamily="18" charset="0"/>
              </a:rPr>
              <a:t> деп атайды. Жердің сыртқы қыртыс қабаттары көбінесе қатты тастардан тұрады. Сол себепті тау жыныстарын арнайы түсінікпен атағанда тастар деуге болады. Тастардың жер бетіне шыққан айқын күрделі түрлері тауларда кездеседі. Тау жыныстары деген сөздің өзі сол тастардың тауда кездесу түсінігінен шыққан.   Петрография тау жыныстарын зерттеуші ғылым болып табылады.</a:t>
            </a:r>
            <a:endParaRPr lang="ru-RU">
              <a:latin typeface="Times New Roman" pitchFamily="18" charset="0"/>
              <a:cs typeface="Times New Roman" pitchFamily="18" charset="0"/>
            </a:endParaRPr>
          </a:p>
        </p:txBody>
      </p:sp>
    </p:spTree>
  </p:cSld>
  <p:clrMapOvr>
    <a:masterClrMapping/>
  </p:clrMapOvr>
  <p:transition>
    <p:wedge/>
  </p:transition>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3" name="Organization Chart 2"/>
          <p:cNvGrpSpPr>
            <a:grpSpLocks noChangeAspect="1"/>
          </p:cNvGrpSpPr>
          <p:nvPr/>
        </p:nvGrpSpPr>
        <p:grpSpPr bwMode="auto">
          <a:xfrm>
            <a:off x="827584" y="620688"/>
            <a:ext cx="7489239" cy="3600400"/>
            <a:chOff x="265" y="220"/>
            <a:chExt cx="2892" cy="531"/>
          </a:xfrm>
        </p:grpSpPr>
        <p:cxnSp>
          <p:nvCxnSpPr>
            <p:cNvPr id="69636" name="_s69636"/>
            <p:cNvCxnSpPr>
              <a:cxnSpLocks noChangeShapeType="1"/>
              <a:stCxn id="10" idx="0"/>
              <a:endCxn id="7" idx="2"/>
            </p:cNvCxnSpPr>
            <p:nvPr/>
          </p:nvCxnSpPr>
          <p:spPr bwMode="auto">
            <a:xfrm rot="16200000" flipV="1">
              <a:off x="2122" y="-4"/>
              <a:ext cx="209" cy="997"/>
            </a:xfrm>
            <a:prstGeom prst="bentConnector3">
              <a:avLst>
                <a:gd name="adj1" fmla="val 50000"/>
              </a:avLst>
            </a:prstGeom>
            <a:noFill/>
            <a:ln w="28575">
              <a:solidFill>
                <a:schemeClr val="tx1"/>
              </a:solidFill>
              <a:miter lim="800000"/>
              <a:headEnd/>
              <a:tailEnd/>
            </a:ln>
          </p:spPr>
        </p:cxnSp>
        <p:cxnSp>
          <p:nvCxnSpPr>
            <p:cNvPr id="69637" name="_s69637"/>
            <p:cNvCxnSpPr>
              <a:cxnSpLocks noChangeShapeType="1"/>
              <a:stCxn id="9" idx="0"/>
              <a:endCxn id="7" idx="2"/>
            </p:cNvCxnSpPr>
            <p:nvPr/>
          </p:nvCxnSpPr>
          <p:spPr bwMode="auto">
            <a:xfrm flipV="1">
              <a:off x="1728" y="390"/>
              <a:ext cx="0" cy="209"/>
            </a:xfrm>
            <a:prstGeom prst="straightConnector1">
              <a:avLst/>
            </a:prstGeom>
            <a:noFill/>
            <a:ln w="28575">
              <a:solidFill>
                <a:schemeClr val="tx1"/>
              </a:solidFill>
              <a:round/>
              <a:headEnd/>
              <a:tailEnd/>
            </a:ln>
          </p:spPr>
        </p:cxnSp>
        <p:cxnSp>
          <p:nvCxnSpPr>
            <p:cNvPr id="69638" name="_s69638"/>
            <p:cNvCxnSpPr>
              <a:cxnSpLocks noChangeShapeType="1"/>
              <a:stCxn id="8" idx="0"/>
              <a:endCxn id="7" idx="2"/>
            </p:cNvCxnSpPr>
            <p:nvPr/>
          </p:nvCxnSpPr>
          <p:spPr bwMode="auto">
            <a:xfrm rot="5400000" flipH="1" flipV="1">
              <a:off x="1112" y="-17"/>
              <a:ext cx="209" cy="1023"/>
            </a:xfrm>
            <a:prstGeom prst="bentConnector3">
              <a:avLst>
                <a:gd name="adj1" fmla="val 50000"/>
              </a:avLst>
            </a:prstGeom>
            <a:noFill/>
            <a:ln w="28575">
              <a:solidFill>
                <a:schemeClr val="tx1"/>
              </a:solidFill>
              <a:miter lim="800000"/>
              <a:headEnd/>
              <a:tailEnd/>
            </a:ln>
          </p:spPr>
        </p:cxnSp>
        <p:sp>
          <p:nvSpPr>
            <p:cNvPr id="7" name="_s69639"/>
            <p:cNvSpPr>
              <a:spLocks noChangeArrowheads="1"/>
            </p:cNvSpPr>
            <p:nvPr/>
          </p:nvSpPr>
          <p:spPr bwMode="auto">
            <a:xfrm>
              <a:off x="1296" y="220"/>
              <a:ext cx="864" cy="171"/>
            </a:xfrm>
            <a:prstGeom prst="roundRect">
              <a:avLst>
                <a:gd name="adj" fmla="val 16667"/>
              </a:avLst>
            </a:prstGeom>
            <a:solidFill>
              <a:srgbClr val="CC99FF"/>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300" b="0" i="0" u="none" strike="noStrike" cap="none" normalizeH="0" baseline="0" smtClean="0">
                  <a:ln>
                    <a:noFill/>
                  </a:ln>
                  <a:solidFill>
                    <a:schemeClr val="tx1"/>
                  </a:solidFill>
                  <a:effectLst/>
                  <a:latin typeface="Arial" charset="0"/>
                </a:rPr>
                <a:t>Тау жыныстары</a:t>
              </a:r>
              <a:endParaRPr kumimoji="0" lang="ru-RU" sz="1800" b="0" i="0" u="none" strike="noStrike" cap="none" normalizeH="0" baseline="0" smtClean="0">
                <a:ln>
                  <a:noFill/>
                </a:ln>
                <a:solidFill>
                  <a:schemeClr val="tx1"/>
                </a:solidFill>
                <a:effectLst/>
                <a:latin typeface="Arial" charset="0"/>
              </a:endParaRPr>
            </a:p>
          </p:txBody>
        </p:sp>
        <p:sp>
          <p:nvSpPr>
            <p:cNvPr id="8" name="_s69640"/>
            <p:cNvSpPr>
              <a:spLocks noChangeArrowheads="1"/>
            </p:cNvSpPr>
            <p:nvPr/>
          </p:nvSpPr>
          <p:spPr bwMode="auto">
            <a:xfrm>
              <a:off x="265" y="599"/>
              <a:ext cx="881" cy="145"/>
            </a:xfrm>
            <a:prstGeom prst="roundRect">
              <a:avLst>
                <a:gd name="adj" fmla="val 16667"/>
              </a:avLst>
            </a:prstGeom>
            <a:solidFill>
              <a:srgbClr val="FF99CC"/>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300" b="0" i="0" u="none" strike="noStrike" cap="none" normalizeH="0" baseline="0" smtClean="0">
                  <a:ln>
                    <a:noFill/>
                  </a:ln>
                  <a:solidFill>
                    <a:schemeClr val="tx1"/>
                  </a:solidFill>
                  <a:effectLst/>
                  <a:latin typeface="Arial" charset="0"/>
                </a:rPr>
                <a:t>Магмалық</a:t>
              </a:r>
            </a:p>
          </p:txBody>
        </p:sp>
        <p:sp>
          <p:nvSpPr>
            <p:cNvPr id="9" name="_s69641"/>
            <p:cNvSpPr>
              <a:spLocks noChangeArrowheads="1"/>
            </p:cNvSpPr>
            <p:nvPr/>
          </p:nvSpPr>
          <p:spPr bwMode="auto">
            <a:xfrm>
              <a:off x="1296" y="599"/>
              <a:ext cx="864" cy="152"/>
            </a:xfrm>
            <a:prstGeom prst="roundRect">
              <a:avLst>
                <a:gd name="adj" fmla="val 16667"/>
              </a:avLst>
            </a:prstGeom>
            <a:solidFill>
              <a:srgbClr val="FFFF99"/>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lang="kk-KZ" sz="2300" smtClean="0">
                  <a:latin typeface="Arial" charset="0"/>
                </a:rPr>
                <a:t>Шөгінді</a:t>
              </a:r>
              <a:endParaRPr kumimoji="0" lang="ru-RU" sz="2300" b="0" i="0" u="none" strike="noStrike" cap="none" normalizeH="0" baseline="0" smtClean="0">
                <a:ln>
                  <a:noFill/>
                </a:ln>
                <a:solidFill>
                  <a:schemeClr val="tx1"/>
                </a:solidFill>
                <a:effectLst/>
                <a:latin typeface="Arial" charset="0"/>
              </a:endParaRPr>
            </a:p>
          </p:txBody>
        </p:sp>
        <p:sp>
          <p:nvSpPr>
            <p:cNvPr id="10" name="_s69642"/>
            <p:cNvSpPr>
              <a:spLocks noChangeArrowheads="1"/>
            </p:cNvSpPr>
            <p:nvPr/>
          </p:nvSpPr>
          <p:spPr bwMode="auto">
            <a:xfrm>
              <a:off x="2293" y="599"/>
              <a:ext cx="864" cy="152"/>
            </a:xfrm>
            <a:prstGeom prst="roundRect">
              <a:avLst>
                <a:gd name="adj" fmla="val 16667"/>
              </a:avLst>
            </a:prstGeom>
            <a:solidFill>
              <a:srgbClr val="99CCFF"/>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Метаморфті</a:t>
              </a:r>
            </a:p>
          </p:txBody>
        </p:sp>
      </p:grpSp>
      <p:pic>
        <p:nvPicPr>
          <p:cNvPr id="42" name="Picture 12" descr="http://all-minerals.ru/wp-content/uploads/2011/05/porody.jpg"/>
          <p:cNvPicPr>
            <a:picLocks noChangeAspect="1" noChangeArrowheads="1"/>
          </p:cNvPicPr>
          <p:nvPr/>
        </p:nvPicPr>
        <p:blipFill>
          <a:blip r:embed="rId2" cstate="print"/>
          <a:srcRect/>
          <a:stretch>
            <a:fillRect/>
          </a:stretch>
        </p:blipFill>
        <p:spPr bwMode="auto">
          <a:xfrm>
            <a:off x="0" y="4413403"/>
            <a:ext cx="9144000" cy="2471981"/>
          </a:xfrm>
          <a:prstGeom prst="rect">
            <a:avLst/>
          </a:prstGeom>
          <a:noFill/>
        </p:spPr>
      </p:pic>
    </p:spTree>
  </p:cSld>
  <p:clrMapOvr>
    <a:masterClrMapping/>
  </p:clrMapOvr>
  <p:transition>
    <p:strips dir="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http://bagazhznaniy.ru/wp-content/uploads/2014/08/%D0%9F%D0%B8%D1%80%D0%BE%D0%BA%D0%BB%D0%B0%D1%81%D1%82%D0%B8%D1%87%D0%B5%D1%81%D0%BA%D0%B8%D0%B5-%D0%B3%D0%BE%D1%80%D0%BD%D1%8B%D0%B5-%D0%BF%D0%BE%D1%80%D0%BE%D0%B4%D1%8B.jpg"/>
          <p:cNvPicPr>
            <a:picLocks noChangeAspect="1" noChangeArrowheads="1"/>
          </p:cNvPicPr>
          <p:nvPr/>
        </p:nvPicPr>
        <p:blipFill>
          <a:blip r:embed="rId2" cstate="print"/>
          <a:srcRect/>
          <a:stretch>
            <a:fillRect/>
          </a:stretch>
        </p:blipFill>
        <p:spPr bwMode="auto">
          <a:xfrm>
            <a:off x="1043608" y="764704"/>
            <a:ext cx="7620000" cy="5381626"/>
          </a:xfrm>
          <a:prstGeom prst="rect">
            <a:avLst/>
          </a:prstGeom>
          <a:noFill/>
        </p:spPr>
      </p:pic>
    </p:spTree>
  </p:cSld>
  <p:clrMapOvr>
    <a:masterClrMapping/>
  </p:clrMapOvr>
  <p:transition>
    <p:plus/>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http://files.school-collection.edu.ru/dlrstore/606f3f0d-e0fe-11db-8314-0800200c9a66/02_02_05_01.jpg"/>
          <p:cNvPicPr>
            <a:picLocks noChangeAspect="1" noChangeArrowheads="1"/>
          </p:cNvPicPr>
          <p:nvPr/>
        </p:nvPicPr>
        <p:blipFill>
          <a:blip r:embed="rId2" cstate="print"/>
          <a:srcRect/>
          <a:stretch>
            <a:fillRect/>
          </a:stretch>
        </p:blipFill>
        <p:spPr bwMode="auto">
          <a:xfrm>
            <a:off x="611560" y="260648"/>
            <a:ext cx="8064896" cy="6048672"/>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4"/>
          <p:cNvSpPr>
            <a:spLocks noGrp="1" noChangeArrowheads="1"/>
          </p:cNvSpPr>
          <p:nvPr>
            <p:ph type="title"/>
          </p:nvPr>
        </p:nvSpPr>
        <p:spPr/>
        <p:txBody>
          <a:bodyPr/>
          <a:lstStyle/>
          <a:p>
            <a:endParaRPr lang="ru-RU"/>
          </a:p>
        </p:txBody>
      </p:sp>
      <p:sp>
        <p:nvSpPr>
          <p:cNvPr id="4101" name="Rectangle 5"/>
          <p:cNvSpPr>
            <a:spLocks noGrp="1" noChangeArrowheads="1"/>
          </p:cNvSpPr>
          <p:nvPr>
            <p:ph idx="1"/>
          </p:nvPr>
        </p:nvSpPr>
        <p:spPr/>
        <p:txBody>
          <a:bodyPr/>
          <a:lstStyle/>
          <a:p>
            <a:endParaRPr lang="ru-RU"/>
          </a:p>
        </p:txBody>
      </p:sp>
      <p:pic>
        <p:nvPicPr>
          <p:cNvPr id="4103" name="Picture 7" descr="foto1180630108"/>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ransition>
    <p:plus/>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3" name="Organization Chart 2"/>
          <p:cNvGrpSpPr>
            <a:grpSpLocks noChangeAspect="1"/>
          </p:cNvGrpSpPr>
          <p:nvPr/>
        </p:nvGrpSpPr>
        <p:grpSpPr bwMode="auto">
          <a:xfrm>
            <a:off x="457200" y="304800"/>
            <a:ext cx="8229600" cy="6324600"/>
            <a:chOff x="288" y="192"/>
            <a:chExt cx="3024" cy="2016"/>
          </a:xfrm>
        </p:grpSpPr>
        <p:cxnSp>
          <p:nvCxnSpPr>
            <p:cNvPr id="68612" name="_s68612"/>
            <p:cNvCxnSpPr>
              <a:cxnSpLocks noChangeShapeType="1"/>
              <a:stCxn id="20" idx="1"/>
              <a:endCxn id="13" idx="2"/>
            </p:cNvCxnSpPr>
            <p:nvPr/>
          </p:nvCxnSpPr>
          <p:spPr bwMode="auto">
            <a:xfrm rot="10800000">
              <a:off x="720" y="912"/>
              <a:ext cx="144" cy="720"/>
            </a:xfrm>
            <a:prstGeom prst="bentConnector2">
              <a:avLst/>
            </a:prstGeom>
            <a:noFill/>
            <a:ln w="28575">
              <a:solidFill>
                <a:schemeClr val="tx1"/>
              </a:solidFill>
              <a:miter lim="800000"/>
              <a:headEnd/>
              <a:tailEnd/>
            </a:ln>
          </p:spPr>
        </p:cxnSp>
        <p:cxnSp>
          <p:nvCxnSpPr>
            <p:cNvPr id="68613" name="_s68613"/>
            <p:cNvCxnSpPr>
              <a:cxnSpLocks noChangeShapeType="1"/>
              <a:stCxn id="19" idx="1"/>
              <a:endCxn id="13" idx="2"/>
            </p:cNvCxnSpPr>
            <p:nvPr/>
          </p:nvCxnSpPr>
          <p:spPr bwMode="auto">
            <a:xfrm rot="10800000">
              <a:off x="720" y="912"/>
              <a:ext cx="144" cy="288"/>
            </a:xfrm>
            <a:prstGeom prst="bentConnector2">
              <a:avLst/>
            </a:prstGeom>
            <a:noFill/>
            <a:ln w="28575">
              <a:solidFill>
                <a:schemeClr val="tx1"/>
              </a:solidFill>
              <a:miter lim="800000"/>
              <a:headEnd/>
              <a:tailEnd/>
            </a:ln>
          </p:spPr>
        </p:cxnSp>
        <p:cxnSp>
          <p:nvCxnSpPr>
            <p:cNvPr id="68614" name="_s68614"/>
            <p:cNvCxnSpPr>
              <a:cxnSpLocks noChangeShapeType="1"/>
              <a:stCxn id="18" idx="1"/>
              <a:endCxn id="14" idx="2"/>
            </p:cNvCxnSpPr>
            <p:nvPr/>
          </p:nvCxnSpPr>
          <p:spPr bwMode="auto">
            <a:xfrm rot="10800000">
              <a:off x="1872" y="912"/>
              <a:ext cx="144" cy="1152"/>
            </a:xfrm>
            <a:prstGeom prst="bentConnector2">
              <a:avLst/>
            </a:prstGeom>
            <a:noFill/>
            <a:ln w="28575">
              <a:solidFill>
                <a:schemeClr val="tx1"/>
              </a:solidFill>
              <a:miter lim="800000"/>
              <a:headEnd/>
              <a:tailEnd/>
            </a:ln>
          </p:spPr>
        </p:cxnSp>
        <p:cxnSp>
          <p:nvCxnSpPr>
            <p:cNvPr id="68615" name="_s68615"/>
            <p:cNvCxnSpPr>
              <a:cxnSpLocks noChangeShapeType="1"/>
              <a:stCxn id="17" idx="1"/>
              <a:endCxn id="14" idx="2"/>
            </p:cNvCxnSpPr>
            <p:nvPr/>
          </p:nvCxnSpPr>
          <p:spPr bwMode="auto">
            <a:xfrm rot="10800000">
              <a:off x="1872" y="912"/>
              <a:ext cx="144" cy="720"/>
            </a:xfrm>
            <a:prstGeom prst="bentConnector2">
              <a:avLst/>
            </a:prstGeom>
            <a:noFill/>
            <a:ln w="28575">
              <a:solidFill>
                <a:schemeClr val="tx1"/>
              </a:solidFill>
              <a:miter lim="800000"/>
              <a:headEnd/>
              <a:tailEnd/>
            </a:ln>
          </p:spPr>
        </p:cxnSp>
        <p:cxnSp>
          <p:nvCxnSpPr>
            <p:cNvPr id="68616" name="_s68616"/>
            <p:cNvCxnSpPr>
              <a:cxnSpLocks noChangeShapeType="1"/>
              <a:stCxn id="16" idx="1"/>
              <a:endCxn id="14" idx="2"/>
            </p:cNvCxnSpPr>
            <p:nvPr/>
          </p:nvCxnSpPr>
          <p:spPr bwMode="auto">
            <a:xfrm rot="10800000">
              <a:off x="1872" y="912"/>
              <a:ext cx="144" cy="288"/>
            </a:xfrm>
            <a:prstGeom prst="bentConnector2">
              <a:avLst/>
            </a:prstGeom>
            <a:noFill/>
            <a:ln w="28575">
              <a:solidFill>
                <a:schemeClr val="tx1"/>
              </a:solidFill>
              <a:miter lim="800000"/>
              <a:headEnd/>
              <a:tailEnd/>
            </a:ln>
          </p:spPr>
        </p:cxnSp>
        <p:cxnSp>
          <p:nvCxnSpPr>
            <p:cNvPr id="68617" name="_s68617"/>
            <p:cNvCxnSpPr>
              <a:cxnSpLocks noChangeShapeType="1"/>
              <a:stCxn id="15" idx="0"/>
              <a:endCxn id="12" idx="2"/>
            </p:cNvCxnSpPr>
            <p:nvPr/>
          </p:nvCxnSpPr>
          <p:spPr bwMode="auto">
            <a:xfrm rot="5400000" flipH="1">
              <a:off x="2268" y="12"/>
              <a:ext cx="144" cy="1080"/>
            </a:xfrm>
            <a:prstGeom prst="bentConnector3">
              <a:avLst>
                <a:gd name="adj1" fmla="val 25264"/>
              </a:avLst>
            </a:prstGeom>
            <a:noFill/>
            <a:ln w="28575">
              <a:solidFill>
                <a:schemeClr val="tx1"/>
              </a:solidFill>
              <a:miter lim="800000"/>
              <a:headEnd/>
              <a:tailEnd/>
            </a:ln>
          </p:spPr>
        </p:cxnSp>
        <p:cxnSp>
          <p:nvCxnSpPr>
            <p:cNvPr id="68618" name="_s68618"/>
            <p:cNvCxnSpPr>
              <a:cxnSpLocks noChangeShapeType="1"/>
              <a:stCxn id="14" idx="0"/>
              <a:endCxn id="12" idx="2"/>
            </p:cNvCxnSpPr>
            <p:nvPr/>
          </p:nvCxnSpPr>
          <p:spPr bwMode="auto">
            <a:xfrm rot="5400000" flipH="1">
              <a:off x="1764" y="516"/>
              <a:ext cx="144" cy="72"/>
            </a:xfrm>
            <a:prstGeom prst="bentConnector3">
              <a:avLst>
                <a:gd name="adj1" fmla="val 25264"/>
              </a:avLst>
            </a:prstGeom>
            <a:noFill/>
            <a:ln w="28575">
              <a:solidFill>
                <a:schemeClr val="tx1"/>
              </a:solidFill>
              <a:miter lim="800000"/>
              <a:headEnd/>
              <a:tailEnd/>
            </a:ln>
          </p:spPr>
        </p:cxnSp>
        <p:cxnSp>
          <p:nvCxnSpPr>
            <p:cNvPr id="68619" name="_s68619"/>
            <p:cNvCxnSpPr>
              <a:cxnSpLocks noChangeShapeType="1"/>
              <a:stCxn id="13" idx="0"/>
              <a:endCxn id="12" idx="2"/>
            </p:cNvCxnSpPr>
            <p:nvPr/>
          </p:nvCxnSpPr>
          <p:spPr bwMode="auto">
            <a:xfrm rot="16200000">
              <a:off x="1188" y="12"/>
              <a:ext cx="144" cy="1080"/>
            </a:xfrm>
            <a:prstGeom prst="bentConnector3">
              <a:avLst>
                <a:gd name="adj1" fmla="val 25264"/>
              </a:avLst>
            </a:prstGeom>
            <a:noFill/>
            <a:ln w="28575">
              <a:solidFill>
                <a:schemeClr val="tx1"/>
              </a:solidFill>
              <a:miter lim="800000"/>
              <a:headEnd/>
              <a:tailEnd/>
            </a:ln>
          </p:spPr>
        </p:cxnSp>
        <p:sp>
          <p:nvSpPr>
            <p:cNvPr id="12" name="_s68620"/>
            <p:cNvSpPr>
              <a:spLocks noChangeArrowheads="1"/>
            </p:cNvSpPr>
            <p:nvPr/>
          </p:nvSpPr>
          <p:spPr bwMode="auto">
            <a:xfrm>
              <a:off x="1368" y="192"/>
              <a:ext cx="864" cy="288"/>
            </a:xfrm>
            <a:prstGeom prst="roundRect">
              <a:avLst>
                <a:gd name="adj" fmla="val 16667"/>
              </a:avLst>
            </a:prstGeom>
            <a:solidFill>
              <a:srgbClr val="CC99FF"/>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lang="kk-KZ" sz="2400" smtClean="0">
                  <a:latin typeface="Arial" charset="0"/>
                </a:rPr>
                <a:t>Тау жыныстары</a:t>
              </a:r>
              <a:endParaRPr kumimoji="0" lang="ru-RU" sz="2400" b="0" i="0" u="none" strike="noStrike" cap="none" normalizeH="0" baseline="0" smtClean="0">
                <a:ln>
                  <a:noFill/>
                </a:ln>
                <a:solidFill>
                  <a:schemeClr val="tx1"/>
                </a:solidFill>
                <a:effectLst/>
                <a:latin typeface="Arial" charset="0"/>
              </a:endParaRPr>
            </a:p>
          </p:txBody>
        </p:sp>
        <p:sp>
          <p:nvSpPr>
            <p:cNvPr id="13" name="_s68621"/>
            <p:cNvSpPr>
              <a:spLocks noChangeArrowheads="1"/>
            </p:cNvSpPr>
            <p:nvPr/>
          </p:nvSpPr>
          <p:spPr bwMode="auto">
            <a:xfrm>
              <a:off x="288" y="624"/>
              <a:ext cx="864" cy="288"/>
            </a:xfrm>
            <a:prstGeom prst="roundRect">
              <a:avLst>
                <a:gd name="adj" fmla="val 16667"/>
              </a:avLst>
            </a:prstGeom>
            <a:solidFill>
              <a:srgbClr val="FF99CC"/>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smtClean="0">
                  <a:ln>
                    <a:noFill/>
                  </a:ln>
                  <a:solidFill>
                    <a:schemeClr val="tx1"/>
                  </a:solidFill>
                  <a:effectLst/>
                  <a:latin typeface="Arial" charset="0"/>
                </a:rPr>
                <a:t>Магмалық</a:t>
              </a:r>
            </a:p>
          </p:txBody>
        </p:sp>
        <p:sp>
          <p:nvSpPr>
            <p:cNvPr id="14" name="_s68622"/>
            <p:cNvSpPr>
              <a:spLocks noChangeArrowheads="1"/>
            </p:cNvSpPr>
            <p:nvPr/>
          </p:nvSpPr>
          <p:spPr bwMode="auto">
            <a:xfrm>
              <a:off x="1440" y="624"/>
              <a:ext cx="864" cy="288"/>
            </a:xfrm>
            <a:prstGeom prst="roundRect">
              <a:avLst>
                <a:gd name="adj" fmla="val 16667"/>
              </a:avLst>
            </a:prstGeom>
            <a:solidFill>
              <a:srgbClr val="FFFF00"/>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lang="kk-KZ" sz="2400" smtClean="0">
                  <a:latin typeface="Arial" charset="0"/>
                </a:rPr>
                <a:t>Шөгінді</a:t>
              </a:r>
              <a:endParaRPr kumimoji="0" lang="ru-RU" sz="2400" b="0" i="0" u="none" strike="noStrike" cap="none" normalizeH="0" baseline="0" smtClean="0">
                <a:ln>
                  <a:noFill/>
                </a:ln>
                <a:solidFill>
                  <a:schemeClr val="tx1"/>
                </a:solidFill>
                <a:effectLst/>
                <a:latin typeface="Arial" charset="0"/>
              </a:endParaRPr>
            </a:p>
          </p:txBody>
        </p:sp>
        <p:sp>
          <p:nvSpPr>
            <p:cNvPr id="15" name="_s68623"/>
            <p:cNvSpPr>
              <a:spLocks noChangeArrowheads="1"/>
            </p:cNvSpPr>
            <p:nvPr/>
          </p:nvSpPr>
          <p:spPr bwMode="auto">
            <a:xfrm>
              <a:off x="2448" y="624"/>
              <a:ext cx="864" cy="288"/>
            </a:xfrm>
            <a:prstGeom prst="roundRect">
              <a:avLst>
                <a:gd name="adj" fmla="val 16667"/>
              </a:avLst>
            </a:prstGeom>
            <a:solidFill>
              <a:srgbClr val="99CCFF"/>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Метаморфты</a:t>
              </a:r>
            </a:p>
          </p:txBody>
        </p:sp>
        <p:sp>
          <p:nvSpPr>
            <p:cNvPr id="16" name="_s68624"/>
            <p:cNvSpPr>
              <a:spLocks noChangeArrowheads="1"/>
            </p:cNvSpPr>
            <p:nvPr/>
          </p:nvSpPr>
          <p:spPr bwMode="auto">
            <a:xfrm>
              <a:off x="2016" y="1056"/>
              <a:ext cx="864" cy="288"/>
            </a:xfrm>
            <a:prstGeom prst="roundRect">
              <a:avLst>
                <a:gd name="adj" fmla="val 16667"/>
              </a:avLst>
            </a:prstGeom>
            <a:solidFill>
              <a:srgbClr val="FFFF99"/>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lang="kk-KZ" sz="2000" smtClean="0">
                  <a:latin typeface="Arial" charset="0"/>
                </a:rPr>
                <a:t>Механикалық</a:t>
              </a:r>
            </a:p>
            <a:p>
              <a:pPr marL="0" marR="0" lvl="0" indent="0" algn="ctr" defTabSz="914400" rtl="0" eaLnBrk="1" fontAlgn="base" latinLnBrk="0" hangingPunct="1">
                <a:lnSpc>
                  <a:spcPct val="100000"/>
                </a:lnSpc>
                <a:spcBef>
                  <a:spcPct val="0"/>
                </a:spcBef>
                <a:spcAft>
                  <a:spcPct val="0"/>
                </a:spcAft>
                <a:buClrTx/>
                <a:buSzTx/>
                <a:buFontTx/>
                <a:buNone/>
                <a:tabLst/>
              </a:pPr>
              <a:r>
                <a:rPr lang="kk-KZ" sz="2000" smtClean="0">
                  <a:latin typeface="Arial" charset="0"/>
                </a:rPr>
                <a:t>(кесекті)</a:t>
              </a:r>
              <a:endParaRPr kumimoji="0" lang="ru-RU" sz="2000" b="0" i="0" u="none" strike="noStrike" cap="none" normalizeH="0" baseline="0" smtClean="0">
                <a:ln>
                  <a:noFill/>
                </a:ln>
                <a:solidFill>
                  <a:schemeClr val="tx1"/>
                </a:solidFill>
                <a:effectLst/>
                <a:latin typeface="Arial" charset="0"/>
              </a:endParaRPr>
            </a:p>
          </p:txBody>
        </p:sp>
        <p:sp>
          <p:nvSpPr>
            <p:cNvPr id="17" name="_s68625"/>
            <p:cNvSpPr>
              <a:spLocks noChangeArrowheads="1"/>
            </p:cNvSpPr>
            <p:nvPr/>
          </p:nvSpPr>
          <p:spPr bwMode="auto">
            <a:xfrm>
              <a:off x="2016" y="1488"/>
              <a:ext cx="863" cy="288"/>
            </a:xfrm>
            <a:prstGeom prst="roundRect">
              <a:avLst>
                <a:gd name="adj" fmla="val 16667"/>
              </a:avLst>
            </a:prstGeom>
            <a:solidFill>
              <a:srgbClr val="FFFF99"/>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Химиялық</a:t>
              </a:r>
            </a:p>
          </p:txBody>
        </p:sp>
        <p:sp>
          <p:nvSpPr>
            <p:cNvPr id="18" name="_s68626"/>
            <p:cNvSpPr>
              <a:spLocks noChangeArrowheads="1"/>
            </p:cNvSpPr>
            <p:nvPr/>
          </p:nvSpPr>
          <p:spPr bwMode="auto">
            <a:xfrm>
              <a:off x="2016" y="1920"/>
              <a:ext cx="864" cy="288"/>
            </a:xfrm>
            <a:prstGeom prst="roundRect">
              <a:avLst>
                <a:gd name="adj" fmla="val 16667"/>
              </a:avLst>
            </a:prstGeom>
            <a:solidFill>
              <a:srgbClr val="FFFF99"/>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Органикалық</a:t>
              </a:r>
            </a:p>
          </p:txBody>
        </p:sp>
        <p:sp>
          <p:nvSpPr>
            <p:cNvPr id="19" name="_s68627"/>
            <p:cNvSpPr>
              <a:spLocks noChangeArrowheads="1"/>
            </p:cNvSpPr>
            <p:nvPr/>
          </p:nvSpPr>
          <p:spPr bwMode="auto">
            <a:xfrm>
              <a:off x="864" y="1056"/>
              <a:ext cx="864" cy="288"/>
            </a:xfrm>
            <a:prstGeom prst="roundRect">
              <a:avLst>
                <a:gd name="adj" fmla="val 16667"/>
              </a:avLst>
            </a:prstGeom>
            <a:solidFill>
              <a:srgbClr val="FFCC99"/>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Интрузивтік</a:t>
              </a:r>
            </a:p>
            <a:p>
              <a:pPr marL="0" marR="0" lvl="0" indent="0" algn="ctr" defTabSz="914400" rtl="0" eaLnBrk="1" fontAlgn="base" latinLnBrk="0" hangingPunct="1">
                <a:lnSpc>
                  <a:spcPct val="100000"/>
                </a:lnSpc>
                <a:spcBef>
                  <a:spcPct val="0"/>
                </a:spcBef>
                <a:spcAft>
                  <a:spcPct val="0"/>
                </a:spcAft>
                <a:buClrTx/>
                <a:buSzTx/>
                <a:buFontTx/>
                <a:buNone/>
                <a:tabLst/>
              </a:pPr>
              <a:r>
                <a:rPr lang="ru-RU" sz="2000" smtClean="0">
                  <a:latin typeface="Arial" charset="0"/>
                </a:rPr>
                <a:t>(тереңдік)</a:t>
              </a:r>
              <a:endParaRPr kumimoji="0" lang="ru-RU" sz="2000" b="0" i="0" u="none" strike="noStrike" cap="none" normalizeH="0" baseline="0" smtClean="0">
                <a:ln>
                  <a:noFill/>
                </a:ln>
                <a:solidFill>
                  <a:schemeClr val="tx1"/>
                </a:solidFill>
                <a:effectLst/>
                <a:latin typeface="Arial" charset="0"/>
              </a:endParaRPr>
            </a:p>
          </p:txBody>
        </p:sp>
        <p:sp>
          <p:nvSpPr>
            <p:cNvPr id="20" name="_s68628"/>
            <p:cNvSpPr>
              <a:spLocks noChangeArrowheads="1"/>
            </p:cNvSpPr>
            <p:nvPr/>
          </p:nvSpPr>
          <p:spPr bwMode="auto">
            <a:xfrm>
              <a:off x="864" y="1488"/>
              <a:ext cx="864" cy="288"/>
            </a:xfrm>
            <a:prstGeom prst="roundRect">
              <a:avLst>
                <a:gd name="adj" fmla="val 16667"/>
              </a:avLst>
            </a:prstGeom>
            <a:solidFill>
              <a:srgbClr val="FFCC99"/>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Эффузивтік</a:t>
              </a:r>
            </a:p>
            <a:p>
              <a:pPr marL="0" marR="0" lvl="0" indent="0" algn="ctr" defTabSz="914400" rtl="0" eaLnBrk="1" fontAlgn="base" latinLnBrk="0" hangingPunct="1">
                <a:lnSpc>
                  <a:spcPct val="100000"/>
                </a:lnSpc>
                <a:spcBef>
                  <a:spcPct val="0"/>
                </a:spcBef>
                <a:spcAft>
                  <a:spcPct val="0"/>
                </a:spcAft>
                <a:buClrTx/>
                <a:buSzTx/>
                <a:buFontTx/>
                <a:buNone/>
                <a:tabLst/>
              </a:pPr>
              <a:r>
                <a:rPr lang="ru-RU" sz="2000" smtClean="0">
                  <a:latin typeface="Arial" charset="0"/>
                </a:rPr>
                <a:t>(төгілмелі)</a:t>
              </a:r>
              <a:endParaRPr kumimoji="0" lang="ru-RU" sz="2000" b="0" i="0" u="none" strike="noStrike" cap="none" normalizeH="0" baseline="0" smtClean="0">
                <a:ln>
                  <a:noFill/>
                </a:ln>
                <a:solidFill>
                  <a:schemeClr val="tx1"/>
                </a:solidFill>
                <a:effectLst/>
                <a:latin typeface="Arial" charset="0"/>
              </a:endParaRPr>
            </a:p>
          </p:txBody>
        </p:sp>
      </p:grpSp>
    </p:spTree>
  </p:cSld>
  <p:clrMapOvr>
    <a:masterClrMapping/>
  </p:clrMapOvr>
  <p:transition>
    <p:wheel spokes="2"/>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p:txBody>
          <a:bodyPr>
            <a:normAutofit/>
          </a:bodyPr>
          <a:lstStyle/>
          <a:p>
            <a:r>
              <a:rPr lang="ru-RU" sz="3200" b="1" smtClean="0">
                <a:solidFill>
                  <a:srgbClr val="0070C0"/>
                </a:solidFill>
                <a:latin typeface="Times New Roman" pitchFamily="18" charset="0"/>
                <a:cs typeface="Times New Roman" pitchFamily="18" charset="0"/>
              </a:rPr>
              <a:t>Магмалық тау жыныстары</a:t>
            </a:r>
            <a:endParaRPr lang="ru-RU" sz="3200">
              <a:solidFill>
                <a:srgbClr val="0070C0"/>
              </a:solidFill>
              <a:latin typeface="Times New Roman" pitchFamily="18" charset="0"/>
              <a:cs typeface="Times New Roman" pitchFamily="18" charset="0"/>
            </a:endParaRPr>
          </a:p>
        </p:txBody>
      </p:sp>
      <p:sp>
        <p:nvSpPr>
          <p:cNvPr id="8" name="Содержимое 7"/>
          <p:cNvSpPr>
            <a:spLocks noGrp="1"/>
          </p:cNvSpPr>
          <p:nvPr>
            <p:ph idx="1"/>
          </p:nvPr>
        </p:nvSpPr>
        <p:spPr>
          <a:xfrm>
            <a:off x="0" y="1124744"/>
            <a:ext cx="8964488" cy="5256584"/>
          </a:xfrm>
        </p:spPr>
        <p:txBody>
          <a:bodyPr>
            <a:normAutofit fontScale="40000" lnSpcReduction="20000"/>
          </a:bodyPr>
          <a:lstStyle/>
          <a:p>
            <a:pPr>
              <a:buNone/>
            </a:pPr>
            <a:r>
              <a:rPr lang="ru-RU" b="1" smtClean="0">
                <a:latin typeface="Times New Roman" pitchFamily="18" charset="0"/>
                <a:cs typeface="Times New Roman" pitchFamily="18" charset="0"/>
              </a:rPr>
              <a:t> </a:t>
            </a:r>
            <a:r>
              <a:rPr lang="ru-RU" sz="4000" b="1" smtClean="0">
                <a:latin typeface="Times New Roman" pitchFamily="18" charset="0"/>
                <a:cs typeface="Times New Roman" pitchFamily="18" charset="0"/>
              </a:rPr>
              <a:t>                Магмалық тау жыныстары</a:t>
            </a:r>
            <a:r>
              <a:rPr lang="ru-RU" sz="4000" smtClean="0">
                <a:latin typeface="Times New Roman" pitchFamily="18" charset="0"/>
                <a:cs typeface="Times New Roman" pitchFamily="18" charset="0"/>
              </a:rPr>
              <a:t>, атқылаған тау жыныстары — магма немесе жанартаулық атқылаулардан жер бетіне төгілген </a:t>
            </a:r>
            <a:r>
              <a:rPr lang="ru-RU" sz="4000" smtClean="0">
                <a:latin typeface="Times New Roman" pitchFamily="18" charset="0"/>
                <a:cs typeface="Times New Roman" pitchFamily="18" charset="0"/>
                <a:hlinkClick r:id="rId2" tooltip="Лава"/>
              </a:rPr>
              <a:t>лаваның</a:t>
            </a:r>
            <a:r>
              <a:rPr lang="ru-RU" sz="4000" smtClean="0">
                <a:latin typeface="Times New Roman" pitchFamily="18" charset="0"/>
                <a:cs typeface="Times New Roman" pitchFamily="18" charset="0"/>
              </a:rPr>
              <a:t> суынуынан және кристалдануынан (түйіршіктенуінен) пайда болған тау жыныстары. Олар негізгі екі түрге бөлінеді: </a:t>
            </a:r>
            <a:r>
              <a:rPr lang="ru-RU" sz="4000" smtClean="0">
                <a:latin typeface="Times New Roman" pitchFamily="18" charset="0"/>
                <a:cs typeface="Times New Roman" pitchFamily="18" charset="0"/>
                <a:hlinkClick r:id="rId3" tooltip="Эффузив (мұндай бет жоқ)"/>
              </a:rPr>
              <a:t>эффузивтік</a:t>
            </a:r>
            <a:r>
              <a:rPr lang="ru-RU" sz="4000" smtClean="0">
                <a:latin typeface="Times New Roman" pitchFamily="18" charset="0"/>
                <a:cs typeface="Times New Roman" pitchFamily="18" charset="0"/>
              </a:rPr>
              <a:t> (жанартаулық, төгілмелі), жанартау атқылауы кезінде магманың лава түрінде шығып жер бетінде қатайған және </a:t>
            </a:r>
            <a:r>
              <a:rPr lang="ru-RU" sz="4000" smtClean="0">
                <a:latin typeface="Times New Roman" pitchFamily="18" charset="0"/>
                <a:cs typeface="Times New Roman" pitchFamily="18" charset="0"/>
                <a:hlinkClick r:id="rId4" tooltip="Интрузив"/>
              </a:rPr>
              <a:t>интрузивтік</a:t>
            </a:r>
            <a:r>
              <a:rPr lang="ru-RU" sz="4000" smtClean="0">
                <a:latin typeface="Times New Roman" pitchFamily="18" charset="0"/>
                <a:cs typeface="Times New Roman" pitchFamily="18" charset="0"/>
              </a:rPr>
              <a:t> (тереңдік), басқа тау жыныстары арасында қатып қалған түрлері. Эффузивтік тау жыныстары тез қату салдарынан, әдетте, майда түйіршікті болып келеді, кейде ірілеу кристалдары да кездеседі. Интрузивтік тау жыныстары жер қойнауының тереңдіктерінде баяу қату салдарынан қалыптасқандықтан толық кристалдық түйіршік тәрізді болады. Магмалық тау жыныстарыдың өте маңызды бөлшектері силикаттар мен кварц. Олардың басты құрамдас бөлігі кремний оксиді (</a:t>
            </a:r>
            <a:r>
              <a:rPr lang="en-US" sz="4000" smtClean="0">
                <a:latin typeface="Times New Roman" pitchFamily="18" charset="0"/>
                <a:cs typeface="Times New Roman" pitchFamily="18" charset="0"/>
              </a:rPr>
              <a:t>S</a:t>
            </a:r>
            <a:r>
              <a:rPr lang="ru-RU" sz="4000" smtClean="0">
                <a:latin typeface="Times New Roman" pitchFamily="18" charset="0"/>
                <a:cs typeface="Times New Roman" pitchFamily="18" charset="0"/>
              </a:rPr>
              <a:t>і2</a:t>
            </a:r>
            <a:r>
              <a:rPr lang="en-US" sz="4000" smtClean="0">
                <a:latin typeface="Times New Roman" pitchFamily="18" charset="0"/>
                <a:cs typeface="Times New Roman" pitchFamily="18" charset="0"/>
              </a:rPr>
              <a:t>O). </a:t>
            </a:r>
            <a:r>
              <a:rPr lang="ru-RU" sz="4000" smtClean="0">
                <a:latin typeface="Times New Roman" pitchFamily="18" charset="0"/>
                <a:cs typeface="Times New Roman" pitchFamily="18" charset="0"/>
              </a:rPr>
              <a:t>Мөлшеріне қарай Магмалық тау жыныстары 5 топқа бөлінеді:</a:t>
            </a:r>
          </a:p>
          <a:p>
            <a:r>
              <a:rPr lang="ru-RU" sz="4000" smtClean="0">
                <a:latin typeface="Times New Roman" pitchFamily="18" charset="0"/>
                <a:cs typeface="Times New Roman" pitchFamily="18" charset="0"/>
              </a:rPr>
              <a:t>ультранегізді (</a:t>
            </a:r>
            <a:r>
              <a:rPr lang="en-US" sz="4000" smtClean="0">
                <a:latin typeface="Times New Roman" pitchFamily="18" charset="0"/>
                <a:cs typeface="Times New Roman" pitchFamily="18" charset="0"/>
              </a:rPr>
              <a:t>S</a:t>
            </a:r>
            <a:r>
              <a:rPr lang="ru-RU" sz="4000" smtClean="0">
                <a:latin typeface="Times New Roman" pitchFamily="18" charset="0"/>
                <a:cs typeface="Times New Roman" pitchFamily="18" charset="0"/>
              </a:rPr>
              <a:t>і2</a:t>
            </a:r>
            <a:r>
              <a:rPr lang="en-US" sz="4000" smtClean="0">
                <a:latin typeface="Times New Roman" pitchFamily="18" charset="0"/>
                <a:cs typeface="Times New Roman" pitchFamily="18" charset="0"/>
              </a:rPr>
              <a:t>O&lt;40%)</a:t>
            </a:r>
          </a:p>
          <a:p>
            <a:r>
              <a:rPr lang="ru-RU" sz="4000" smtClean="0">
                <a:latin typeface="Times New Roman" pitchFamily="18" charset="0"/>
                <a:cs typeface="Times New Roman" pitchFamily="18" charset="0"/>
              </a:rPr>
              <a:t>негізді (40 — 50%)</a:t>
            </a:r>
          </a:p>
          <a:p>
            <a:r>
              <a:rPr lang="ru-RU" sz="4000" smtClean="0">
                <a:latin typeface="Times New Roman" pitchFamily="18" charset="0"/>
                <a:cs typeface="Times New Roman" pitchFamily="18" charset="0"/>
              </a:rPr>
              <a:t>орташа негізді (56 — 60%)</a:t>
            </a:r>
          </a:p>
          <a:p>
            <a:r>
              <a:rPr lang="ru-RU" sz="4000" smtClean="0">
                <a:latin typeface="Times New Roman" pitchFamily="18" charset="0"/>
                <a:cs typeface="Times New Roman" pitchFamily="18" charset="0"/>
              </a:rPr>
              <a:t>қышқылды (65 — 70%)</a:t>
            </a:r>
          </a:p>
          <a:p>
            <a:r>
              <a:rPr lang="ru-RU" sz="4000" smtClean="0">
                <a:latin typeface="Times New Roman" pitchFamily="18" charset="0"/>
                <a:cs typeface="Times New Roman" pitchFamily="18" charset="0"/>
              </a:rPr>
              <a:t>ультрақышқылды жыныстар (&gt;75%).</a:t>
            </a:r>
          </a:p>
          <a:p>
            <a:pPr>
              <a:buNone/>
            </a:pPr>
            <a:r>
              <a:rPr lang="kk-KZ" sz="4000" smtClean="0">
                <a:latin typeface="Times New Roman" pitchFamily="18" charset="0"/>
                <a:cs typeface="Times New Roman" pitchFamily="18" charset="0"/>
              </a:rPr>
              <a:t>           </a:t>
            </a:r>
            <a:r>
              <a:rPr lang="ru-RU" sz="4000" smtClean="0">
                <a:latin typeface="Times New Roman" pitchFamily="18" charset="0"/>
                <a:cs typeface="Times New Roman" pitchFamily="18" charset="0"/>
              </a:rPr>
              <a:t>Құрамында силикаты жоқ Магмалық тау жыныстары (мыс., </a:t>
            </a:r>
            <a:r>
              <a:rPr lang="ru-RU" sz="4000" smtClean="0">
                <a:latin typeface="Times New Roman" pitchFamily="18" charset="0"/>
                <a:cs typeface="Times New Roman" pitchFamily="18" charset="0"/>
                <a:hlinkClick r:id="rId5" tooltip="Карбонатиттер"/>
              </a:rPr>
              <a:t>карбонатиттер</a:t>
            </a:r>
            <a:r>
              <a:rPr lang="ru-RU" sz="4000" smtClean="0">
                <a:latin typeface="Times New Roman" pitchFamily="18" charset="0"/>
                <a:cs typeface="Times New Roman" pitchFamily="18" charset="0"/>
              </a:rPr>
              <a:t>) өте сирек. Құрамындағы сілтілік металдар мөлшеріне қарай Магмалық тау жыныстары қалыпты және сілтілі (</a:t>
            </a:r>
            <a:r>
              <a:rPr lang="ru-RU" sz="4000" smtClean="0">
                <a:latin typeface="Times New Roman" pitchFamily="18" charset="0"/>
                <a:cs typeface="Times New Roman" pitchFamily="18" charset="0"/>
                <a:hlinkClick r:id="rId6" tooltip="Гранит"/>
              </a:rPr>
              <a:t>граниттер</a:t>
            </a:r>
            <a:r>
              <a:rPr lang="ru-RU" sz="4000" smtClean="0">
                <a:latin typeface="Times New Roman" pitchFamily="18" charset="0"/>
                <a:cs typeface="Times New Roman" pitchFamily="18" charset="0"/>
              </a:rPr>
              <a:t>, </a:t>
            </a:r>
            <a:r>
              <a:rPr lang="ru-RU" sz="4000" smtClean="0">
                <a:latin typeface="Times New Roman" pitchFamily="18" charset="0"/>
                <a:cs typeface="Times New Roman" pitchFamily="18" charset="0"/>
                <a:hlinkClick r:id="rId7" tooltip="Нефелин"/>
              </a:rPr>
              <a:t>нефелинді</a:t>
            </a:r>
            <a:r>
              <a:rPr lang="ru-RU" sz="4000" smtClean="0">
                <a:latin typeface="Times New Roman" pitchFamily="18" charset="0"/>
                <a:cs typeface="Times New Roman" pitchFamily="18" charset="0"/>
              </a:rPr>
              <a:t> </a:t>
            </a:r>
            <a:r>
              <a:rPr lang="ru-RU" sz="4000" smtClean="0">
                <a:latin typeface="Times New Roman" pitchFamily="18" charset="0"/>
                <a:cs typeface="Times New Roman" pitchFamily="18" charset="0"/>
                <a:hlinkClick r:id="rId8" tooltip="Сиенит"/>
              </a:rPr>
              <a:t>сиениттер</a:t>
            </a:r>
            <a:r>
              <a:rPr lang="ru-RU" sz="4000" smtClean="0">
                <a:latin typeface="Times New Roman" pitchFamily="18" charset="0"/>
                <a:cs typeface="Times New Roman" pitchFamily="18" charset="0"/>
              </a:rPr>
              <a:t>, </a:t>
            </a:r>
            <a:r>
              <a:rPr lang="ru-RU" sz="4000" smtClean="0">
                <a:latin typeface="Times New Roman" pitchFamily="18" charset="0"/>
                <a:cs typeface="Times New Roman" pitchFamily="18" charset="0"/>
                <a:hlinkClick r:id="rId9" tooltip="Фонолит"/>
              </a:rPr>
              <a:t>фонолиттер</a:t>
            </a:r>
            <a:r>
              <a:rPr lang="ru-RU" sz="4000" smtClean="0">
                <a:latin typeface="Times New Roman" pitchFamily="18" charset="0"/>
                <a:cs typeface="Times New Roman" pitchFamily="18" charset="0"/>
              </a:rPr>
              <a:t>) топтарға бөлінеді. Магмалық тау жыныстары құрылыс (артиктік </a:t>
            </a:r>
            <a:r>
              <a:rPr lang="ru-RU" sz="4000" smtClean="0">
                <a:latin typeface="Times New Roman" pitchFamily="18" charset="0"/>
                <a:cs typeface="Times New Roman" pitchFamily="18" charset="0"/>
                <a:hlinkClick r:id="rId10" tooltip="Туф"/>
              </a:rPr>
              <a:t>туфтар</a:t>
            </a:r>
            <a:r>
              <a:rPr lang="ru-RU" sz="4000" smtClean="0">
                <a:latin typeface="Times New Roman" pitchFamily="18" charset="0"/>
                <a:cs typeface="Times New Roman" pitchFamily="18" charset="0"/>
              </a:rPr>
              <a:t>, </a:t>
            </a:r>
            <a:r>
              <a:rPr lang="ru-RU" sz="4000" smtClean="0">
                <a:latin typeface="Times New Roman" pitchFamily="18" charset="0"/>
                <a:cs typeface="Times New Roman" pitchFamily="18" charset="0"/>
                <a:hlinkClick r:id="rId11" tooltip="Лабрадорит"/>
              </a:rPr>
              <a:t>лабрадориттер</a:t>
            </a:r>
            <a:r>
              <a:rPr lang="ru-RU" sz="4000" smtClean="0">
                <a:latin typeface="Times New Roman" pitchFamily="18" charset="0"/>
                <a:cs typeface="Times New Roman" pitchFamily="18" charset="0"/>
              </a:rPr>
              <a:t>, т.б.), </a:t>
            </a:r>
            <a:r>
              <a:rPr lang="ru-RU" sz="4000" smtClean="0">
                <a:latin typeface="Times New Roman" pitchFamily="18" charset="0"/>
                <a:cs typeface="Times New Roman" pitchFamily="18" charset="0"/>
                <a:hlinkClick r:id="rId12" tooltip="Абразив (мұндай бет жоқ)"/>
              </a:rPr>
              <a:t>абразивті</a:t>
            </a:r>
            <a:r>
              <a:rPr lang="ru-RU" sz="4000" smtClean="0">
                <a:latin typeface="Times New Roman" pitchFamily="18" charset="0"/>
                <a:cs typeface="Times New Roman" pitchFamily="18" charset="0"/>
              </a:rPr>
              <a:t> (пемза), жылу оқшаулағыш (</a:t>
            </a:r>
            <a:r>
              <a:rPr lang="ru-RU" sz="4000" smtClean="0">
                <a:latin typeface="Times New Roman" pitchFamily="18" charset="0"/>
                <a:cs typeface="Times New Roman" pitchFamily="18" charset="0"/>
                <a:hlinkClick r:id="rId13" tooltip="Пемза"/>
              </a:rPr>
              <a:t>пемза</a:t>
            </a:r>
            <a:r>
              <a:rPr lang="ru-RU" sz="4000" smtClean="0">
                <a:latin typeface="Times New Roman" pitchFamily="18" charset="0"/>
                <a:cs typeface="Times New Roman" pitchFamily="18" charset="0"/>
              </a:rPr>
              <a:t>, </a:t>
            </a:r>
            <a:r>
              <a:rPr lang="ru-RU" sz="4000" smtClean="0">
                <a:latin typeface="Times New Roman" pitchFamily="18" charset="0"/>
                <a:cs typeface="Times New Roman" pitchFamily="18" charset="0"/>
                <a:hlinkClick r:id="rId14" tooltip="Перлит"/>
              </a:rPr>
              <a:t>перлит</a:t>
            </a:r>
            <a:r>
              <a:rPr lang="ru-RU" sz="4000" smtClean="0">
                <a:latin typeface="Times New Roman" pitchFamily="18" charset="0"/>
                <a:cs typeface="Times New Roman" pitchFamily="18" charset="0"/>
              </a:rPr>
              <a:t>) материалдар ретінде қолданылады</a:t>
            </a:r>
            <a:endParaRPr lang="ru-RU" sz="4000">
              <a:latin typeface="Times New Roman" pitchFamily="18" charset="0"/>
              <a:cs typeface="Times New Roman" pitchFamily="18" charset="0"/>
            </a:endParaRPr>
          </a:p>
        </p:txBody>
      </p:sp>
    </p:spTree>
  </p:cSld>
  <p:clrMapOvr>
    <a:masterClrMapping/>
  </p:clrMapOvr>
  <p:transition>
    <p:dissolve/>
  </p:transition>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8" name="Rectangle 4"/>
          <p:cNvSpPr>
            <a:spLocks noGrp="1" noChangeArrowheads="1"/>
          </p:cNvSpPr>
          <p:nvPr>
            <p:ph type="title"/>
          </p:nvPr>
        </p:nvSpPr>
        <p:spPr>
          <a:xfrm>
            <a:off x="457200" y="274638"/>
            <a:ext cx="8229600" cy="639762"/>
          </a:xfrm>
        </p:spPr>
        <p:txBody>
          <a:bodyPr/>
          <a:lstStyle/>
          <a:p>
            <a:r>
              <a:rPr lang="kk-KZ" sz="3200" b="1" smtClean="0">
                <a:solidFill>
                  <a:srgbClr val="0070C0"/>
                </a:solidFill>
                <a:latin typeface="Times New Roman" pitchFamily="18" charset="0"/>
                <a:cs typeface="Times New Roman" pitchFamily="18" charset="0"/>
              </a:rPr>
              <a:t>Магмалық тау жыныстары</a:t>
            </a:r>
            <a:endParaRPr lang="ru-RU" sz="3200" b="1">
              <a:solidFill>
                <a:srgbClr val="0070C0"/>
              </a:solidFill>
              <a:latin typeface="Times New Roman" pitchFamily="18" charset="0"/>
              <a:cs typeface="Times New Roman" pitchFamily="18" charset="0"/>
            </a:endParaRPr>
          </a:p>
        </p:txBody>
      </p:sp>
      <p:sp>
        <p:nvSpPr>
          <p:cNvPr id="6152" name="Rectangle 8"/>
          <p:cNvSpPr>
            <a:spLocks noGrp="1" noChangeArrowheads="1"/>
          </p:cNvSpPr>
          <p:nvPr>
            <p:ph type="body" sz="half" idx="1"/>
          </p:nvPr>
        </p:nvSpPr>
        <p:spPr>
          <a:xfrm>
            <a:off x="457200" y="1066800"/>
            <a:ext cx="4038600" cy="5562600"/>
          </a:xfrm>
          <a:ln>
            <a:solidFill>
              <a:srgbClr val="000099"/>
            </a:solidFill>
          </a:ln>
        </p:spPr>
        <p:txBody>
          <a:bodyPr/>
          <a:lstStyle/>
          <a:p>
            <a:pPr algn="ctr">
              <a:buFontTx/>
              <a:buNone/>
            </a:pPr>
            <a:r>
              <a:rPr lang="ru-RU" sz="2400" b="1" smtClean="0"/>
              <a:t>Интрузивтік тау жыныстары</a:t>
            </a:r>
            <a:endParaRPr lang="ru-RU" sz="2400" b="1"/>
          </a:p>
          <a:p>
            <a:r>
              <a:rPr lang="ru-RU" sz="2800">
                <a:solidFill>
                  <a:srgbClr val="990033"/>
                </a:solidFill>
                <a:latin typeface="Times New Roman" pitchFamily="18" charset="0"/>
                <a:cs typeface="Times New Roman" pitchFamily="18" charset="0"/>
              </a:rPr>
              <a:t>Гранит</a:t>
            </a:r>
          </a:p>
          <a:p>
            <a:endParaRPr lang="ru-RU" sz="2800">
              <a:solidFill>
                <a:srgbClr val="990033"/>
              </a:solidFill>
              <a:latin typeface="Times New Roman" pitchFamily="18" charset="0"/>
              <a:cs typeface="Times New Roman" pitchFamily="18" charset="0"/>
            </a:endParaRPr>
          </a:p>
          <a:p>
            <a:endParaRPr lang="ru-RU" sz="2800">
              <a:solidFill>
                <a:srgbClr val="990033"/>
              </a:solidFill>
              <a:latin typeface="Times New Roman" pitchFamily="18" charset="0"/>
              <a:cs typeface="Times New Roman" pitchFamily="18" charset="0"/>
            </a:endParaRPr>
          </a:p>
          <a:p>
            <a:r>
              <a:rPr lang="ru-RU" sz="2800">
                <a:solidFill>
                  <a:srgbClr val="990033"/>
                </a:solidFill>
                <a:latin typeface="Times New Roman" pitchFamily="18" charset="0"/>
                <a:cs typeface="Times New Roman" pitchFamily="18" charset="0"/>
              </a:rPr>
              <a:t>Сиенит</a:t>
            </a:r>
          </a:p>
          <a:p>
            <a:endParaRPr lang="ru-RU" sz="2800">
              <a:solidFill>
                <a:srgbClr val="990033"/>
              </a:solidFill>
              <a:latin typeface="Times New Roman" pitchFamily="18" charset="0"/>
              <a:cs typeface="Times New Roman" pitchFamily="18" charset="0"/>
            </a:endParaRPr>
          </a:p>
          <a:p>
            <a:endParaRPr lang="ru-RU" sz="2800">
              <a:solidFill>
                <a:srgbClr val="990033"/>
              </a:solidFill>
              <a:latin typeface="Times New Roman" pitchFamily="18" charset="0"/>
              <a:cs typeface="Times New Roman" pitchFamily="18" charset="0"/>
            </a:endParaRPr>
          </a:p>
          <a:p>
            <a:r>
              <a:rPr lang="ru-RU" sz="2800">
                <a:solidFill>
                  <a:srgbClr val="990033"/>
                </a:solidFill>
                <a:latin typeface="Times New Roman" pitchFamily="18" charset="0"/>
                <a:cs typeface="Times New Roman" pitchFamily="18" charset="0"/>
              </a:rPr>
              <a:t>Габбро</a:t>
            </a:r>
          </a:p>
        </p:txBody>
      </p:sp>
      <p:sp>
        <p:nvSpPr>
          <p:cNvPr id="6155" name="Rectangle 11"/>
          <p:cNvSpPr>
            <a:spLocks noChangeArrowheads="1"/>
          </p:cNvSpPr>
          <p:nvPr/>
        </p:nvSpPr>
        <p:spPr bwMode="auto">
          <a:xfrm>
            <a:off x="4572000" y="1066800"/>
            <a:ext cx="4419600" cy="5562600"/>
          </a:xfrm>
          <a:prstGeom prst="rect">
            <a:avLst/>
          </a:prstGeom>
          <a:noFill/>
          <a:ln w="9525">
            <a:solidFill>
              <a:srgbClr val="000099"/>
            </a:solidFill>
            <a:miter lim="800000"/>
            <a:headEnd/>
            <a:tailEnd/>
          </a:ln>
          <a:effectLst/>
        </p:spPr>
        <p:txBody>
          <a:bodyPr/>
          <a:lstStyle/>
          <a:p>
            <a:pPr marL="342900" indent="-342900">
              <a:spcBef>
                <a:spcPct val="20000"/>
              </a:spcBef>
            </a:pPr>
            <a:r>
              <a:rPr lang="ru-RU" sz="2400" b="1" smtClean="0"/>
              <a:t>Эффузивтік тау жыныстары</a:t>
            </a:r>
            <a:endParaRPr lang="ru-RU" sz="2400" b="1"/>
          </a:p>
          <a:p>
            <a:pPr marL="342900" indent="-342900" algn="l">
              <a:spcBef>
                <a:spcPct val="20000"/>
              </a:spcBef>
              <a:buFontTx/>
              <a:buChar char="•"/>
            </a:pPr>
            <a:r>
              <a:rPr lang="ru-RU" sz="2000">
                <a:solidFill>
                  <a:srgbClr val="336600"/>
                </a:solidFill>
                <a:latin typeface="Times New Roman" pitchFamily="18" charset="0"/>
                <a:cs typeface="Times New Roman" pitchFamily="18" charset="0"/>
              </a:rPr>
              <a:t>Андезит</a:t>
            </a:r>
          </a:p>
          <a:p>
            <a:pPr marL="342900" indent="-342900" algn="l">
              <a:spcBef>
                <a:spcPct val="20000"/>
              </a:spcBef>
            </a:pPr>
            <a:endParaRPr lang="ru-RU" sz="2000">
              <a:solidFill>
                <a:srgbClr val="336600"/>
              </a:solidFill>
              <a:latin typeface="Times New Roman" pitchFamily="18" charset="0"/>
              <a:cs typeface="Times New Roman" pitchFamily="18" charset="0"/>
            </a:endParaRPr>
          </a:p>
          <a:p>
            <a:pPr marL="342900" indent="-342900" algn="l">
              <a:spcBef>
                <a:spcPct val="20000"/>
              </a:spcBef>
              <a:buFontTx/>
              <a:buChar char="•"/>
            </a:pPr>
            <a:r>
              <a:rPr lang="ru-RU" sz="2000">
                <a:solidFill>
                  <a:srgbClr val="336600"/>
                </a:solidFill>
                <a:latin typeface="Times New Roman" pitchFamily="18" charset="0"/>
                <a:cs typeface="Times New Roman" pitchFamily="18" charset="0"/>
              </a:rPr>
              <a:t>Обсидиан</a:t>
            </a:r>
          </a:p>
          <a:p>
            <a:pPr marL="342900" indent="-342900" algn="l">
              <a:spcBef>
                <a:spcPct val="20000"/>
              </a:spcBef>
            </a:pPr>
            <a:r>
              <a:rPr lang="ru-RU" sz="2000">
                <a:solidFill>
                  <a:srgbClr val="336600"/>
                </a:solidFill>
                <a:latin typeface="Times New Roman" pitchFamily="18" charset="0"/>
                <a:cs typeface="Times New Roman" pitchFamily="18" charset="0"/>
              </a:rPr>
              <a:t> </a:t>
            </a:r>
            <a:r>
              <a:rPr lang="ru-RU" sz="2000" err="1">
                <a:solidFill>
                  <a:srgbClr val="336600"/>
                </a:solidFill>
                <a:latin typeface="Times New Roman" pitchFamily="18" charset="0"/>
                <a:cs typeface="Times New Roman" pitchFamily="18" charset="0"/>
              </a:rPr>
              <a:t>(</a:t>
            </a:r>
            <a:r>
              <a:rPr lang="ru-RU" sz="2000" err="1" smtClean="0">
                <a:solidFill>
                  <a:srgbClr val="336600"/>
                </a:solidFill>
                <a:latin typeface="Times New Roman" pitchFamily="18" charset="0"/>
                <a:cs typeface="Times New Roman" pitchFamily="18" charset="0"/>
              </a:rPr>
              <a:t>вулкандық әйнек</a:t>
            </a:r>
            <a:r>
              <a:rPr lang="ru-RU" sz="2000" smtClean="0">
                <a:solidFill>
                  <a:srgbClr val="336600"/>
                </a:solidFill>
                <a:latin typeface="Times New Roman" pitchFamily="18" charset="0"/>
                <a:cs typeface="Times New Roman" pitchFamily="18" charset="0"/>
              </a:rPr>
              <a:t>)</a:t>
            </a:r>
            <a:endParaRPr lang="ru-RU" sz="2000">
              <a:solidFill>
                <a:srgbClr val="336600"/>
              </a:solidFill>
              <a:latin typeface="Times New Roman" pitchFamily="18" charset="0"/>
              <a:cs typeface="Times New Roman" pitchFamily="18" charset="0"/>
            </a:endParaRPr>
          </a:p>
          <a:p>
            <a:pPr marL="342900" indent="-342900" algn="l">
              <a:spcBef>
                <a:spcPct val="20000"/>
              </a:spcBef>
            </a:pPr>
            <a:endParaRPr lang="ru-RU" sz="2000">
              <a:solidFill>
                <a:srgbClr val="336600"/>
              </a:solidFill>
              <a:latin typeface="Times New Roman" pitchFamily="18" charset="0"/>
              <a:cs typeface="Times New Roman" pitchFamily="18" charset="0"/>
            </a:endParaRPr>
          </a:p>
          <a:p>
            <a:pPr marL="342900" indent="-342900" algn="l">
              <a:spcBef>
                <a:spcPct val="20000"/>
              </a:spcBef>
            </a:pPr>
            <a:endParaRPr lang="ru-RU" sz="2000">
              <a:solidFill>
                <a:srgbClr val="336600"/>
              </a:solidFill>
              <a:latin typeface="Times New Roman" pitchFamily="18" charset="0"/>
              <a:cs typeface="Times New Roman" pitchFamily="18" charset="0"/>
            </a:endParaRPr>
          </a:p>
          <a:p>
            <a:pPr marL="342900" indent="-342900" algn="l">
              <a:spcBef>
                <a:spcPct val="20000"/>
              </a:spcBef>
              <a:buFontTx/>
              <a:buChar char="•"/>
            </a:pPr>
            <a:r>
              <a:rPr lang="ru-RU" sz="2000">
                <a:solidFill>
                  <a:srgbClr val="336600"/>
                </a:solidFill>
                <a:latin typeface="Times New Roman" pitchFamily="18" charset="0"/>
                <a:cs typeface="Times New Roman" pitchFamily="18" charset="0"/>
              </a:rPr>
              <a:t>Базальт</a:t>
            </a:r>
          </a:p>
          <a:p>
            <a:pPr marL="342900" indent="-342900" algn="l">
              <a:spcBef>
                <a:spcPct val="20000"/>
              </a:spcBef>
            </a:pPr>
            <a:endParaRPr lang="ru-RU" sz="2000">
              <a:solidFill>
                <a:srgbClr val="336600"/>
              </a:solidFill>
              <a:latin typeface="Times New Roman" pitchFamily="18" charset="0"/>
              <a:cs typeface="Times New Roman" pitchFamily="18" charset="0"/>
            </a:endParaRPr>
          </a:p>
          <a:p>
            <a:pPr marL="342900" indent="-342900" algn="l">
              <a:spcBef>
                <a:spcPct val="20000"/>
              </a:spcBef>
            </a:pPr>
            <a:endParaRPr lang="ru-RU" sz="2000">
              <a:solidFill>
                <a:srgbClr val="336600"/>
              </a:solidFill>
              <a:latin typeface="Times New Roman" pitchFamily="18" charset="0"/>
              <a:cs typeface="Times New Roman" pitchFamily="18" charset="0"/>
            </a:endParaRPr>
          </a:p>
          <a:p>
            <a:pPr marL="342900" indent="-342900" algn="l">
              <a:spcBef>
                <a:spcPct val="20000"/>
              </a:spcBef>
            </a:pPr>
            <a:endParaRPr lang="ru-RU" sz="2000">
              <a:solidFill>
                <a:srgbClr val="336600"/>
              </a:solidFill>
              <a:latin typeface="Times New Roman" pitchFamily="18" charset="0"/>
              <a:cs typeface="Times New Roman" pitchFamily="18" charset="0"/>
            </a:endParaRPr>
          </a:p>
          <a:p>
            <a:pPr marL="342900" indent="-342900" algn="l">
              <a:spcBef>
                <a:spcPct val="20000"/>
              </a:spcBef>
              <a:buFontTx/>
              <a:buChar char="•"/>
            </a:pPr>
            <a:r>
              <a:rPr lang="ru-RU" sz="2000" smtClean="0">
                <a:solidFill>
                  <a:srgbClr val="336600"/>
                </a:solidFill>
                <a:latin typeface="Times New Roman" pitchFamily="18" charset="0"/>
                <a:cs typeface="Times New Roman" pitchFamily="18" charset="0"/>
              </a:rPr>
              <a:t>Вулкандық</a:t>
            </a:r>
            <a:endParaRPr lang="ru-RU" sz="2000">
              <a:solidFill>
                <a:srgbClr val="336600"/>
              </a:solidFill>
              <a:latin typeface="Times New Roman" pitchFamily="18" charset="0"/>
              <a:cs typeface="Times New Roman" pitchFamily="18" charset="0"/>
            </a:endParaRPr>
          </a:p>
          <a:p>
            <a:pPr marL="342900" indent="-342900" algn="l">
              <a:spcBef>
                <a:spcPct val="20000"/>
              </a:spcBef>
            </a:pPr>
            <a:r>
              <a:rPr lang="ru-RU" sz="2000">
                <a:solidFill>
                  <a:srgbClr val="336600"/>
                </a:solidFill>
                <a:latin typeface="Times New Roman" pitchFamily="18" charset="0"/>
                <a:cs typeface="Times New Roman" pitchFamily="18" charset="0"/>
              </a:rPr>
              <a:t>туф</a:t>
            </a:r>
          </a:p>
        </p:txBody>
      </p:sp>
      <p:sp>
        <p:nvSpPr>
          <p:cNvPr id="6156" name="Rectangle 12"/>
          <p:cNvSpPr>
            <a:spLocks noChangeArrowheads="1"/>
          </p:cNvSpPr>
          <p:nvPr/>
        </p:nvSpPr>
        <p:spPr bwMode="auto">
          <a:xfrm>
            <a:off x="4648200" y="1600200"/>
            <a:ext cx="4038600" cy="4525963"/>
          </a:xfrm>
          <a:prstGeom prst="rect">
            <a:avLst/>
          </a:prstGeom>
          <a:noFill/>
          <a:ln w="9525">
            <a:noFill/>
            <a:miter lim="800000"/>
            <a:headEnd/>
            <a:tailEnd/>
          </a:ln>
          <a:effectLst/>
        </p:spPr>
        <p:txBody>
          <a:bodyPr/>
          <a:lstStyle/>
          <a:p>
            <a:pPr marL="342900" indent="-342900" algn="l">
              <a:spcBef>
                <a:spcPct val="20000"/>
              </a:spcBef>
              <a:buFontTx/>
              <a:buChar char="•"/>
            </a:pPr>
            <a:endParaRPr lang="ru-RU" sz="2800"/>
          </a:p>
        </p:txBody>
      </p:sp>
      <p:pic>
        <p:nvPicPr>
          <p:cNvPr id="6158" name="Picture 14" descr="23"/>
          <p:cNvPicPr>
            <a:picLocks noGrp="1" noChangeAspect="1" noChangeArrowheads="1"/>
          </p:cNvPicPr>
          <p:nvPr>
            <p:ph sz="half" idx="2"/>
          </p:nvPr>
        </p:nvPicPr>
        <p:blipFill>
          <a:blip r:embed="rId2" cstate="print"/>
          <a:srcRect/>
          <a:stretch>
            <a:fillRect/>
          </a:stretch>
        </p:blipFill>
        <p:spPr>
          <a:xfrm>
            <a:off x="2438400" y="3581400"/>
            <a:ext cx="1371600" cy="1216025"/>
          </a:xfrm>
          <a:noFill/>
          <a:ln/>
        </p:spPr>
      </p:pic>
      <p:pic>
        <p:nvPicPr>
          <p:cNvPr id="6160" name="Picture 16" descr="gabbro"/>
          <p:cNvPicPr>
            <a:picLocks noChangeAspect="1" noChangeArrowheads="1"/>
          </p:cNvPicPr>
          <p:nvPr/>
        </p:nvPicPr>
        <p:blipFill>
          <a:blip r:embed="rId3" cstate="print"/>
          <a:srcRect/>
          <a:stretch>
            <a:fillRect/>
          </a:stretch>
        </p:blipFill>
        <p:spPr bwMode="auto">
          <a:xfrm>
            <a:off x="2209800" y="4876800"/>
            <a:ext cx="2209800" cy="1657350"/>
          </a:xfrm>
          <a:prstGeom prst="rect">
            <a:avLst/>
          </a:prstGeom>
          <a:noFill/>
          <a:ln w="9525">
            <a:noFill/>
            <a:miter lim="800000"/>
            <a:headEnd/>
            <a:tailEnd/>
          </a:ln>
        </p:spPr>
      </p:pic>
      <p:pic>
        <p:nvPicPr>
          <p:cNvPr id="6161" name="Picture 17" descr="180px-ObsidianOregon"/>
          <p:cNvPicPr>
            <a:picLocks noChangeAspect="1" noChangeArrowheads="1"/>
          </p:cNvPicPr>
          <p:nvPr/>
        </p:nvPicPr>
        <p:blipFill>
          <a:blip r:embed="rId4" cstate="print"/>
          <a:srcRect/>
          <a:stretch>
            <a:fillRect/>
          </a:stretch>
        </p:blipFill>
        <p:spPr bwMode="auto">
          <a:xfrm>
            <a:off x="7467600" y="2438400"/>
            <a:ext cx="1447800" cy="1336675"/>
          </a:xfrm>
          <a:prstGeom prst="rect">
            <a:avLst/>
          </a:prstGeom>
          <a:noFill/>
          <a:ln w="9525">
            <a:noFill/>
            <a:miter lim="800000"/>
            <a:headEnd/>
            <a:tailEnd/>
          </a:ln>
        </p:spPr>
      </p:pic>
      <p:pic>
        <p:nvPicPr>
          <p:cNvPr id="6162" name="Picture 18" descr="Basalt"/>
          <p:cNvPicPr>
            <a:picLocks noChangeAspect="1" noChangeArrowheads="1"/>
          </p:cNvPicPr>
          <p:nvPr/>
        </p:nvPicPr>
        <p:blipFill>
          <a:blip r:embed="rId5" cstate="print"/>
          <a:srcRect/>
          <a:stretch>
            <a:fillRect/>
          </a:stretch>
        </p:blipFill>
        <p:spPr bwMode="auto">
          <a:xfrm>
            <a:off x="6172200" y="3733800"/>
            <a:ext cx="1905000" cy="1430338"/>
          </a:xfrm>
          <a:prstGeom prst="rect">
            <a:avLst/>
          </a:prstGeom>
          <a:noFill/>
          <a:ln w="9525">
            <a:noFill/>
            <a:miter lim="800000"/>
            <a:headEnd/>
            <a:tailEnd/>
          </a:ln>
        </p:spPr>
      </p:pic>
      <p:pic>
        <p:nvPicPr>
          <p:cNvPr id="6163" name="Picture 19" descr="ВУЛК ТУФ"/>
          <p:cNvPicPr>
            <a:picLocks noChangeAspect="1" noChangeArrowheads="1"/>
          </p:cNvPicPr>
          <p:nvPr/>
        </p:nvPicPr>
        <p:blipFill>
          <a:blip r:embed="rId6" cstate="print"/>
          <a:srcRect/>
          <a:stretch>
            <a:fillRect/>
          </a:stretch>
        </p:blipFill>
        <p:spPr bwMode="auto">
          <a:xfrm>
            <a:off x="6858000" y="5181600"/>
            <a:ext cx="1905000" cy="1493838"/>
          </a:xfrm>
          <a:prstGeom prst="rect">
            <a:avLst/>
          </a:prstGeom>
          <a:noFill/>
          <a:ln w="9525">
            <a:noFill/>
            <a:miter lim="800000"/>
            <a:headEnd/>
            <a:tailEnd/>
          </a:ln>
        </p:spPr>
      </p:pic>
      <p:pic>
        <p:nvPicPr>
          <p:cNvPr id="6164" name="Picture 20" descr="A4GH4CAKIQFP2CACSPHX0CAZRP3M5CAMROQCLCAI87XYRCAHYTVVCCAFM6SJQCA6S9VB0CAX84TBLCAHLUNZ1CAD7M28ECASXM44GCAY8RSZRCAGO5VKDCAGZ56M2CAEANSP8CAYI7IWKCAA649YHCAM8QJO9"/>
          <p:cNvPicPr>
            <a:picLocks noChangeAspect="1" noChangeArrowheads="1"/>
          </p:cNvPicPr>
          <p:nvPr/>
        </p:nvPicPr>
        <p:blipFill>
          <a:blip r:embed="rId7" cstate="print"/>
          <a:srcRect/>
          <a:stretch>
            <a:fillRect/>
          </a:stretch>
        </p:blipFill>
        <p:spPr bwMode="auto">
          <a:xfrm>
            <a:off x="2438400" y="1905000"/>
            <a:ext cx="1524000" cy="1524000"/>
          </a:xfrm>
          <a:prstGeom prst="rect">
            <a:avLst/>
          </a:prstGeom>
          <a:noFill/>
          <a:ln w="9525">
            <a:noFill/>
            <a:miter lim="800000"/>
            <a:headEnd/>
            <a:tailEnd/>
          </a:ln>
        </p:spPr>
      </p:pic>
      <p:pic>
        <p:nvPicPr>
          <p:cNvPr id="6165" name="Picture 21" descr="andesite"/>
          <p:cNvPicPr>
            <a:picLocks noChangeAspect="1" noChangeArrowheads="1"/>
          </p:cNvPicPr>
          <p:nvPr/>
        </p:nvPicPr>
        <p:blipFill>
          <a:blip r:embed="rId8" cstate="print"/>
          <a:srcRect l="3149" t="4199" r="3149" b="4199"/>
          <a:stretch>
            <a:fillRect/>
          </a:stretch>
        </p:blipFill>
        <p:spPr bwMode="auto">
          <a:xfrm>
            <a:off x="6553200" y="1524000"/>
            <a:ext cx="1295400" cy="949325"/>
          </a:xfrm>
          <a:prstGeom prst="rect">
            <a:avLst/>
          </a:prstGeom>
          <a:noFill/>
        </p:spPr>
      </p:pic>
    </p:spTree>
  </p:cSld>
  <p:clrMapOvr>
    <a:masterClrMapping/>
  </p:clrMapOvr>
  <p:transition>
    <p:whee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5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5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5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5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a:ln>
            <a:noFill/>
          </a:ln>
          <a:effectLst/>
          <a:scene3d>
            <a:camera prst="orthographicFront">
              <a:rot lat="0" lon="0" rev="0"/>
            </a:camera>
            <a:lightRig rig="glow" dir="t">
              <a:rot lat="0" lon="0" rev="14100000"/>
            </a:lightRig>
          </a:scene3d>
          <a:sp3d prstMaterial="softEdge">
            <a:bevelT w="127000" prst="artDeco"/>
          </a:sp3d>
        </p:spPr>
        <p:txBody>
          <a:bodyPr>
            <a:normAutofit/>
          </a:bodyPr>
          <a:lstStyle/>
          <a:p>
            <a:r>
              <a:rPr lang="kk-KZ" sz="3200" b="1" smtClean="0">
                <a:solidFill>
                  <a:srgbClr val="0070C0"/>
                </a:solidFill>
                <a:latin typeface="Times New Roman" pitchFamily="18" charset="0"/>
                <a:cs typeface="Times New Roman" pitchFamily="18" charset="0"/>
              </a:rPr>
              <a:t>Магмалық тау жыныстары</a:t>
            </a:r>
            <a:endParaRPr lang="ru-RU" sz="3200" b="1">
              <a:solidFill>
                <a:srgbClr val="0070C0"/>
              </a:solidFill>
              <a:latin typeface="Times New Roman" pitchFamily="18" charset="0"/>
              <a:cs typeface="Times New Roman" pitchFamily="18" charset="0"/>
            </a:endParaRPr>
          </a:p>
        </p:txBody>
      </p:sp>
      <p:sp>
        <p:nvSpPr>
          <p:cNvPr id="6" name="Содержимое 5"/>
          <p:cNvSpPr>
            <a:spLocks noGrp="1"/>
          </p:cNvSpPr>
          <p:nvPr>
            <p:ph idx="1"/>
          </p:nvPr>
        </p:nvSpPr>
        <p:spPr>
          <a:xfrm>
            <a:off x="395536" y="1268760"/>
            <a:ext cx="8538152" cy="5112568"/>
          </a:xfrm>
        </p:spPr>
        <p:txBody>
          <a:bodyPr>
            <a:normAutofit fontScale="47500" lnSpcReduction="20000"/>
          </a:bodyPr>
          <a:lstStyle/>
          <a:p>
            <a:pPr>
              <a:buNone/>
            </a:pPr>
            <a:r>
              <a:rPr lang="ru-RU" smtClean="0">
                <a:latin typeface="Times New Roman" pitchFamily="18" charset="0"/>
                <a:cs typeface="Times New Roman" pitchFamily="18" charset="0"/>
              </a:rPr>
              <a:t>         Төгілмелі </a:t>
            </a:r>
            <a:r>
              <a:rPr lang="ru-RU" b="1" smtClean="0">
                <a:latin typeface="Times New Roman" pitchFamily="18" charset="0"/>
                <a:cs typeface="Times New Roman" pitchFamily="18" charset="0"/>
              </a:rPr>
              <a:t>магмалық тау жыныстары</a:t>
            </a:r>
            <a:r>
              <a:rPr lang="ru-RU" smtClean="0">
                <a:latin typeface="Times New Roman" pitchFamily="18" charset="0"/>
                <a:cs typeface="Times New Roman" pitchFamily="18" charset="0"/>
              </a:rPr>
              <a:t> өз алдына </a:t>
            </a:r>
            <a:r>
              <a:rPr lang="ru-RU" i="1" smtClean="0">
                <a:latin typeface="Times New Roman" pitchFamily="18" charset="0"/>
                <a:cs typeface="Times New Roman" pitchFamily="18" charset="0"/>
              </a:rPr>
              <a:t>кайнотип</a:t>
            </a:r>
            <a:r>
              <a:rPr lang="ru-RU" smtClean="0">
                <a:latin typeface="Times New Roman" pitchFamily="18" charset="0"/>
                <a:cs typeface="Times New Roman" pitchFamily="18" charset="0"/>
              </a:rPr>
              <a:t> және </a:t>
            </a:r>
            <a:r>
              <a:rPr lang="ru-RU" i="1" smtClean="0">
                <a:latin typeface="Times New Roman" pitchFamily="18" charset="0"/>
                <a:cs typeface="Times New Roman" pitchFamily="18" charset="0"/>
              </a:rPr>
              <a:t>палеотип</a:t>
            </a:r>
            <a:r>
              <a:rPr lang="ru-RU" smtClean="0">
                <a:latin typeface="Times New Roman" pitchFamily="18" charset="0"/>
                <a:cs typeface="Times New Roman" pitchFamily="18" charset="0"/>
              </a:rPr>
              <a:t> болып екі түрге бөлінеді. Грек тілінде кайнос — жаңа, палеос — алғашқы немесе ескі деген сөз. Палеотип төгілмелі магмалық жыныстардың химиялық жолмен күшті бұзылып өзгерген, ескірген түрі, ал кайнотип төгілмелі жыныстардың өзгермеген түрі. Магмалық тау жыныстары ішіндегі</a:t>
            </a:r>
            <a:r>
              <a:rPr lang="ru-RU" smtClean="0">
                <a:latin typeface="Times New Roman" pitchFamily="18" charset="0"/>
                <a:cs typeface="Times New Roman" pitchFamily="18" charset="0"/>
                <a:hlinkClick r:id="rId2" tooltip="Кремний"/>
              </a:rPr>
              <a:t>кремний</a:t>
            </a:r>
            <a:r>
              <a:rPr lang="ru-RU" smtClean="0">
                <a:latin typeface="Times New Roman" pitchFamily="18" charset="0"/>
                <a:cs typeface="Times New Roman" pitchFamily="18" charset="0"/>
              </a:rPr>
              <a:t> тотығының мөлшеріне қарай 5 топқа бөлінеді.</a:t>
            </a:r>
            <a:br>
              <a:rPr lang="ru-RU" smtClean="0">
                <a:latin typeface="Times New Roman" pitchFamily="18" charset="0"/>
                <a:cs typeface="Times New Roman" pitchFamily="18" charset="0"/>
              </a:rPr>
            </a:br>
            <a:endParaRPr lang="ru-RU" smtClean="0">
              <a:latin typeface="Times New Roman" pitchFamily="18" charset="0"/>
              <a:cs typeface="Times New Roman" pitchFamily="18" charset="0"/>
            </a:endParaRPr>
          </a:p>
          <a:p>
            <a:r>
              <a:rPr lang="ru-RU" smtClean="0">
                <a:latin typeface="Times New Roman" pitchFamily="18" charset="0"/>
                <a:cs typeface="Times New Roman" pitchFamily="18" charset="0"/>
              </a:rPr>
              <a:t>Ультрақышқыл жыныстар, </a:t>
            </a:r>
            <a:r>
              <a:rPr lang="en-US" smtClean="0">
                <a:latin typeface="Times New Roman" pitchFamily="18" charset="0"/>
                <a:cs typeface="Times New Roman" pitchFamily="18" charset="0"/>
              </a:rPr>
              <a:t>Si0</a:t>
            </a:r>
            <a:r>
              <a:rPr lang="en-US" baseline="-25000" smtClean="0">
                <a:latin typeface="Times New Roman" pitchFamily="18" charset="0"/>
                <a:cs typeface="Times New Roman" pitchFamily="18" charset="0"/>
              </a:rPr>
              <a:t>2</a:t>
            </a:r>
            <a:r>
              <a:rPr lang="en-US" smtClean="0">
                <a:latin typeface="Times New Roman" pitchFamily="18" charset="0"/>
                <a:cs typeface="Times New Roman" pitchFamily="18" charset="0"/>
              </a:rPr>
              <a:t> &gt; 75%, </a:t>
            </a:r>
            <a:r>
              <a:rPr lang="ru-RU" smtClean="0">
                <a:latin typeface="Times New Roman" pitchFamily="18" charset="0"/>
                <a:cs typeface="Times New Roman" pitchFamily="18" charset="0"/>
              </a:rPr>
              <a:t>яғни құрамында бос </a:t>
            </a:r>
            <a:r>
              <a:rPr lang="ru-RU" smtClean="0">
                <a:latin typeface="Times New Roman" pitchFamily="18" charset="0"/>
                <a:cs typeface="Times New Roman" pitchFamily="18" charset="0"/>
                <a:hlinkClick r:id="rId3" tooltip="Кварц"/>
              </a:rPr>
              <a:t>кварц</a:t>
            </a:r>
            <a:r>
              <a:rPr lang="ru-RU" smtClean="0">
                <a:latin typeface="Times New Roman" pitchFamily="18" charset="0"/>
                <a:cs typeface="Times New Roman" pitchFamily="18" charset="0"/>
              </a:rPr>
              <a:t> өте көп.</a:t>
            </a:r>
          </a:p>
          <a:p>
            <a:r>
              <a:rPr lang="ru-RU" smtClean="0">
                <a:latin typeface="Times New Roman" pitchFamily="18" charset="0"/>
                <a:cs typeface="Times New Roman" pitchFamily="18" charset="0"/>
              </a:rPr>
              <a:t>Қышқыл жыныстар, </a:t>
            </a:r>
            <a:r>
              <a:rPr lang="en-US" smtClean="0">
                <a:latin typeface="Times New Roman" pitchFamily="18" charset="0"/>
                <a:cs typeface="Times New Roman" pitchFamily="18" charset="0"/>
              </a:rPr>
              <a:t>Si0</a:t>
            </a:r>
            <a:r>
              <a:rPr lang="en-US" baseline="-25000" smtClean="0">
                <a:latin typeface="Times New Roman" pitchFamily="18" charset="0"/>
                <a:cs typeface="Times New Roman" pitchFamily="18" charset="0"/>
              </a:rPr>
              <a:t>2</a:t>
            </a:r>
            <a:r>
              <a:rPr lang="en-US" smtClean="0">
                <a:latin typeface="Times New Roman" pitchFamily="18" charset="0"/>
                <a:cs typeface="Times New Roman" pitchFamily="18" charset="0"/>
              </a:rPr>
              <a:t> —75—65%, </a:t>
            </a:r>
            <a:r>
              <a:rPr lang="ru-RU" smtClean="0">
                <a:latin typeface="Times New Roman" pitchFamily="18" charset="0"/>
                <a:cs typeface="Times New Roman" pitchFamily="18" charset="0"/>
              </a:rPr>
              <a:t>яғни құрамында бос кварц кеп.</a:t>
            </a:r>
          </a:p>
          <a:p>
            <a:r>
              <a:rPr lang="ru-RU" smtClean="0">
                <a:latin typeface="Times New Roman" pitchFamily="18" charset="0"/>
                <a:cs typeface="Times New Roman" pitchFamily="18" charset="0"/>
              </a:rPr>
              <a:t>Орташа жыныстар, </a:t>
            </a:r>
            <a:r>
              <a:rPr lang="en-US" smtClean="0">
                <a:latin typeface="Times New Roman" pitchFamily="18" charset="0"/>
                <a:cs typeface="Times New Roman" pitchFamily="18" charset="0"/>
              </a:rPr>
              <a:t>Si0</a:t>
            </a:r>
            <a:r>
              <a:rPr lang="en-US" baseline="-25000" smtClean="0">
                <a:latin typeface="Times New Roman" pitchFamily="18" charset="0"/>
                <a:cs typeface="Times New Roman" pitchFamily="18" charset="0"/>
              </a:rPr>
              <a:t>2</a:t>
            </a:r>
            <a:r>
              <a:rPr lang="en-US" smtClean="0">
                <a:latin typeface="Times New Roman" pitchFamily="18" charset="0"/>
                <a:cs typeface="Times New Roman" pitchFamily="18" charset="0"/>
              </a:rPr>
              <a:t>—65—52% </a:t>
            </a:r>
            <a:r>
              <a:rPr lang="ru-RU" smtClean="0">
                <a:latin typeface="Times New Roman" pitchFamily="18" charset="0"/>
                <a:cs typeface="Times New Roman" pitchFamily="18" charset="0"/>
              </a:rPr>
              <a:t>яғни құрамында бос кварц аз. Мұнда сілтілі жыныс, яғни кварц орнында сілтілі </a:t>
            </a:r>
            <a:r>
              <a:rPr lang="ru-RU" smtClean="0">
                <a:latin typeface="Times New Roman" pitchFamily="18" charset="0"/>
                <a:cs typeface="Times New Roman" pitchFamily="18" charset="0"/>
                <a:hlinkClick r:id="rId4" tooltip="Минералдар"/>
              </a:rPr>
              <a:t>минералдар</a:t>
            </a:r>
            <a:r>
              <a:rPr lang="ru-RU" smtClean="0">
                <a:latin typeface="Times New Roman" pitchFamily="18" charset="0"/>
                <a:cs typeface="Times New Roman" pitchFamily="18" charset="0"/>
              </a:rPr>
              <a:t> бар.</a:t>
            </a:r>
          </a:p>
          <a:p>
            <a:r>
              <a:rPr lang="ru-RU" smtClean="0">
                <a:latin typeface="Times New Roman" pitchFamily="18" charset="0"/>
                <a:cs typeface="Times New Roman" pitchFamily="18" charset="0"/>
              </a:rPr>
              <a:t>Негізді жыныстар, </a:t>
            </a:r>
            <a:r>
              <a:rPr lang="en-US" smtClean="0">
                <a:latin typeface="Times New Roman" pitchFamily="18" charset="0"/>
                <a:cs typeface="Times New Roman" pitchFamily="18" charset="0"/>
              </a:rPr>
              <a:t>Si0</a:t>
            </a:r>
            <a:r>
              <a:rPr lang="en-US" baseline="-25000" smtClean="0">
                <a:latin typeface="Times New Roman" pitchFamily="18" charset="0"/>
                <a:cs typeface="Times New Roman" pitchFamily="18" charset="0"/>
              </a:rPr>
              <a:t>2</a:t>
            </a:r>
            <a:r>
              <a:rPr lang="en-US" smtClean="0">
                <a:latin typeface="Times New Roman" pitchFamily="18" charset="0"/>
                <a:cs typeface="Times New Roman" pitchFamily="18" charset="0"/>
              </a:rPr>
              <a:t> —52—45%, </a:t>
            </a:r>
            <a:r>
              <a:rPr lang="ru-RU" smtClean="0">
                <a:latin typeface="Times New Roman" pitchFamily="18" charset="0"/>
                <a:cs typeface="Times New Roman" pitchFamily="18" charset="0"/>
              </a:rPr>
              <a:t>яғни құрамында бос кварц жоқ.</a:t>
            </a:r>
          </a:p>
          <a:p>
            <a:r>
              <a:rPr lang="ru-RU" smtClean="0">
                <a:latin typeface="Times New Roman" pitchFamily="18" charset="0"/>
                <a:cs typeface="Times New Roman" pitchFamily="18" charset="0"/>
              </a:rPr>
              <a:t>Өте негізді жыныстар, </a:t>
            </a:r>
            <a:r>
              <a:rPr lang="en-US" smtClean="0">
                <a:latin typeface="Times New Roman" pitchFamily="18" charset="0"/>
                <a:cs typeface="Times New Roman" pitchFamily="18" charset="0"/>
              </a:rPr>
              <a:t>Si0</a:t>
            </a:r>
            <a:r>
              <a:rPr lang="en-US" baseline="-25000" smtClean="0">
                <a:latin typeface="Times New Roman" pitchFamily="18" charset="0"/>
                <a:cs typeface="Times New Roman" pitchFamily="18" charset="0"/>
              </a:rPr>
              <a:t>2</a:t>
            </a:r>
            <a:r>
              <a:rPr lang="en-US" smtClean="0">
                <a:latin typeface="Times New Roman" pitchFamily="18" charset="0"/>
                <a:cs typeface="Times New Roman" pitchFamily="18" charset="0"/>
              </a:rPr>
              <a:t> —45%, </a:t>
            </a:r>
            <a:r>
              <a:rPr lang="ru-RU" smtClean="0">
                <a:latin typeface="Times New Roman" pitchFamily="18" charset="0"/>
                <a:cs typeface="Times New Roman" pitchFamily="18" charset="0"/>
              </a:rPr>
              <a:t>яғни құрамында кваритіпті жоқ.</a:t>
            </a:r>
            <a:br>
              <a:rPr lang="ru-RU" smtClean="0">
                <a:latin typeface="Times New Roman" pitchFamily="18" charset="0"/>
                <a:cs typeface="Times New Roman" pitchFamily="18" charset="0"/>
              </a:rPr>
            </a:br>
            <a:endParaRPr lang="ru-RU" smtClean="0">
              <a:latin typeface="Times New Roman" pitchFamily="18" charset="0"/>
              <a:cs typeface="Times New Roman" pitchFamily="18" charset="0"/>
            </a:endParaRPr>
          </a:p>
          <a:p>
            <a:pPr>
              <a:buNone/>
            </a:pPr>
            <a:r>
              <a:rPr lang="ru-RU" smtClean="0">
                <a:latin typeface="Times New Roman" pitchFamily="18" charset="0"/>
                <a:cs typeface="Times New Roman" pitchFamily="18" charset="0"/>
              </a:rPr>
              <a:t>              Ультрақышқыл және қышқыл магмалық жыныстарға кіретіндер: </a:t>
            </a:r>
            <a:r>
              <a:rPr lang="ru-RU" smtClean="0">
                <a:latin typeface="Times New Roman" pitchFamily="18" charset="0"/>
                <a:cs typeface="Times New Roman" pitchFamily="18" charset="0"/>
                <a:hlinkClick r:id="rId5" tooltip="Аляскит"/>
              </a:rPr>
              <a:t>аляскит</a:t>
            </a:r>
            <a:r>
              <a:rPr lang="ru-RU" smtClean="0">
                <a:latin typeface="Times New Roman" pitchFamily="18" charset="0"/>
                <a:cs typeface="Times New Roman" pitchFamily="18" charset="0"/>
              </a:rPr>
              <a:t>, </a:t>
            </a:r>
            <a:r>
              <a:rPr lang="ru-RU" smtClean="0">
                <a:latin typeface="Times New Roman" pitchFamily="18" charset="0"/>
                <a:cs typeface="Times New Roman" pitchFamily="18" charset="0"/>
                <a:hlinkClick r:id="rId6" tooltip="Гранит"/>
              </a:rPr>
              <a:t>гранит</a:t>
            </a:r>
            <a:r>
              <a:rPr lang="ru-RU" smtClean="0">
                <a:latin typeface="Times New Roman" pitchFamily="18" charset="0"/>
                <a:cs typeface="Times New Roman" pitchFamily="18" charset="0"/>
              </a:rPr>
              <a:t>, </a:t>
            </a:r>
            <a:r>
              <a:rPr lang="ru-RU" smtClean="0">
                <a:latin typeface="Times New Roman" pitchFamily="18" charset="0"/>
                <a:cs typeface="Times New Roman" pitchFamily="18" charset="0"/>
                <a:hlinkClick r:id="rId7" tooltip="Гранодиорит"/>
              </a:rPr>
              <a:t>гранодиорит</a:t>
            </a:r>
            <a:r>
              <a:rPr lang="ru-RU" smtClean="0">
                <a:latin typeface="Times New Roman" pitchFamily="18" charset="0"/>
                <a:cs typeface="Times New Roman" pitchFamily="18" charset="0"/>
              </a:rPr>
              <a:t>, </a:t>
            </a:r>
            <a:r>
              <a:rPr lang="ru-RU" smtClean="0">
                <a:latin typeface="Times New Roman" pitchFamily="18" charset="0"/>
                <a:cs typeface="Times New Roman" pitchFamily="18" charset="0"/>
                <a:hlinkClick r:id="rId8" tooltip="Дацит"/>
              </a:rPr>
              <a:t>дацит</a:t>
            </a:r>
            <a:r>
              <a:rPr lang="ru-RU" smtClean="0">
                <a:latin typeface="Times New Roman" pitchFamily="18" charset="0"/>
                <a:cs typeface="Times New Roman" pitchFamily="18" charset="0"/>
              </a:rPr>
              <a:t> және олардың төгілмелі түрлері (аналогтары).    </a:t>
            </a:r>
          </a:p>
          <a:p>
            <a:pPr>
              <a:buNone/>
            </a:pPr>
            <a:r>
              <a:rPr lang="ru-RU" smtClean="0">
                <a:latin typeface="Times New Roman" pitchFamily="18" charset="0"/>
                <a:cs typeface="Times New Roman" pitchFamily="18" charset="0"/>
              </a:rPr>
              <a:t>              Орташа магмалық жыныстарға кіретіндер: </a:t>
            </a:r>
            <a:r>
              <a:rPr lang="ru-RU" smtClean="0">
                <a:latin typeface="Times New Roman" pitchFamily="18" charset="0"/>
                <a:cs typeface="Times New Roman" pitchFamily="18" charset="0"/>
                <a:hlinkClick r:id="rId9" tooltip="Диорит"/>
              </a:rPr>
              <a:t>диорит</a:t>
            </a:r>
            <a:r>
              <a:rPr lang="ru-RU" smtClean="0">
                <a:latin typeface="Times New Roman" pitchFamily="18" charset="0"/>
                <a:cs typeface="Times New Roman" pitchFamily="18" charset="0"/>
              </a:rPr>
              <a:t> және олардың төгілмелі түрлері сілтілер — </a:t>
            </a:r>
            <a:r>
              <a:rPr lang="ru-RU" smtClean="0">
                <a:latin typeface="Times New Roman" pitchFamily="18" charset="0"/>
                <a:cs typeface="Times New Roman" pitchFamily="18" charset="0"/>
                <a:hlinkClick r:id="rId10" tooltip="Сиенит"/>
              </a:rPr>
              <a:t>сиенит</a:t>
            </a:r>
            <a:r>
              <a:rPr lang="ru-RU" smtClean="0">
                <a:latin typeface="Times New Roman" pitchFamily="18" charset="0"/>
                <a:cs typeface="Times New Roman" pitchFamily="18" charset="0"/>
              </a:rPr>
              <a:t>, нефелинді сиенит. </a:t>
            </a:r>
          </a:p>
          <a:p>
            <a:pPr>
              <a:buNone/>
            </a:pPr>
            <a:r>
              <a:rPr lang="ru-RU" smtClean="0">
                <a:latin typeface="Times New Roman" pitchFamily="18" charset="0"/>
                <a:cs typeface="Times New Roman" pitchFamily="18" charset="0"/>
              </a:rPr>
              <a:t>               Негізді магмалық жыныстарға кіретіндер: </a:t>
            </a:r>
            <a:r>
              <a:rPr lang="ru-RU" smtClean="0">
                <a:latin typeface="Times New Roman" pitchFamily="18" charset="0"/>
                <a:cs typeface="Times New Roman" pitchFamily="18" charset="0"/>
                <a:hlinkClick r:id="rId11" tooltip="Габбро"/>
              </a:rPr>
              <a:t>габбро</a:t>
            </a:r>
            <a:r>
              <a:rPr lang="ru-RU" smtClean="0">
                <a:latin typeface="Times New Roman" pitchFamily="18" charset="0"/>
                <a:cs typeface="Times New Roman" pitchFamily="18" charset="0"/>
              </a:rPr>
              <a:t> және </a:t>
            </a:r>
            <a:r>
              <a:rPr lang="ru-RU" smtClean="0">
                <a:latin typeface="Times New Roman" pitchFamily="18" charset="0"/>
                <a:cs typeface="Times New Roman" pitchFamily="18" charset="0"/>
                <a:hlinkClick r:id="rId12" tooltip="Лабрадорит"/>
              </a:rPr>
              <a:t>лабрадорит</a:t>
            </a:r>
            <a:r>
              <a:rPr lang="ru-RU" smtClean="0">
                <a:latin typeface="Times New Roman" pitchFamily="18" charset="0"/>
                <a:cs typeface="Times New Roman" pitchFamily="18" charset="0"/>
              </a:rPr>
              <a:t>, </a:t>
            </a:r>
            <a:r>
              <a:rPr lang="ru-RU" smtClean="0">
                <a:latin typeface="Times New Roman" pitchFamily="18" charset="0"/>
                <a:cs typeface="Times New Roman" pitchFamily="18" charset="0"/>
                <a:hlinkClick r:id="rId13" tooltip="Базальт"/>
              </a:rPr>
              <a:t>базальт</a:t>
            </a:r>
            <a:r>
              <a:rPr lang="ru-RU" smtClean="0">
                <a:latin typeface="Times New Roman" pitchFamily="18" charset="0"/>
                <a:cs typeface="Times New Roman" pitchFamily="18" charset="0"/>
              </a:rPr>
              <a:t>.  </a:t>
            </a:r>
          </a:p>
          <a:p>
            <a:pPr>
              <a:buNone/>
            </a:pPr>
            <a:r>
              <a:rPr lang="ru-RU" smtClean="0">
                <a:latin typeface="Times New Roman" pitchFamily="18" charset="0"/>
                <a:cs typeface="Times New Roman" pitchFamily="18" charset="0"/>
              </a:rPr>
              <a:t>               Өте негізді магмалық жыныстарға кіретіндер: </a:t>
            </a:r>
            <a:r>
              <a:rPr lang="ru-RU" smtClean="0">
                <a:latin typeface="Times New Roman" pitchFamily="18" charset="0"/>
                <a:cs typeface="Times New Roman" pitchFamily="18" charset="0"/>
                <a:hlinkClick r:id="rId14" tooltip="Перидотит"/>
              </a:rPr>
              <a:t>перидотит</a:t>
            </a:r>
            <a:r>
              <a:rPr lang="ru-RU" smtClean="0">
                <a:latin typeface="Times New Roman" pitchFamily="18" charset="0"/>
                <a:cs typeface="Times New Roman" pitchFamily="18" charset="0"/>
              </a:rPr>
              <a:t>, </a:t>
            </a:r>
            <a:r>
              <a:rPr lang="ru-RU" smtClean="0">
                <a:latin typeface="Times New Roman" pitchFamily="18" charset="0"/>
                <a:cs typeface="Times New Roman" pitchFamily="18" charset="0"/>
                <a:hlinkClick r:id="rId15" tooltip="Дунит"/>
              </a:rPr>
              <a:t>дунит</a:t>
            </a:r>
            <a:r>
              <a:rPr lang="ru-RU" smtClean="0">
                <a:latin typeface="Times New Roman" pitchFamily="18" charset="0"/>
                <a:cs typeface="Times New Roman" pitchFamily="18" charset="0"/>
              </a:rPr>
              <a:t>, </a:t>
            </a:r>
            <a:r>
              <a:rPr lang="ru-RU" smtClean="0">
                <a:latin typeface="Times New Roman" pitchFamily="18" charset="0"/>
                <a:cs typeface="Times New Roman" pitchFamily="18" charset="0"/>
                <a:hlinkClick r:id="rId16" tooltip="Пироксенит"/>
              </a:rPr>
              <a:t>пироксенит</a:t>
            </a:r>
            <a:r>
              <a:rPr lang="ru-RU" smtClean="0">
                <a:latin typeface="Times New Roman" pitchFamily="18" charset="0"/>
                <a:cs typeface="Times New Roman" pitchFamily="18" charset="0"/>
              </a:rPr>
              <a:t>. Сонымен қатар тау жыныстарында сілтілі </a:t>
            </a:r>
            <a:r>
              <a:rPr lang="ru-RU" smtClean="0">
                <a:latin typeface="Times New Roman" pitchFamily="18" charset="0"/>
                <a:cs typeface="Times New Roman" pitchFamily="18" charset="0"/>
                <a:hlinkClick r:id="rId17" tooltip="Металдар"/>
              </a:rPr>
              <a:t>металдар</a:t>
            </a:r>
            <a:r>
              <a:rPr lang="ru-RU" smtClean="0">
                <a:latin typeface="Times New Roman" pitchFamily="18" charset="0"/>
                <a:cs typeface="Times New Roman" pitchFamily="18" charset="0"/>
              </a:rPr>
              <a:t> тотықтары көп болса, ал кремний мен алюминий тотықтары аз болса, оны </a:t>
            </a:r>
            <a:r>
              <a:rPr lang="ru-RU" i="1" smtClean="0">
                <a:latin typeface="Times New Roman" pitchFamily="18" charset="0"/>
                <a:cs typeface="Times New Roman" pitchFamily="18" charset="0"/>
              </a:rPr>
              <a:t>сілтілі жыныстар</a:t>
            </a:r>
            <a:r>
              <a:rPr lang="ru-RU" smtClean="0">
                <a:latin typeface="Times New Roman" pitchFamily="18" charset="0"/>
                <a:cs typeface="Times New Roman" pitchFamily="18" charset="0"/>
              </a:rPr>
              <a:t> деп те атайды. Нефелинді сиенит осыған жатады.</a:t>
            </a:r>
          </a:p>
          <a:p>
            <a:endParaRPr lang="ru-RU"/>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effectLst/>
        </p:spPr>
        <p:txBody>
          <a:bodyPr>
            <a:normAutofit/>
          </a:bodyPr>
          <a:lstStyle/>
          <a:p>
            <a:r>
              <a:rPr lang="kk-KZ" sz="3200" b="1" smtClean="0">
                <a:solidFill>
                  <a:srgbClr val="0070C0"/>
                </a:solidFill>
                <a:effectLst>
                  <a:outerShdw blurRad="50800" dist="38100" dir="8100000" algn="tr" rotWithShape="0">
                    <a:prstClr val="black">
                      <a:alpha val="40000"/>
                    </a:prstClr>
                  </a:outerShdw>
                </a:effectLst>
                <a:latin typeface="Times New Roman" pitchFamily="18" charset="0"/>
                <a:cs typeface="Times New Roman" pitchFamily="18" charset="0"/>
              </a:rPr>
              <a:t>Шөгінді тау жыныстары</a:t>
            </a:r>
            <a:endParaRPr lang="ru-RU" sz="3200" b="1">
              <a:solidFill>
                <a:srgbClr val="0070C0"/>
              </a:solidFill>
              <a:effectLst>
                <a:outerShdw blurRad="50800" dist="38100" dir="8100000" algn="tr" rotWithShape="0">
                  <a:prstClr val="black">
                    <a:alpha val="40000"/>
                  </a:prstClr>
                </a:outerShdw>
              </a:effectLst>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fontScale="85000" lnSpcReduction="20000"/>
          </a:bodyPr>
          <a:lstStyle/>
          <a:p>
            <a:pPr>
              <a:buNone/>
            </a:pPr>
            <a:r>
              <a:rPr lang="ru-RU" b="1" smtClean="0">
                <a:latin typeface="Times New Roman" pitchFamily="18" charset="0"/>
                <a:cs typeface="Times New Roman" pitchFamily="18" charset="0"/>
              </a:rPr>
              <a:t>        Шөгінді тау жыныстары</a:t>
            </a:r>
            <a:r>
              <a:rPr lang="ru-RU" smtClean="0">
                <a:latin typeface="Times New Roman" pitchFamily="18" charset="0"/>
                <a:cs typeface="Times New Roman" pitchFamily="18" charset="0"/>
              </a:rPr>
              <a:t> — құрлықта немесе су бассейндерінде шөгетін материалдан пайда болатын тау жыныстары. Материалдың бөлшегі, салмағы, үлкендігі оның сортталу дәрежесімен сипатталады және қабатты болады, жануарлар мен өсімдіктердің қалдықтары кездеседі. Шығу жағынан химиялық (</a:t>
            </a:r>
            <a:r>
              <a:rPr lang="ru-RU" smtClean="0">
                <a:latin typeface="Times New Roman" pitchFamily="18" charset="0"/>
                <a:cs typeface="Times New Roman" pitchFamily="18" charset="0"/>
                <a:hlinkClick r:id="rId2" tooltip="Гипс"/>
              </a:rPr>
              <a:t>гипс</a:t>
            </a:r>
            <a:r>
              <a:rPr lang="ru-RU" smtClean="0">
                <a:latin typeface="Times New Roman" pitchFamily="18" charset="0"/>
                <a:cs typeface="Times New Roman" pitchFamily="18" charset="0"/>
              </a:rPr>
              <a:t>, </a:t>
            </a:r>
            <a:r>
              <a:rPr lang="ru-RU" smtClean="0">
                <a:latin typeface="Times New Roman" pitchFamily="18" charset="0"/>
                <a:cs typeface="Times New Roman" pitchFamily="18" charset="0"/>
                <a:hlinkClick r:id="rId3" tooltip="Тас тұзы (мұндай бет жоқ)"/>
              </a:rPr>
              <a:t>тас тұзы</a:t>
            </a:r>
            <a:r>
              <a:rPr lang="ru-RU" smtClean="0">
                <a:latin typeface="Times New Roman" pitchFamily="18" charset="0"/>
                <a:cs typeface="Times New Roman" pitchFamily="18" charset="0"/>
              </a:rPr>
              <a:t>, </a:t>
            </a:r>
            <a:r>
              <a:rPr lang="ru-RU" smtClean="0">
                <a:latin typeface="Times New Roman" pitchFamily="18" charset="0"/>
                <a:cs typeface="Times New Roman" pitchFamily="18" charset="0"/>
                <a:hlinkClick r:id="rId4" tooltip="Оолитті ізбестас (мұндай бет жоқ)"/>
              </a:rPr>
              <a:t>оолитті ізбестас</a:t>
            </a:r>
            <a:r>
              <a:rPr lang="ru-RU" smtClean="0">
                <a:latin typeface="Times New Roman" pitchFamily="18" charset="0"/>
                <a:cs typeface="Times New Roman" pitchFamily="18" charset="0"/>
              </a:rPr>
              <a:t> және басқалары), органогендік (қараңыз), жануарлар мен өсімдіктердің өмір сүруінің салдарынан пайда болады (маржандық және қабыршақтық </a:t>
            </a:r>
            <a:r>
              <a:rPr lang="ru-RU" smtClean="0">
                <a:latin typeface="Times New Roman" pitchFamily="18" charset="0"/>
                <a:cs typeface="Times New Roman" pitchFamily="18" charset="0"/>
                <a:hlinkClick r:id="rId5" tooltip="Ізбестас (мұндай бет жоқ)"/>
              </a:rPr>
              <a:t>ізбестас</a:t>
            </a:r>
            <a:r>
              <a:rPr lang="ru-RU" smtClean="0">
                <a:latin typeface="Times New Roman" pitchFamily="18" charset="0"/>
                <a:cs typeface="Times New Roman" pitchFamily="18" charset="0"/>
              </a:rPr>
              <a:t>, </a:t>
            </a:r>
            <a:r>
              <a:rPr lang="ru-RU" smtClean="0">
                <a:latin typeface="Times New Roman" pitchFamily="18" charset="0"/>
                <a:cs typeface="Times New Roman" pitchFamily="18" charset="0"/>
                <a:hlinkClick r:id="rId6" tooltip="Шымтезек"/>
              </a:rPr>
              <a:t>шымтезек</a:t>
            </a:r>
            <a:r>
              <a:rPr lang="ru-RU" smtClean="0">
                <a:latin typeface="Times New Roman" pitchFamily="18" charset="0"/>
                <a:cs typeface="Times New Roman" pitchFamily="18" charset="0"/>
              </a:rPr>
              <a:t>, </a:t>
            </a:r>
            <a:r>
              <a:rPr lang="ru-RU" smtClean="0">
                <a:latin typeface="Times New Roman" pitchFamily="18" charset="0"/>
                <a:cs typeface="Times New Roman" pitchFamily="18" charset="0"/>
                <a:hlinkClick r:id="rId7" tooltip="Тас көмір"/>
              </a:rPr>
              <a:t>тас көмір</a:t>
            </a:r>
            <a:r>
              <a:rPr lang="ru-RU" smtClean="0">
                <a:latin typeface="Times New Roman" pitchFamily="18" charset="0"/>
                <a:cs typeface="Times New Roman" pitchFamily="18" charset="0"/>
              </a:rPr>
              <a:t>) және кесек шөгінді тау жыныстарына бөлінеді.</a:t>
            </a:r>
            <a:endParaRPr lang="ru-RU">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WordArt 4"/>
          <p:cNvSpPr>
            <a:spLocks noChangeArrowheads="1" noChangeShapeType="1" noTextEdit="1"/>
          </p:cNvSpPr>
          <p:nvPr/>
        </p:nvSpPr>
        <p:spPr bwMode="auto">
          <a:xfrm>
            <a:off x="1043608" y="692696"/>
            <a:ext cx="6335713" cy="1657351"/>
          </a:xfrm>
          <a:prstGeom prst="rect">
            <a:avLst/>
          </a:prstGeom>
        </p:spPr>
        <p:txBody>
          <a:bodyPr wrap="none" fromWordArt="1">
            <a:prstTxWarp prst="textSlantUp">
              <a:avLst>
                <a:gd name="adj" fmla="val 20389"/>
              </a:avLst>
            </a:prstTxWarp>
          </a:bodyPr>
          <a:lstStyle/>
          <a:p>
            <a:pPr algn="ctr"/>
            <a:r>
              <a:rPr lang="ru-RU" sz="3600" kern="10" smtClean="0">
                <a:ln w="9525">
                  <a:solidFill>
                    <a:srgbClr val="CC99FF"/>
                  </a:solidFill>
                  <a:round/>
                  <a:headEnd/>
                  <a:tailEnd/>
                </a:ln>
                <a:gradFill rotWithShape="0">
                  <a:gsLst>
                    <a:gs pos="0">
                      <a:srgbClr val="6600CC"/>
                    </a:gs>
                    <a:gs pos="100000">
                      <a:srgbClr val="CC00CC"/>
                    </a:gs>
                  </a:gsLst>
                  <a:lin ang="5400000" scaled="1"/>
                </a:gradFill>
                <a:effectLst>
                  <a:outerShdw dist="53882" dir="2700000" algn="ctr" rotWithShape="0">
                    <a:srgbClr val="9999FF">
                      <a:alpha val="80000"/>
                    </a:srgbClr>
                  </a:outerShdw>
                </a:effectLst>
                <a:latin typeface="Times New Roman" pitchFamily="18" charset="0"/>
                <a:cs typeface="Times New Roman" pitchFamily="18" charset="0"/>
              </a:rPr>
              <a:t>Шөгінді тау жыныстары</a:t>
            </a:r>
            <a:endParaRPr lang="ru-RU" sz="3600" kern="10">
              <a:ln w="9525">
                <a:solidFill>
                  <a:srgbClr val="CC99FF"/>
                </a:solidFill>
                <a:round/>
                <a:headEnd/>
                <a:tailEnd/>
              </a:ln>
              <a:gradFill rotWithShape="0">
                <a:gsLst>
                  <a:gs pos="0">
                    <a:srgbClr val="6600CC"/>
                  </a:gs>
                  <a:gs pos="100000">
                    <a:srgbClr val="CC00CC"/>
                  </a:gs>
                </a:gsLst>
                <a:lin ang="5400000" scaled="1"/>
              </a:gradFill>
              <a:effectLst>
                <a:outerShdw dist="53882" dir="2700000" algn="ctr" rotWithShape="0">
                  <a:srgbClr val="9999FF">
                    <a:alpha val="80000"/>
                  </a:srgbClr>
                </a:outerShdw>
              </a:effectLst>
              <a:latin typeface="Times New Roman" pitchFamily="18" charset="0"/>
              <a:cs typeface="Times New Roman" pitchFamily="18" charset="0"/>
            </a:endParaRPr>
          </a:p>
        </p:txBody>
      </p:sp>
      <p:sp>
        <p:nvSpPr>
          <p:cNvPr id="9221" name="AutoShape 5"/>
          <p:cNvSpPr>
            <a:spLocks noChangeArrowheads="1"/>
          </p:cNvSpPr>
          <p:nvPr/>
        </p:nvSpPr>
        <p:spPr bwMode="auto">
          <a:xfrm>
            <a:off x="2555925" y="2132113"/>
            <a:ext cx="792163" cy="576262"/>
          </a:xfrm>
          <a:prstGeom prst="downArrow">
            <a:avLst>
              <a:gd name="adj1" fmla="val 50000"/>
              <a:gd name="adj2" fmla="val 25000"/>
            </a:avLst>
          </a:prstGeom>
          <a:solidFill>
            <a:srgbClr val="800080"/>
          </a:solidFill>
          <a:ln w="9525">
            <a:solidFill>
              <a:schemeClr val="tx1"/>
            </a:solidFill>
            <a:miter lim="800000"/>
            <a:headEnd/>
            <a:tailEnd/>
          </a:ln>
          <a:effectLst/>
        </p:spPr>
        <p:txBody>
          <a:bodyPr wrap="none" anchor="ctr"/>
          <a:lstStyle/>
          <a:p>
            <a:endParaRPr lang="ru-RU"/>
          </a:p>
        </p:txBody>
      </p:sp>
      <p:sp>
        <p:nvSpPr>
          <p:cNvPr id="9222" name="AutoShape 6"/>
          <p:cNvSpPr>
            <a:spLocks noChangeArrowheads="1"/>
          </p:cNvSpPr>
          <p:nvPr/>
        </p:nvSpPr>
        <p:spPr bwMode="auto">
          <a:xfrm>
            <a:off x="7093000" y="1916213"/>
            <a:ext cx="720725" cy="720725"/>
          </a:xfrm>
          <a:prstGeom prst="downArrow">
            <a:avLst>
              <a:gd name="adj1" fmla="val 50000"/>
              <a:gd name="adj2" fmla="val 25000"/>
            </a:avLst>
          </a:prstGeom>
          <a:solidFill>
            <a:srgbClr val="800080"/>
          </a:solidFill>
          <a:ln w="9525">
            <a:solidFill>
              <a:schemeClr val="tx1"/>
            </a:solidFill>
            <a:miter lim="800000"/>
            <a:headEnd/>
            <a:tailEnd/>
          </a:ln>
          <a:effectLst/>
        </p:spPr>
        <p:txBody>
          <a:bodyPr wrap="none" anchor="ctr"/>
          <a:lstStyle/>
          <a:p>
            <a:endParaRPr lang="ru-RU"/>
          </a:p>
        </p:txBody>
      </p:sp>
      <p:sp>
        <p:nvSpPr>
          <p:cNvPr id="9223" name="Oval 7"/>
          <p:cNvSpPr>
            <a:spLocks noChangeArrowheads="1"/>
          </p:cNvSpPr>
          <p:nvPr/>
        </p:nvSpPr>
        <p:spPr bwMode="auto">
          <a:xfrm>
            <a:off x="1692325" y="2708375"/>
            <a:ext cx="2520950" cy="935038"/>
          </a:xfrm>
          <a:prstGeom prst="ellipse">
            <a:avLst/>
          </a:prstGeom>
          <a:gradFill rotWithShape="1">
            <a:gsLst>
              <a:gs pos="0">
                <a:srgbClr val="FF00FF"/>
              </a:gs>
              <a:gs pos="100000">
                <a:srgbClr val="FF00FF">
                  <a:gamma/>
                  <a:shade val="46275"/>
                  <a:invGamma/>
                </a:srgbClr>
              </a:gs>
            </a:gsLst>
            <a:path path="rect">
              <a:fillToRect l="100000" b="100000"/>
            </a:path>
          </a:gradFill>
          <a:ln w="9525">
            <a:solidFill>
              <a:schemeClr val="tx1"/>
            </a:solidFill>
            <a:round/>
            <a:headEnd/>
            <a:tailEnd/>
          </a:ln>
          <a:effectLst/>
        </p:spPr>
        <p:txBody>
          <a:bodyPr wrap="none" anchor="ctr"/>
          <a:lstStyle/>
          <a:p>
            <a:pPr algn="ctr"/>
            <a:r>
              <a:rPr lang="kk-KZ" sz="2400" smtClean="0">
                <a:solidFill>
                  <a:srgbClr val="FFFF00"/>
                </a:solidFill>
                <a:latin typeface="Times New Roman" pitchFamily="18" charset="0"/>
                <a:cs typeface="Times New Roman" pitchFamily="18" charset="0"/>
              </a:rPr>
              <a:t>Бейорганикалық</a:t>
            </a:r>
            <a:endParaRPr lang="ru-RU" sz="2400">
              <a:solidFill>
                <a:srgbClr val="FFFF00"/>
              </a:solidFill>
              <a:latin typeface="Times New Roman" pitchFamily="18" charset="0"/>
              <a:cs typeface="Times New Roman" pitchFamily="18" charset="0"/>
            </a:endParaRPr>
          </a:p>
        </p:txBody>
      </p:sp>
      <p:sp>
        <p:nvSpPr>
          <p:cNvPr id="9224" name="Oval 8"/>
          <p:cNvSpPr>
            <a:spLocks noChangeArrowheads="1"/>
          </p:cNvSpPr>
          <p:nvPr/>
        </p:nvSpPr>
        <p:spPr bwMode="auto">
          <a:xfrm>
            <a:off x="6191300" y="2708375"/>
            <a:ext cx="2736850" cy="1008063"/>
          </a:xfrm>
          <a:prstGeom prst="ellipse">
            <a:avLst/>
          </a:prstGeom>
          <a:solidFill>
            <a:srgbClr val="FF00FF"/>
          </a:solidFill>
          <a:ln w="9525">
            <a:solidFill>
              <a:schemeClr val="tx1"/>
            </a:solidFill>
            <a:round/>
            <a:headEnd/>
            <a:tailEnd/>
          </a:ln>
          <a:effectLst/>
        </p:spPr>
        <p:txBody>
          <a:bodyPr wrap="none" anchor="ctr"/>
          <a:lstStyle/>
          <a:p>
            <a:pPr algn="ctr"/>
            <a:r>
              <a:rPr lang="kk-KZ" sz="2400" smtClean="0">
                <a:solidFill>
                  <a:srgbClr val="FFFF00"/>
                </a:solidFill>
                <a:latin typeface="Times New Roman" pitchFamily="18" charset="0"/>
                <a:cs typeface="Times New Roman" pitchFamily="18" charset="0"/>
              </a:rPr>
              <a:t>Органикалық</a:t>
            </a:r>
            <a:endParaRPr lang="ru-RU" sz="2400">
              <a:solidFill>
                <a:srgbClr val="FFFF00"/>
              </a:solidFill>
              <a:latin typeface="Times New Roman" pitchFamily="18" charset="0"/>
              <a:cs typeface="Times New Roman" pitchFamily="18" charset="0"/>
            </a:endParaRPr>
          </a:p>
        </p:txBody>
      </p:sp>
      <p:sp>
        <p:nvSpPr>
          <p:cNvPr id="9227" name="Rectangle 11"/>
          <p:cNvSpPr>
            <a:spLocks noChangeArrowheads="1"/>
          </p:cNvSpPr>
          <p:nvPr/>
        </p:nvSpPr>
        <p:spPr bwMode="auto">
          <a:xfrm>
            <a:off x="179438" y="4221263"/>
            <a:ext cx="2447925" cy="1366837"/>
          </a:xfrm>
          <a:prstGeom prst="rect">
            <a:avLst/>
          </a:prstGeom>
          <a:gradFill rotWithShape="1">
            <a:gsLst>
              <a:gs pos="0">
                <a:schemeClr val="accent1"/>
              </a:gs>
              <a:gs pos="100000">
                <a:srgbClr val="0000CC"/>
              </a:gs>
            </a:gsLst>
            <a:path path="rect">
              <a:fillToRect l="100000" b="100000"/>
            </a:path>
          </a:gradFill>
          <a:ln w="9525">
            <a:solidFill>
              <a:schemeClr val="bg1"/>
            </a:solidFill>
            <a:miter lim="800000"/>
            <a:headEnd/>
            <a:tailEnd/>
          </a:ln>
          <a:effectLst/>
        </p:spPr>
        <p:txBody>
          <a:bodyPr wrap="none" anchor="ctr"/>
          <a:lstStyle/>
          <a:p>
            <a:pPr algn="ctr"/>
            <a:r>
              <a:rPr lang="ru-RU" i="1" smtClean="0">
                <a:solidFill>
                  <a:srgbClr val="FFFF00"/>
                </a:solidFill>
                <a:latin typeface="Times New Roman" pitchFamily="18" charset="0"/>
                <a:cs typeface="Times New Roman" pitchFamily="18" charset="0"/>
              </a:rPr>
              <a:t>Кесекті</a:t>
            </a:r>
            <a:endParaRPr lang="ru-RU" i="1">
              <a:solidFill>
                <a:srgbClr val="FFFF00"/>
              </a:solidFill>
              <a:latin typeface="Times New Roman" pitchFamily="18" charset="0"/>
              <a:cs typeface="Times New Roman" pitchFamily="18" charset="0"/>
            </a:endParaRPr>
          </a:p>
          <a:p>
            <a:pPr algn="ctr"/>
            <a:r>
              <a:rPr lang="kk-KZ" i="1">
                <a:solidFill>
                  <a:srgbClr val="FFFF00"/>
                </a:solidFill>
                <a:latin typeface="Times New Roman" pitchFamily="18" charset="0"/>
                <a:cs typeface="Times New Roman" pitchFamily="18" charset="0"/>
              </a:rPr>
              <a:t>қ</a:t>
            </a:r>
            <a:r>
              <a:rPr lang="kk-KZ" i="1" smtClean="0">
                <a:solidFill>
                  <a:srgbClr val="FFFF00"/>
                </a:solidFill>
                <a:latin typeface="Times New Roman" pitchFamily="18" charset="0"/>
                <a:cs typeface="Times New Roman" pitchFamily="18" charset="0"/>
              </a:rPr>
              <a:t>ұм , саз, лай</a:t>
            </a:r>
            <a:endParaRPr lang="ru-RU" sz="1800" i="1">
              <a:solidFill>
                <a:srgbClr val="FFFF00"/>
              </a:solidFill>
              <a:latin typeface="Times New Roman" pitchFamily="18" charset="0"/>
              <a:cs typeface="Times New Roman" pitchFamily="18" charset="0"/>
            </a:endParaRPr>
          </a:p>
          <a:p>
            <a:pPr algn="ctr"/>
            <a:endParaRPr lang="ru-RU" sz="1800" i="1">
              <a:solidFill>
                <a:srgbClr val="FFFF00"/>
              </a:solidFill>
              <a:latin typeface="Times New Roman" pitchFamily="18" charset="0"/>
              <a:cs typeface="Times New Roman" pitchFamily="18" charset="0"/>
            </a:endParaRPr>
          </a:p>
        </p:txBody>
      </p:sp>
      <p:sp>
        <p:nvSpPr>
          <p:cNvPr id="9230" name="Text Box 14"/>
          <p:cNvSpPr txBox="1">
            <a:spLocks noChangeArrowheads="1"/>
          </p:cNvSpPr>
          <p:nvPr/>
        </p:nvSpPr>
        <p:spPr bwMode="auto">
          <a:xfrm>
            <a:off x="2771775" y="6237288"/>
            <a:ext cx="2344738" cy="366712"/>
          </a:xfrm>
          <a:prstGeom prst="rect">
            <a:avLst/>
          </a:prstGeom>
          <a:noFill/>
          <a:ln w="9525">
            <a:noFill/>
            <a:miter lim="800000"/>
            <a:headEnd/>
            <a:tailEnd/>
          </a:ln>
          <a:effectLst/>
        </p:spPr>
        <p:txBody>
          <a:bodyPr>
            <a:spAutoFit/>
          </a:bodyPr>
          <a:lstStyle/>
          <a:p>
            <a:pPr algn="ctr"/>
            <a:endParaRPr lang="ru-RU" sz="1800"/>
          </a:p>
        </p:txBody>
      </p:sp>
      <p:sp>
        <p:nvSpPr>
          <p:cNvPr id="9231" name="Rectangle 15"/>
          <p:cNvSpPr>
            <a:spLocks noChangeArrowheads="1"/>
          </p:cNvSpPr>
          <p:nvPr/>
        </p:nvSpPr>
        <p:spPr bwMode="auto">
          <a:xfrm>
            <a:off x="2916288" y="4221263"/>
            <a:ext cx="2376487" cy="1366837"/>
          </a:xfrm>
          <a:prstGeom prst="rect">
            <a:avLst/>
          </a:prstGeom>
          <a:gradFill rotWithShape="1">
            <a:gsLst>
              <a:gs pos="0">
                <a:schemeClr val="accent1"/>
              </a:gs>
              <a:gs pos="100000">
                <a:srgbClr val="0000CC"/>
              </a:gs>
            </a:gsLst>
            <a:path path="rect">
              <a:fillToRect l="100000" b="100000"/>
            </a:path>
          </a:gradFill>
          <a:ln w="9525">
            <a:solidFill>
              <a:schemeClr val="bg1"/>
            </a:solidFill>
            <a:miter lim="800000"/>
            <a:headEnd/>
            <a:tailEnd/>
          </a:ln>
          <a:effectLst/>
        </p:spPr>
        <p:txBody>
          <a:bodyPr wrap="none" anchor="ctr"/>
          <a:lstStyle/>
          <a:p>
            <a:pPr algn="ctr"/>
            <a:endParaRPr lang="ru-RU" sz="2400" i="1">
              <a:solidFill>
                <a:srgbClr val="FFFF00"/>
              </a:solidFill>
            </a:endParaRPr>
          </a:p>
          <a:p>
            <a:pPr algn="ctr"/>
            <a:r>
              <a:rPr lang="ru-RU" sz="2400" i="1" smtClean="0">
                <a:solidFill>
                  <a:srgbClr val="FFCC00"/>
                </a:solidFill>
                <a:latin typeface="Times New Roman" pitchFamily="18" charset="0"/>
                <a:cs typeface="Times New Roman" pitchFamily="18" charset="0"/>
              </a:rPr>
              <a:t>Химиялық</a:t>
            </a:r>
            <a:endParaRPr lang="ru-RU" sz="2400" i="1">
              <a:solidFill>
                <a:srgbClr val="FFCC00"/>
              </a:solidFill>
              <a:latin typeface="Times New Roman" pitchFamily="18" charset="0"/>
              <a:cs typeface="Times New Roman" pitchFamily="18" charset="0"/>
            </a:endParaRPr>
          </a:p>
          <a:p>
            <a:pPr algn="ctr"/>
            <a:r>
              <a:rPr lang="ru-RU" sz="1800" i="1">
                <a:solidFill>
                  <a:srgbClr val="FFFF00"/>
                </a:solidFill>
                <a:latin typeface="Times New Roman" pitchFamily="18" charset="0"/>
                <a:cs typeface="Times New Roman" pitchFamily="18" charset="0"/>
              </a:rPr>
              <a:t>Гипс</a:t>
            </a:r>
          </a:p>
          <a:p>
            <a:pPr algn="ctr"/>
            <a:r>
              <a:rPr lang="kk-KZ" i="1" smtClean="0">
                <a:solidFill>
                  <a:srgbClr val="FFFF00"/>
                </a:solidFill>
                <a:latin typeface="Times New Roman" pitchFamily="18" charset="0"/>
                <a:cs typeface="Times New Roman" pitchFamily="18" charset="0"/>
              </a:rPr>
              <a:t>Ас тұзы</a:t>
            </a:r>
            <a:endParaRPr lang="ru-RU" sz="2400" i="1">
              <a:solidFill>
                <a:srgbClr val="FFFF00"/>
              </a:solidFill>
              <a:latin typeface="Times New Roman" pitchFamily="18" charset="0"/>
              <a:cs typeface="Times New Roman" pitchFamily="18" charset="0"/>
            </a:endParaRPr>
          </a:p>
          <a:p>
            <a:pPr algn="ctr"/>
            <a:endParaRPr lang="ru-RU" sz="2400" i="1"/>
          </a:p>
        </p:txBody>
      </p:sp>
      <p:sp>
        <p:nvSpPr>
          <p:cNvPr id="9233" name="Line 17"/>
          <p:cNvSpPr>
            <a:spLocks noChangeShapeType="1"/>
          </p:cNvSpPr>
          <p:nvPr/>
        </p:nvSpPr>
        <p:spPr bwMode="auto">
          <a:xfrm>
            <a:off x="3060750" y="3716438"/>
            <a:ext cx="647700" cy="360362"/>
          </a:xfrm>
          <a:prstGeom prst="line">
            <a:avLst/>
          </a:prstGeom>
          <a:noFill/>
          <a:ln w="9525">
            <a:solidFill>
              <a:schemeClr val="tx1"/>
            </a:solidFill>
            <a:round/>
            <a:headEnd/>
            <a:tailEnd type="triangle" w="med" len="med"/>
          </a:ln>
          <a:effectLst/>
        </p:spPr>
        <p:txBody>
          <a:bodyPr/>
          <a:lstStyle/>
          <a:p>
            <a:endParaRPr lang="ru-RU"/>
          </a:p>
        </p:txBody>
      </p:sp>
      <p:sp>
        <p:nvSpPr>
          <p:cNvPr id="9234" name="Line 18"/>
          <p:cNvSpPr>
            <a:spLocks noChangeShapeType="1"/>
          </p:cNvSpPr>
          <p:nvPr/>
        </p:nvSpPr>
        <p:spPr bwMode="auto">
          <a:xfrm flipH="1">
            <a:off x="1979663" y="3716438"/>
            <a:ext cx="647700" cy="431800"/>
          </a:xfrm>
          <a:prstGeom prst="line">
            <a:avLst/>
          </a:prstGeom>
          <a:noFill/>
          <a:ln w="9525">
            <a:solidFill>
              <a:schemeClr val="tx1"/>
            </a:solidFill>
            <a:round/>
            <a:headEnd/>
            <a:tailEnd type="triangle" w="med" len="med"/>
          </a:ln>
          <a:effectLst/>
        </p:spPr>
        <p:txBody>
          <a:bodyPr/>
          <a:lstStyle/>
          <a:p>
            <a:endParaRPr lang="ru-RU"/>
          </a:p>
        </p:txBody>
      </p:sp>
      <p:sp>
        <p:nvSpPr>
          <p:cNvPr id="9232" name="Rectangle 16"/>
          <p:cNvSpPr>
            <a:spLocks noChangeArrowheads="1"/>
          </p:cNvSpPr>
          <p:nvPr/>
        </p:nvSpPr>
        <p:spPr bwMode="auto">
          <a:xfrm>
            <a:off x="6372275" y="4221263"/>
            <a:ext cx="2376488" cy="1295400"/>
          </a:xfrm>
          <a:prstGeom prst="rect">
            <a:avLst/>
          </a:prstGeom>
          <a:gradFill rotWithShape="1">
            <a:gsLst>
              <a:gs pos="0">
                <a:schemeClr val="accent1"/>
              </a:gs>
              <a:gs pos="100000">
                <a:srgbClr val="0000CC"/>
              </a:gs>
            </a:gsLst>
            <a:path path="rect">
              <a:fillToRect l="100000" b="100000"/>
            </a:path>
          </a:gradFill>
          <a:ln w="9525">
            <a:solidFill>
              <a:schemeClr val="bg1"/>
            </a:solidFill>
            <a:miter lim="800000"/>
            <a:headEnd/>
            <a:tailEnd/>
          </a:ln>
          <a:effectLst/>
        </p:spPr>
        <p:txBody>
          <a:bodyPr wrap="none" anchor="ctr"/>
          <a:lstStyle/>
          <a:p>
            <a:pPr algn="ctr"/>
            <a:r>
              <a:rPr lang="ru-RU" smtClean="0">
                <a:solidFill>
                  <a:srgbClr val="FFFF00"/>
                </a:solidFill>
                <a:latin typeface="Times New Roman" pitchFamily="18" charset="0"/>
                <a:cs typeface="Times New Roman" pitchFamily="18" charset="0"/>
              </a:rPr>
              <a:t>Көмір</a:t>
            </a:r>
            <a:r>
              <a:rPr lang="ru-RU" sz="1800" smtClean="0">
                <a:solidFill>
                  <a:srgbClr val="FFFF00"/>
                </a:solidFill>
                <a:latin typeface="Times New Roman" pitchFamily="18" charset="0"/>
                <a:cs typeface="Times New Roman" pitchFamily="18" charset="0"/>
              </a:rPr>
              <a:t>, әктас, </a:t>
            </a:r>
            <a:endParaRPr lang="ru-RU" sz="1800">
              <a:solidFill>
                <a:srgbClr val="FFFF00"/>
              </a:solidFill>
              <a:latin typeface="Times New Roman" pitchFamily="18" charset="0"/>
              <a:cs typeface="Times New Roman" pitchFamily="18" charset="0"/>
            </a:endParaRPr>
          </a:p>
          <a:p>
            <a:pPr algn="ctr"/>
            <a:r>
              <a:rPr lang="ru-RU">
                <a:solidFill>
                  <a:srgbClr val="FFFF00"/>
                </a:solidFill>
                <a:latin typeface="Times New Roman" pitchFamily="18" charset="0"/>
                <a:cs typeface="Times New Roman" pitchFamily="18" charset="0"/>
              </a:rPr>
              <a:t>б</a:t>
            </a:r>
            <a:r>
              <a:rPr lang="ru-RU" sz="1800" smtClean="0">
                <a:solidFill>
                  <a:srgbClr val="FFFF00"/>
                </a:solidFill>
                <a:latin typeface="Times New Roman" pitchFamily="18" charset="0"/>
                <a:cs typeface="Times New Roman" pitchFamily="18" charset="0"/>
              </a:rPr>
              <a:t>ор, ұлутас</a:t>
            </a:r>
            <a:endParaRPr lang="ru-RU" sz="1800">
              <a:solidFill>
                <a:srgbClr val="FFFF00"/>
              </a:solidFill>
              <a:latin typeface="Times New Roman" pitchFamily="18" charset="0"/>
              <a:cs typeface="Times New Roman" pitchFamily="18" charset="0"/>
            </a:endParaRPr>
          </a:p>
          <a:p>
            <a:pPr algn="ctr"/>
            <a:endParaRPr lang="ru-RU" sz="1800">
              <a:solidFill>
                <a:srgbClr val="970703"/>
              </a:solidFill>
            </a:endParaRPr>
          </a:p>
        </p:txBody>
      </p:sp>
    </p:spTree>
  </p:cSld>
  <p:clrMapOvr>
    <a:masterClrMapping/>
  </p:clrMapOvr>
  <p:transition>
    <p:whee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9221"/>
                                        </p:tgtEl>
                                        <p:attrNameLst>
                                          <p:attrName>style.visibility</p:attrName>
                                        </p:attrNameLst>
                                      </p:cBhvr>
                                      <p:to>
                                        <p:strVal val="visible"/>
                                      </p:to>
                                    </p:set>
                                    <p:animEffect transition="in" filter="fade">
                                      <p:cBhvr>
                                        <p:cTn id="7" dur="2000"/>
                                        <p:tgtEl>
                                          <p:spTgt spid="9221"/>
                                        </p:tgtEl>
                                      </p:cBhvr>
                                    </p:animEffect>
                                    <p:anim calcmode="lin" valueType="num">
                                      <p:cBhvr>
                                        <p:cTn id="8" dur="2000" fill="hold"/>
                                        <p:tgtEl>
                                          <p:spTgt spid="9221"/>
                                        </p:tgtEl>
                                        <p:attrNameLst>
                                          <p:attrName>ppt_x</p:attrName>
                                        </p:attrNameLst>
                                      </p:cBhvr>
                                      <p:tavLst>
                                        <p:tav tm="0">
                                          <p:val>
                                            <p:strVal val="#ppt_x"/>
                                          </p:val>
                                        </p:tav>
                                        <p:tav tm="100000">
                                          <p:val>
                                            <p:strVal val="#ppt_x"/>
                                          </p:val>
                                        </p:tav>
                                      </p:tavLst>
                                    </p:anim>
                                    <p:anim calcmode="lin" valueType="num">
                                      <p:cBhvr>
                                        <p:cTn id="9" dur="1800" decel="100000" fill="hold"/>
                                        <p:tgtEl>
                                          <p:spTgt spid="9221"/>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9221"/>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9223"/>
                                        </p:tgtEl>
                                        <p:attrNameLst>
                                          <p:attrName>style.visibility</p:attrName>
                                        </p:attrNameLst>
                                      </p:cBhvr>
                                      <p:to>
                                        <p:strVal val="visible"/>
                                      </p:to>
                                    </p:set>
                                    <p:animEffect transition="in" filter="fade">
                                      <p:cBhvr>
                                        <p:cTn id="13" dur="2000"/>
                                        <p:tgtEl>
                                          <p:spTgt spid="9223"/>
                                        </p:tgtEl>
                                      </p:cBhvr>
                                    </p:animEffect>
                                    <p:anim calcmode="lin" valueType="num">
                                      <p:cBhvr>
                                        <p:cTn id="14" dur="2000" fill="hold"/>
                                        <p:tgtEl>
                                          <p:spTgt spid="9223"/>
                                        </p:tgtEl>
                                        <p:attrNameLst>
                                          <p:attrName>ppt_x</p:attrName>
                                        </p:attrNameLst>
                                      </p:cBhvr>
                                      <p:tavLst>
                                        <p:tav tm="0">
                                          <p:val>
                                            <p:strVal val="#ppt_x"/>
                                          </p:val>
                                        </p:tav>
                                        <p:tav tm="100000">
                                          <p:val>
                                            <p:strVal val="#ppt_x"/>
                                          </p:val>
                                        </p:tav>
                                      </p:tavLst>
                                    </p:anim>
                                    <p:anim calcmode="lin" valueType="num">
                                      <p:cBhvr>
                                        <p:cTn id="15" dur="1800" decel="100000" fill="hold"/>
                                        <p:tgtEl>
                                          <p:spTgt spid="9223"/>
                                        </p:tgtEl>
                                        <p:attrNameLst>
                                          <p:attrName>ppt_y</p:attrName>
                                        </p:attrNameLst>
                                      </p:cBhvr>
                                      <p:tavLst>
                                        <p:tav tm="0">
                                          <p:val>
                                            <p:strVal val="#ppt_y+1"/>
                                          </p:val>
                                        </p:tav>
                                        <p:tav tm="100000">
                                          <p:val>
                                            <p:strVal val="#ppt_y-.03"/>
                                          </p:val>
                                        </p:tav>
                                      </p:tavLst>
                                    </p:anim>
                                    <p:anim calcmode="lin" valueType="num">
                                      <p:cBhvr>
                                        <p:cTn id="16" dur="200" accel="100000" fill="hold">
                                          <p:stCondLst>
                                            <p:cond delay="1800"/>
                                          </p:stCondLst>
                                        </p:cTn>
                                        <p:tgtEl>
                                          <p:spTgt spid="9223"/>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0"/>
                                  </p:stCondLst>
                                  <p:childTnLst>
                                    <p:set>
                                      <p:cBhvr>
                                        <p:cTn id="18" dur="1" fill="hold">
                                          <p:stCondLst>
                                            <p:cond delay="0"/>
                                          </p:stCondLst>
                                        </p:cTn>
                                        <p:tgtEl>
                                          <p:spTgt spid="9234"/>
                                        </p:tgtEl>
                                        <p:attrNameLst>
                                          <p:attrName>style.visibility</p:attrName>
                                        </p:attrNameLst>
                                      </p:cBhvr>
                                      <p:to>
                                        <p:strVal val="visible"/>
                                      </p:to>
                                    </p:set>
                                    <p:animEffect transition="in" filter="fade">
                                      <p:cBhvr>
                                        <p:cTn id="19" dur="2000"/>
                                        <p:tgtEl>
                                          <p:spTgt spid="9234"/>
                                        </p:tgtEl>
                                      </p:cBhvr>
                                    </p:animEffect>
                                    <p:anim calcmode="lin" valueType="num">
                                      <p:cBhvr>
                                        <p:cTn id="20" dur="2000" fill="hold"/>
                                        <p:tgtEl>
                                          <p:spTgt spid="9234"/>
                                        </p:tgtEl>
                                        <p:attrNameLst>
                                          <p:attrName>ppt_x</p:attrName>
                                        </p:attrNameLst>
                                      </p:cBhvr>
                                      <p:tavLst>
                                        <p:tav tm="0">
                                          <p:val>
                                            <p:strVal val="#ppt_x"/>
                                          </p:val>
                                        </p:tav>
                                        <p:tav tm="100000">
                                          <p:val>
                                            <p:strVal val="#ppt_x"/>
                                          </p:val>
                                        </p:tav>
                                      </p:tavLst>
                                    </p:anim>
                                    <p:anim calcmode="lin" valueType="num">
                                      <p:cBhvr>
                                        <p:cTn id="21" dur="1800" decel="100000" fill="hold"/>
                                        <p:tgtEl>
                                          <p:spTgt spid="9234"/>
                                        </p:tgtEl>
                                        <p:attrNameLst>
                                          <p:attrName>ppt_y</p:attrName>
                                        </p:attrNameLst>
                                      </p:cBhvr>
                                      <p:tavLst>
                                        <p:tav tm="0">
                                          <p:val>
                                            <p:strVal val="#ppt_y+1"/>
                                          </p:val>
                                        </p:tav>
                                        <p:tav tm="100000">
                                          <p:val>
                                            <p:strVal val="#ppt_y-.03"/>
                                          </p:val>
                                        </p:tav>
                                      </p:tavLst>
                                    </p:anim>
                                    <p:anim calcmode="lin" valueType="num">
                                      <p:cBhvr>
                                        <p:cTn id="22" dur="200" accel="100000" fill="hold">
                                          <p:stCondLst>
                                            <p:cond delay="1800"/>
                                          </p:stCondLst>
                                        </p:cTn>
                                        <p:tgtEl>
                                          <p:spTgt spid="9234"/>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p:stCondLst>
                                    <p:cond delay="0"/>
                                  </p:stCondLst>
                                  <p:childTnLst>
                                    <p:set>
                                      <p:cBhvr>
                                        <p:cTn id="24" dur="1" fill="hold">
                                          <p:stCondLst>
                                            <p:cond delay="0"/>
                                          </p:stCondLst>
                                        </p:cTn>
                                        <p:tgtEl>
                                          <p:spTgt spid="9233"/>
                                        </p:tgtEl>
                                        <p:attrNameLst>
                                          <p:attrName>style.visibility</p:attrName>
                                        </p:attrNameLst>
                                      </p:cBhvr>
                                      <p:to>
                                        <p:strVal val="visible"/>
                                      </p:to>
                                    </p:set>
                                    <p:animEffect transition="in" filter="fade">
                                      <p:cBhvr>
                                        <p:cTn id="25" dur="2000"/>
                                        <p:tgtEl>
                                          <p:spTgt spid="9233"/>
                                        </p:tgtEl>
                                      </p:cBhvr>
                                    </p:animEffect>
                                    <p:anim calcmode="lin" valueType="num">
                                      <p:cBhvr>
                                        <p:cTn id="26" dur="2000" fill="hold"/>
                                        <p:tgtEl>
                                          <p:spTgt spid="9233"/>
                                        </p:tgtEl>
                                        <p:attrNameLst>
                                          <p:attrName>ppt_x</p:attrName>
                                        </p:attrNameLst>
                                      </p:cBhvr>
                                      <p:tavLst>
                                        <p:tav tm="0">
                                          <p:val>
                                            <p:strVal val="#ppt_x"/>
                                          </p:val>
                                        </p:tav>
                                        <p:tav tm="100000">
                                          <p:val>
                                            <p:strVal val="#ppt_x"/>
                                          </p:val>
                                        </p:tav>
                                      </p:tavLst>
                                    </p:anim>
                                    <p:anim calcmode="lin" valueType="num">
                                      <p:cBhvr>
                                        <p:cTn id="27" dur="1800" decel="100000" fill="hold"/>
                                        <p:tgtEl>
                                          <p:spTgt spid="9233"/>
                                        </p:tgtEl>
                                        <p:attrNameLst>
                                          <p:attrName>ppt_y</p:attrName>
                                        </p:attrNameLst>
                                      </p:cBhvr>
                                      <p:tavLst>
                                        <p:tav tm="0">
                                          <p:val>
                                            <p:strVal val="#ppt_y+1"/>
                                          </p:val>
                                        </p:tav>
                                        <p:tav tm="100000">
                                          <p:val>
                                            <p:strVal val="#ppt_y-.03"/>
                                          </p:val>
                                        </p:tav>
                                      </p:tavLst>
                                    </p:anim>
                                    <p:anim calcmode="lin" valueType="num">
                                      <p:cBhvr>
                                        <p:cTn id="28" dur="200" accel="100000" fill="hold">
                                          <p:stCondLst>
                                            <p:cond delay="1800"/>
                                          </p:stCondLst>
                                        </p:cTn>
                                        <p:tgtEl>
                                          <p:spTgt spid="9233"/>
                                        </p:tgtEl>
                                        <p:attrNameLst>
                                          <p:attrName>ppt_y</p:attrName>
                                        </p:attrNameLst>
                                      </p:cBhvr>
                                      <p:tavLst>
                                        <p:tav tm="0">
                                          <p:val>
                                            <p:strVal val="#ppt_y-.03"/>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37" presetClass="entr" presetSubtype="0" fill="hold" grpId="0" nodeType="clickEffect">
                                  <p:stCondLst>
                                    <p:cond delay="0"/>
                                  </p:stCondLst>
                                  <p:childTnLst>
                                    <p:set>
                                      <p:cBhvr>
                                        <p:cTn id="32" dur="1" fill="hold">
                                          <p:stCondLst>
                                            <p:cond delay="0"/>
                                          </p:stCondLst>
                                        </p:cTn>
                                        <p:tgtEl>
                                          <p:spTgt spid="9222"/>
                                        </p:tgtEl>
                                        <p:attrNameLst>
                                          <p:attrName>style.visibility</p:attrName>
                                        </p:attrNameLst>
                                      </p:cBhvr>
                                      <p:to>
                                        <p:strVal val="visible"/>
                                      </p:to>
                                    </p:set>
                                    <p:animEffect transition="in" filter="fade">
                                      <p:cBhvr>
                                        <p:cTn id="33" dur="2000"/>
                                        <p:tgtEl>
                                          <p:spTgt spid="9222"/>
                                        </p:tgtEl>
                                      </p:cBhvr>
                                    </p:animEffect>
                                    <p:anim calcmode="lin" valueType="num">
                                      <p:cBhvr>
                                        <p:cTn id="34" dur="2000" fill="hold"/>
                                        <p:tgtEl>
                                          <p:spTgt spid="9222"/>
                                        </p:tgtEl>
                                        <p:attrNameLst>
                                          <p:attrName>ppt_x</p:attrName>
                                        </p:attrNameLst>
                                      </p:cBhvr>
                                      <p:tavLst>
                                        <p:tav tm="0">
                                          <p:val>
                                            <p:strVal val="#ppt_x"/>
                                          </p:val>
                                        </p:tav>
                                        <p:tav tm="100000">
                                          <p:val>
                                            <p:strVal val="#ppt_x"/>
                                          </p:val>
                                        </p:tav>
                                      </p:tavLst>
                                    </p:anim>
                                    <p:anim calcmode="lin" valueType="num">
                                      <p:cBhvr>
                                        <p:cTn id="35" dur="1800" decel="100000" fill="hold"/>
                                        <p:tgtEl>
                                          <p:spTgt spid="9222"/>
                                        </p:tgtEl>
                                        <p:attrNameLst>
                                          <p:attrName>ppt_y</p:attrName>
                                        </p:attrNameLst>
                                      </p:cBhvr>
                                      <p:tavLst>
                                        <p:tav tm="0">
                                          <p:val>
                                            <p:strVal val="#ppt_y+1"/>
                                          </p:val>
                                        </p:tav>
                                        <p:tav tm="100000">
                                          <p:val>
                                            <p:strVal val="#ppt_y-.03"/>
                                          </p:val>
                                        </p:tav>
                                      </p:tavLst>
                                    </p:anim>
                                    <p:anim calcmode="lin" valueType="num">
                                      <p:cBhvr>
                                        <p:cTn id="36" dur="200" accel="100000" fill="hold">
                                          <p:stCondLst>
                                            <p:cond delay="1800"/>
                                          </p:stCondLst>
                                        </p:cTn>
                                        <p:tgtEl>
                                          <p:spTgt spid="9222"/>
                                        </p:tgtEl>
                                        <p:attrNameLst>
                                          <p:attrName>ppt_y</p:attrName>
                                        </p:attrNameLst>
                                      </p:cBhvr>
                                      <p:tavLst>
                                        <p:tav tm="0">
                                          <p:val>
                                            <p:strVal val="#ppt_y-.03"/>
                                          </p:val>
                                        </p:tav>
                                        <p:tav tm="100000">
                                          <p:val>
                                            <p:strVal val="#ppt_y"/>
                                          </p:val>
                                        </p:tav>
                                      </p:tavLst>
                                    </p:anim>
                                  </p:childTnLst>
                                </p:cTn>
                              </p:par>
                              <p:par>
                                <p:cTn id="37" presetID="37" presetClass="entr" presetSubtype="0" fill="hold" grpId="0" nodeType="withEffect">
                                  <p:stCondLst>
                                    <p:cond delay="0"/>
                                  </p:stCondLst>
                                  <p:childTnLst>
                                    <p:set>
                                      <p:cBhvr>
                                        <p:cTn id="38" dur="1" fill="hold">
                                          <p:stCondLst>
                                            <p:cond delay="0"/>
                                          </p:stCondLst>
                                        </p:cTn>
                                        <p:tgtEl>
                                          <p:spTgt spid="9224"/>
                                        </p:tgtEl>
                                        <p:attrNameLst>
                                          <p:attrName>style.visibility</p:attrName>
                                        </p:attrNameLst>
                                      </p:cBhvr>
                                      <p:to>
                                        <p:strVal val="visible"/>
                                      </p:to>
                                    </p:set>
                                    <p:animEffect transition="in" filter="fade">
                                      <p:cBhvr>
                                        <p:cTn id="39" dur="2000"/>
                                        <p:tgtEl>
                                          <p:spTgt spid="9224"/>
                                        </p:tgtEl>
                                      </p:cBhvr>
                                    </p:animEffect>
                                    <p:anim calcmode="lin" valueType="num">
                                      <p:cBhvr>
                                        <p:cTn id="40" dur="2000" fill="hold"/>
                                        <p:tgtEl>
                                          <p:spTgt spid="9224"/>
                                        </p:tgtEl>
                                        <p:attrNameLst>
                                          <p:attrName>ppt_x</p:attrName>
                                        </p:attrNameLst>
                                      </p:cBhvr>
                                      <p:tavLst>
                                        <p:tav tm="0">
                                          <p:val>
                                            <p:strVal val="#ppt_x"/>
                                          </p:val>
                                        </p:tav>
                                        <p:tav tm="100000">
                                          <p:val>
                                            <p:strVal val="#ppt_x"/>
                                          </p:val>
                                        </p:tav>
                                      </p:tavLst>
                                    </p:anim>
                                    <p:anim calcmode="lin" valueType="num">
                                      <p:cBhvr>
                                        <p:cTn id="41" dur="1800" decel="100000" fill="hold"/>
                                        <p:tgtEl>
                                          <p:spTgt spid="9224"/>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9224"/>
                                        </p:tgtEl>
                                        <p:attrNameLst>
                                          <p:attrName>ppt_y</p:attrName>
                                        </p:attrNameLst>
                                      </p:cBhvr>
                                      <p:tavLst>
                                        <p:tav tm="0">
                                          <p:val>
                                            <p:strVal val="#ppt_y-.03"/>
                                          </p:val>
                                        </p:tav>
                                        <p:tav tm="100000">
                                          <p:val>
                                            <p:strVal val="#ppt_y"/>
                                          </p:val>
                                        </p:tav>
                                      </p:tavLst>
                                    </p:anim>
                                  </p:childTnLst>
                                </p:cTn>
                              </p:par>
                              <p:par>
                                <p:cTn id="43" presetID="37" presetClass="entr" presetSubtype="0" fill="hold" grpId="0" nodeType="withEffect">
                                  <p:stCondLst>
                                    <p:cond delay="0"/>
                                  </p:stCondLst>
                                  <p:childTnLst>
                                    <p:set>
                                      <p:cBhvr>
                                        <p:cTn id="44" dur="1" fill="hold">
                                          <p:stCondLst>
                                            <p:cond delay="0"/>
                                          </p:stCondLst>
                                        </p:cTn>
                                        <p:tgtEl>
                                          <p:spTgt spid="9232"/>
                                        </p:tgtEl>
                                        <p:attrNameLst>
                                          <p:attrName>style.visibility</p:attrName>
                                        </p:attrNameLst>
                                      </p:cBhvr>
                                      <p:to>
                                        <p:strVal val="visible"/>
                                      </p:to>
                                    </p:set>
                                    <p:animEffect transition="in" filter="fade">
                                      <p:cBhvr>
                                        <p:cTn id="45" dur="2000"/>
                                        <p:tgtEl>
                                          <p:spTgt spid="9232"/>
                                        </p:tgtEl>
                                      </p:cBhvr>
                                    </p:animEffect>
                                    <p:anim calcmode="lin" valueType="num">
                                      <p:cBhvr>
                                        <p:cTn id="46" dur="2000" fill="hold"/>
                                        <p:tgtEl>
                                          <p:spTgt spid="9232"/>
                                        </p:tgtEl>
                                        <p:attrNameLst>
                                          <p:attrName>ppt_x</p:attrName>
                                        </p:attrNameLst>
                                      </p:cBhvr>
                                      <p:tavLst>
                                        <p:tav tm="0">
                                          <p:val>
                                            <p:strVal val="#ppt_x"/>
                                          </p:val>
                                        </p:tav>
                                        <p:tav tm="100000">
                                          <p:val>
                                            <p:strVal val="#ppt_x"/>
                                          </p:val>
                                        </p:tav>
                                      </p:tavLst>
                                    </p:anim>
                                    <p:anim calcmode="lin" valueType="num">
                                      <p:cBhvr>
                                        <p:cTn id="47" dur="1800" decel="100000" fill="hold"/>
                                        <p:tgtEl>
                                          <p:spTgt spid="9232"/>
                                        </p:tgtEl>
                                        <p:attrNameLst>
                                          <p:attrName>ppt_y</p:attrName>
                                        </p:attrNameLst>
                                      </p:cBhvr>
                                      <p:tavLst>
                                        <p:tav tm="0">
                                          <p:val>
                                            <p:strVal val="#ppt_y+1"/>
                                          </p:val>
                                        </p:tav>
                                        <p:tav tm="100000">
                                          <p:val>
                                            <p:strVal val="#ppt_y-.03"/>
                                          </p:val>
                                        </p:tav>
                                      </p:tavLst>
                                    </p:anim>
                                    <p:anim calcmode="lin" valueType="num">
                                      <p:cBhvr>
                                        <p:cTn id="48" dur="200" accel="100000" fill="hold">
                                          <p:stCondLst>
                                            <p:cond delay="1800"/>
                                          </p:stCondLst>
                                        </p:cTn>
                                        <p:tgtEl>
                                          <p:spTgt spid="9232"/>
                                        </p:tgtEl>
                                        <p:attrNameLst>
                                          <p:attrName>ppt_y</p:attrName>
                                        </p:attrNameLst>
                                      </p:cBhvr>
                                      <p:tavLst>
                                        <p:tav tm="0">
                                          <p:val>
                                            <p:strVal val="#ppt_y-.03"/>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9" presetClass="entr" presetSubtype="0" fill="hold" grpId="0" nodeType="clickEffect">
                                  <p:stCondLst>
                                    <p:cond delay="0"/>
                                  </p:stCondLst>
                                  <p:childTnLst>
                                    <p:set>
                                      <p:cBhvr>
                                        <p:cTn id="52" dur="1" fill="hold">
                                          <p:stCondLst>
                                            <p:cond delay="0"/>
                                          </p:stCondLst>
                                        </p:cTn>
                                        <p:tgtEl>
                                          <p:spTgt spid="9227"/>
                                        </p:tgtEl>
                                        <p:attrNameLst>
                                          <p:attrName>style.visibility</p:attrName>
                                        </p:attrNameLst>
                                      </p:cBhvr>
                                      <p:to>
                                        <p:strVal val="visible"/>
                                      </p:to>
                                    </p:set>
                                    <p:anim calcmode="lin" valueType="num">
                                      <p:cBhvr>
                                        <p:cTn id="53" dur="2000" fill="hold"/>
                                        <p:tgtEl>
                                          <p:spTgt spid="9227"/>
                                        </p:tgtEl>
                                        <p:attrNameLst>
                                          <p:attrName>ppt_x</p:attrName>
                                        </p:attrNameLst>
                                      </p:cBhvr>
                                      <p:tavLst>
                                        <p:tav tm="0">
                                          <p:val>
                                            <p:strVal val="#ppt_x-.2"/>
                                          </p:val>
                                        </p:tav>
                                        <p:tav tm="100000">
                                          <p:val>
                                            <p:strVal val="#ppt_x"/>
                                          </p:val>
                                        </p:tav>
                                      </p:tavLst>
                                    </p:anim>
                                    <p:anim calcmode="lin" valueType="num">
                                      <p:cBhvr>
                                        <p:cTn id="54" dur="2000" fill="hold"/>
                                        <p:tgtEl>
                                          <p:spTgt spid="9227"/>
                                        </p:tgtEl>
                                        <p:attrNameLst>
                                          <p:attrName>ppt_y</p:attrName>
                                        </p:attrNameLst>
                                      </p:cBhvr>
                                      <p:tavLst>
                                        <p:tav tm="0">
                                          <p:val>
                                            <p:strVal val="#ppt_y"/>
                                          </p:val>
                                        </p:tav>
                                        <p:tav tm="100000">
                                          <p:val>
                                            <p:strVal val="#ppt_y"/>
                                          </p:val>
                                        </p:tav>
                                      </p:tavLst>
                                    </p:anim>
                                    <p:animEffect transition="in" filter="wipe(right)" prLst="gradientSize: 0.1">
                                      <p:cBhvr>
                                        <p:cTn id="55" dur="2000"/>
                                        <p:tgtEl>
                                          <p:spTgt spid="9227"/>
                                        </p:tgtEl>
                                      </p:cBhvr>
                                    </p:animEffect>
                                  </p:childTnLst>
                                </p:cTn>
                              </p:par>
                            </p:childTnLst>
                          </p:cTn>
                        </p:par>
                      </p:childTnLst>
                    </p:cTn>
                  </p:par>
                  <p:par>
                    <p:cTn id="56" fill="hold">
                      <p:stCondLst>
                        <p:cond delay="indefinite"/>
                      </p:stCondLst>
                      <p:childTnLst>
                        <p:par>
                          <p:cTn id="57" fill="hold">
                            <p:stCondLst>
                              <p:cond delay="0"/>
                            </p:stCondLst>
                            <p:childTnLst>
                              <p:par>
                                <p:cTn id="58" presetID="29" presetClass="entr" presetSubtype="0" fill="hold" grpId="0" nodeType="clickEffect">
                                  <p:stCondLst>
                                    <p:cond delay="0"/>
                                  </p:stCondLst>
                                  <p:childTnLst>
                                    <p:set>
                                      <p:cBhvr>
                                        <p:cTn id="59" dur="1" fill="hold">
                                          <p:stCondLst>
                                            <p:cond delay="0"/>
                                          </p:stCondLst>
                                        </p:cTn>
                                        <p:tgtEl>
                                          <p:spTgt spid="9231"/>
                                        </p:tgtEl>
                                        <p:attrNameLst>
                                          <p:attrName>style.visibility</p:attrName>
                                        </p:attrNameLst>
                                      </p:cBhvr>
                                      <p:to>
                                        <p:strVal val="visible"/>
                                      </p:to>
                                    </p:set>
                                    <p:anim calcmode="lin" valueType="num">
                                      <p:cBhvr>
                                        <p:cTn id="60" dur="2000" fill="hold"/>
                                        <p:tgtEl>
                                          <p:spTgt spid="9231"/>
                                        </p:tgtEl>
                                        <p:attrNameLst>
                                          <p:attrName>ppt_x</p:attrName>
                                        </p:attrNameLst>
                                      </p:cBhvr>
                                      <p:tavLst>
                                        <p:tav tm="0">
                                          <p:val>
                                            <p:strVal val="#ppt_x-.2"/>
                                          </p:val>
                                        </p:tav>
                                        <p:tav tm="100000">
                                          <p:val>
                                            <p:strVal val="#ppt_x"/>
                                          </p:val>
                                        </p:tav>
                                      </p:tavLst>
                                    </p:anim>
                                    <p:anim calcmode="lin" valueType="num">
                                      <p:cBhvr>
                                        <p:cTn id="61" dur="2000" fill="hold"/>
                                        <p:tgtEl>
                                          <p:spTgt spid="9231"/>
                                        </p:tgtEl>
                                        <p:attrNameLst>
                                          <p:attrName>ppt_y</p:attrName>
                                        </p:attrNameLst>
                                      </p:cBhvr>
                                      <p:tavLst>
                                        <p:tav tm="0">
                                          <p:val>
                                            <p:strVal val="#ppt_y"/>
                                          </p:val>
                                        </p:tav>
                                        <p:tav tm="100000">
                                          <p:val>
                                            <p:strVal val="#ppt_y"/>
                                          </p:val>
                                        </p:tav>
                                      </p:tavLst>
                                    </p:anim>
                                    <p:animEffect transition="in" filter="wipe(right)" prLst="gradientSize: 0.1">
                                      <p:cBhvr>
                                        <p:cTn id="62" dur="2000"/>
                                        <p:tgtEl>
                                          <p:spTgt spid="92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1" grpId="0" animBg="1"/>
      <p:bldP spid="9222" grpId="0" animBg="1"/>
      <p:bldP spid="9223" grpId="0" animBg="1"/>
      <p:bldP spid="9224" grpId="0" animBg="1"/>
      <p:bldP spid="9227" grpId="0" animBg="1"/>
      <p:bldP spid="9231" grpId="0" animBg="1"/>
      <p:bldP spid="9233" grpId="0" animBg="1"/>
      <p:bldP spid="9234" grpId="0" animBg="1"/>
      <p:bldP spid="923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b="1" smtClean="0">
                <a:solidFill>
                  <a:srgbClr val="0070C0"/>
                </a:solidFill>
                <a:latin typeface="Times New Roman" pitchFamily="18" charset="0"/>
                <a:cs typeface="Times New Roman" pitchFamily="18" charset="0"/>
              </a:rPr>
              <a:t>Шөгінді тау жыныстары</a:t>
            </a:r>
            <a:br>
              <a:rPr lang="ru-RU" sz="3200" b="1" smtClean="0">
                <a:solidFill>
                  <a:srgbClr val="0070C0"/>
                </a:solidFill>
                <a:latin typeface="Times New Roman" pitchFamily="18" charset="0"/>
                <a:cs typeface="Times New Roman" pitchFamily="18" charset="0"/>
              </a:rPr>
            </a:br>
            <a:endParaRPr lang="ru-RU" sz="3200" b="1">
              <a:solidFill>
                <a:srgbClr val="0070C0"/>
              </a:solidFill>
              <a:latin typeface="Times New Roman" pitchFamily="18" charset="0"/>
              <a:cs typeface="Times New Roman" pitchFamily="18" charset="0"/>
            </a:endParaRPr>
          </a:p>
        </p:txBody>
      </p:sp>
      <p:sp>
        <p:nvSpPr>
          <p:cNvPr id="3" name="Содержимое 2"/>
          <p:cNvSpPr>
            <a:spLocks noGrp="1"/>
          </p:cNvSpPr>
          <p:nvPr>
            <p:ph idx="1"/>
          </p:nvPr>
        </p:nvSpPr>
        <p:spPr>
          <a:xfrm>
            <a:off x="1043608" y="1196752"/>
            <a:ext cx="7498080" cy="4800600"/>
          </a:xfrm>
        </p:spPr>
        <p:txBody>
          <a:bodyPr>
            <a:noAutofit/>
          </a:bodyPr>
          <a:lstStyle/>
          <a:p>
            <a:pPr>
              <a:buNone/>
            </a:pPr>
            <a:r>
              <a:rPr lang="ru-RU" sz="1600" smtClean="0">
                <a:latin typeface="Times New Roman" pitchFamily="18" charset="0"/>
                <a:cs typeface="Times New Roman" pitchFamily="18" charset="0"/>
              </a:rPr>
              <a:t>           Шөгінді тау жыныстары жер бетінің 75%-н жауып жатыр. Шөгінді тау жыныстарының түзілу процесі </a:t>
            </a:r>
            <a:r>
              <a:rPr lang="ru-RU" sz="1600" smtClean="0">
                <a:latin typeface="Times New Roman" pitchFamily="18" charset="0"/>
                <a:cs typeface="Times New Roman" pitchFamily="18" charset="0"/>
                <a:hlinkClick r:id="rId2" tooltip="Литогенез"/>
              </a:rPr>
              <a:t>литогенез</a:t>
            </a:r>
            <a:r>
              <a:rPr lang="ru-RU" sz="1600" smtClean="0">
                <a:latin typeface="Times New Roman" pitchFamily="18" charset="0"/>
                <a:cs typeface="Times New Roman" pitchFamily="18" charset="0"/>
              </a:rPr>
              <a:t> деп аталып, үш сатыдан өтеді:</a:t>
            </a:r>
          </a:p>
          <a:p>
            <a:r>
              <a:rPr lang="ru-RU" sz="1600" smtClean="0">
                <a:latin typeface="Times New Roman" pitchFamily="18" charset="0"/>
                <a:cs typeface="Times New Roman" pitchFamily="18" charset="0"/>
              </a:rPr>
              <a:t>қатты (түпкі) тау жыныстарының мүжілуі, бұзылуынан бастапқы материал пайда болады;</a:t>
            </a:r>
          </a:p>
          <a:p>
            <a:r>
              <a:rPr lang="ru-RU" sz="1600" smtClean="0">
                <a:latin typeface="Times New Roman" pitchFamily="18" charset="0"/>
                <a:cs typeface="Times New Roman" pitchFamily="18" charset="0"/>
              </a:rPr>
              <a:t>осы материал </a:t>
            </a:r>
            <a:r>
              <a:rPr lang="ru-RU" sz="1600" smtClean="0">
                <a:latin typeface="Times New Roman" pitchFamily="18" charset="0"/>
                <a:cs typeface="Times New Roman" pitchFamily="18" charset="0"/>
                <a:hlinkClick r:id="rId3" tooltip="Су"/>
              </a:rPr>
              <a:t>су</a:t>
            </a:r>
            <a:r>
              <a:rPr lang="ru-RU" sz="1600" smtClean="0">
                <a:latin typeface="Times New Roman" pitchFamily="18" charset="0"/>
                <a:cs typeface="Times New Roman" pitchFamily="18" charset="0"/>
              </a:rPr>
              <a:t> ағыны, </a:t>
            </a:r>
            <a:r>
              <a:rPr lang="ru-RU" sz="1600" smtClean="0">
                <a:latin typeface="Times New Roman" pitchFamily="18" charset="0"/>
                <a:cs typeface="Times New Roman" pitchFamily="18" charset="0"/>
                <a:hlinkClick r:id="rId4" tooltip="Жел"/>
              </a:rPr>
              <a:t>жел</a:t>
            </a:r>
            <a:r>
              <a:rPr lang="ru-RU" sz="1600" smtClean="0">
                <a:latin typeface="Times New Roman" pitchFamily="18" charset="0"/>
                <a:cs typeface="Times New Roman" pitchFamily="18" charset="0"/>
              </a:rPr>
              <a:t>, </a:t>
            </a:r>
            <a:r>
              <a:rPr lang="ru-RU" sz="1600" smtClean="0">
                <a:latin typeface="Times New Roman" pitchFamily="18" charset="0"/>
                <a:cs typeface="Times New Roman" pitchFamily="18" charset="0"/>
                <a:hlinkClick r:id="rId5" tooltip="Мұздық"/>
              </a:rPr>
              <a:t>мұздыққа</a:t>
            </a:r>
            <a:r>
              <a:rPr lang="ru-RU" sz="1600" smtClean="0">
                <a:latin typeface="Times New Roman" pitchFamily="18" charset="0"/>
                <a:cs typeface="Times New Roman" pitchFamily="18" charset="0"/>
              </a:rPr>
              <a:t> байланысты құбылыстар әсерінен көшеді де құрлық немесе су түбіне тұнады;</a:t>
            </a:r>
          </a:p>
          <a:p>
            <a:r>
              <a:rPr lang="ru-RU" sz="1600" smtClean="0">
                <a:latin typeface="Times New Roman" pitchFamily="18" charset="0"/>
                <a:cs typeface="Times New Roman" pitchFamily="18" charset="0"/>
              </a:rPr>
              <a:t>әр түрлі бөлшектерден құралған, суға қаныққан борпылдақ </a:t>
            </a:r>
            <a:r>
              <a:rPr lang="ru-RU" sz="1600" smtClean="0">
                <a:latin typeface="Times New Roman" pitchFamily="18" charset="0"/>
                <a:cs typeface="Times New Roman" pitchFamily="18" charset="0"/>
                <a:hlinkClick r:id="rId6" tooltip="Тұнба"/>
              </a:rPr>
              <a:t>тұнба</a:t>
            </a:r>
            <a:r>
              <a:rPr lang="ru-RU" sz="1600" smtClean="0">
                <a:latin typeface="Times New Roman" pitchFamily="18" charset="0"/>
                <a:cs typeface="Times New Roman" pitchFamily="18" charset="0"/>
              </a:rPr>
              <a:t> түзіледі.</a:t>
            </a:r>
          </a:p>
          <a:p>
            <a:pPr>
              <a:buNone/>
            </a:pPr>
            <a:r>
              <a:rPr lang="ru-RU" sz="1600" smtClean="0">
                <a:latin typeface="Times New Roman" pitchFamily="18" charset="0"/>
                <a:cs typeface="Times New Roman" pitchFamily="18" charset="0"/>
              </a:rPr>
              <a:t>           Әлі тепе-теңдік күйге келмеген, бірақ уақыт өте келе біртіндеп Шөгінді тау жыныстарына айналатын осы тұнба күрделі физика-химиялық жүйе болып саналады. Осы жүйенің тау жыныстарына айналу процесі </a:t>
            </a:r>
            <a:r>
              <a:rPr lang="ru-RU" sz="1600" smtClean="0">
                <a:latin typeface="Times New Roman" pitchFamily="18" charset="0"/>
                <a:cs typeface="Times New Roman" pitchFamily="18" charset="0"/>
                <a:hlinkClick r:id="rId7" tooltip="Гипергенез"/>
              </a:rPr>
              <a:t>гипергенез</a:t>
            </a:r>
            <a:r>
              <a:rPr lang="ru-RU" sz="1600" smtClean="0">
                <a:latin typeface="Times New Roman" pitchFamily="18" charset="0"/>
                <a:cs typeface="Times New Roman" pitchFamily="18" charset="0"/>
              </a:rPr>
              <a:t>, </a:t>
            </a:r>
            <a:r>
              <a:rPr lang="ru-RU" sz="1600" smtClean="0">
                <a:latin typeface="Times New Roman" pitchFamily="18" charset="0"/>
                <a:cs typeface="Times New Roman" pitchFamily="18" charset="0"/>
                <a:hlinkClick r:id="rId8" tooltip="Седиментогенез (мұндай бет жоқ)"/>
              </a:rPr>
              <a:t>седиментогенез</a:t>
            </a:r>
            <a:r>
              <a:rPr lang="ru-RU" sz="1600" smtClean="0">
                <a:latin typeface="Times New Roman" pitchFamily="18" charset="0"/>
                <a:cs typeface="Times New Roman" pitchFamily="18" charset="0"/>
              </a:rPr>
              <a:t>, </a:t>
            </a:r>
            <a:r>
              <a:rPr lang="ru-RU" sz="1600" smtClean="0">
                <a:latin typeface="Times New Roman" pitchFamily="18" charset="0"/>
                <a:cs typeface="Times New Roman" pitchFamily="18" charset="0"/>
                <a:hlinkClick r:id="rId9" tooltip="Диагенез"/>
              </a:rPr>
              <a:t>диагенез</a:t>
            </a:r>
            <a:r>
              <a:rPr lang="ru-RU" sz="1600" smtClean="0">
                <a:latin typeface="Times New Roman" pitchFamily="18" charset="0"/>
                <a:cs typeface="Times New Roman" pitchFamily="18" charset="0"/>
              </a:rPr>
              <a:t>, </a:t>
            </a:r>
            <a:r>
              <a:rPr lang="ru-RU" sz="1600" smtClean="0">
                <a:latin typeface="Times New Roman" pitchFamily="18" charset="0"/>
                <a:cs typeface="Times New Roman" pitchFamily="18" charset="0"/>
                <a:hlinkClick r:id="rId10" tooltip="Катагенез"/>
              </a:rPr>
              <a:t>катагенез</a:t>
            </a:r>
            <a:r>
              <a:rPr lang="ru-RU" sz="1600" smtClean="0">
                <a:latin typeface="Times New Roman" pitchFamily="18" charset="0"/>
                <a:cs typeface="Times New Roman" pitchFamily="18" charset="0"/>
              </a:rPr>
              <a:t>, т.б. даму сатыларында жүзеге асады. Шөгінді тау жыныстары бұрын болған </a:t>
            </a:r>
            <a:r>
              <a:rPr lang="ru-RU" sz="1600" smtClean="0">
                <a:latin typeface="Times New Roman" pitchFamily="18" charset="0"/>
                <a:cs typeface="Times New Roman" pitchFamily="18" charset="0"/>
                <a:hlinkClick r:id="rId11" tooltip="Эндогендік (мұндай бет жоқ)"/>
              </a:rPr>
              <a:t>эндогендік</a:t>
            </a:r>
            <a:r>
              <a:rPr lang="ru-RU" sz="1600" smtClean="0">
                <a:latin typeface="Times New Roman" pitchFamily="18" charset="0"/>
                <a:cs typeface="Times New Roman" pitchFamily="18" charset="0"/>
              </a:rPr>
              <a:t> тау жыныстарының үгілу өнімдерінен пайда болғандықтан олардың химиялық құрамы бір-біріне ұқсас.          </a:t>
            </a:r>
          </a:p>
          <a:p>
            <a:pPr>
              <a:buNone/>
            </a:pPr>
            <a:r>
              <a:rPr lang="ru-RU" sz="1600" smtClean="0">
                <a:latin typeface="Times New Roman" pitchFamily="18" charset="0"/>
                <a:cs typeface="Times New Roman" pitchFamily="18" charset="0"/>
              </a:rPr>
              <a:t>          Айырмашылығы Шөгінді тау жыныстарында </a:t>
            </a:r>
            <a:r>
              <a:rPr lang="ru-RU" sz="1600" smtClean="0">
                <a:latin typeface="Times New Roman" pitchFamily="18" charset="0"/>
                <a:cs typeface="Times New Roman" pitchFamily="18" charset="0"/>
                <a:hlinkClick r:id="rId12" tooltip="Темір"/>
              </a:rPr>
              <a:t>темір</a:t>
            </a:r>
            <a:r>
              <a:rPr lang="ru-RU" sz="1600" smtClean="0">
                <a:latin typeface="Times New Roman" pitchFamily="18" charset="0"/>
                <a:cs typeface="Times New Roman" pitchFamily="18" charset="0"/>
              </a:rPr>
              <a:t> мен </a:t>
            </a:r>
            <a:r>
              <a:rPr lang="ru-RU" sz="1600" smtClean="0">
                <a:latin typeface="Times New Roman" pitchFamily="18" charset="0"/>
                <a:cs typeface="Times New Roman" pitchFamily="18" charset="0"/>
                <a:hlinkClick r:id="rId13" tooltip="Кальций"/>
              </a:rPr>
              <a:t>кальций</a:t>
            </a:r>
            <a:r>
              <a:rPr lang="ru-RU" sz="1600" smtClean="0">
                <a:latin typeface="Times New Roman" pitchFamily="18" charset="0"/>
                <a:cs typeface="Times New Roman" pitchFamily="18" charset="0"/>
              </a:rPr>
              <a:t> тотығы және су мен көміртектің көбірек болуында. Шөгінді тау жыныстары құраушыларына байланысты аутигендік және аллотигендік деп бөлінеді.</a:t>
            </a:r>
          </a:p>
          <a:p>
            <a:pPr>
              <a:buNone/>
            </a:pPr>
            <a:endParaRPr lang="ru-RU" sz="1800">
              <a:latin typeface="Times New Roman" pitchFamily="18" charset="0"/>
              <a:cs typeface="Times New Roman" pitchFamily="18" charset="0"/>
            </a:endParaRPr>
          </a:p>
        </p:txBody>
      </p:sp>
    </p:spTree>
  </p:cSld>
  <p:clrMapOvr>
    <a:masterClrMapping/>
  </p:clrMapOvr>
  <p:transition>
    <p:strips dir="r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9" name="Picture 13" descr="Песчаник"/>
          <p:cNvPicPr>
            <a:picLocks noChangeAspect="1" noChangeArrowheads="1"/>
          </p:cNvPicPr>
          <p:nvPr/>
        </p:nvPicPr>
        <p:blipFill>
          <a:blip r:embed="rId2" cstate="print"/>
          <a:srcRect/>
          <a:stretch>
            <a:fillRect/>
          </a:stretch>
        </p:blipFill>
        <p:spPr bwMode="auto">
          <a:xfrm>
            <a:off x="5724128" y="980728"/>
            <a:ext cx="2879725" cy="2735610"/>
          </a:xfrm>
          <a:prstGeom prst="rect">
            <a:avLst/>
          </a:prstGeom>
          <a:noFill/>
        </p:spPr>
      </p:pic>
      <p:sp>
        <p:nvSpPr>
          <p:cNvPr id="14340" name="WordArt 4"/>
          <p:cNvSpPr>
            <a:spLocks noChangeArrowheads="1" noChangeShapeType="1" noTextEdit="1"/>
          </p:cNvSpPr>
          <p:nvPr/>
        </p:nvSpPr>
        <p:spPr bwMode="auto">
          <a:xfrm>
            <a:off x="1258888" y="-242888"/>
            <a:ext cx="6335712" cy="1439863"/>
          </a:xfrm>
          <a:prstGeom prst="rect">
            <a:avLst/>
          </a:prstGeom>
        </p:spPr>
        <p:txBody>
          <a:bodyPr wrap="none" fromWordArt="1">
            <a:prstTxWarp prst="textSlantUp">
              <a:avLst>
                <a:gd name="adj" fmla="val 20389"/>
              </a:avLst>
            </a:prstTxWarp>
          </a:bodyPr>
          <a:lstStyle/>
          <a:p>
            <a:pPr algn="ctr"/>
            <a:endParaRPr lang="ru-RU" sz="3600" kern="10">
              <a:ln w="9525">
                <a:solidFill>
                  <a:srgbClr val="CC99FF"/>
                </a:solidFill>
                <a:round/>
                <a:headEnd/>
                <a:tailEnd/>
              </a:ln>
              <a:gradFill rotWithShape="0">
                <a:gsLst>
                  <a:gs pos="0">
                    <a:srgbClr val="6600CC"/>
                  </a:gs>
                  <a:gs pos="100000">
                    <a:srgbClr val="CC00CC"/>
                  </a:gs>
                </a:gsLst>
                <a:lin ang="5400000" scaled="1"/>
              </a:gradFill>
              <a:effectLst>
                <a:outerShdw dist="53882" dir="2700000" algn="ctr" rotWithShape="0">
                  <a:srgbClr val="9999FF">
                    <a:alpha val="80000"/>
                  </a:srgbClr>
                </a:outerShdw>
              </a:effectLst>
              <a:latin typeface="Times New Roman" pitchFamily="18" charset="0"/>
              <a:cs typeface="Times New Roman" pitchFamily="18" charset="0"/>
            </a:endParaRPr>
          </a:p>
        </p:txBody>
      </p:sp>
      <p:pic>
        <p:nvPicPr>
          <p:cNvPr id="14346" name="Picture 10" descr="повар"/>
          <p:cNvPicPr>
            <a:picLocks noChangeAspect="1" noChangeArrowheads="1"/>
          </p:cNvPicPr>
          <p:nvPr/>
        </p:nvPicPr>
        <p:blipFill>
          <a:blip r:embed="rId3" cstate="print"/>
          <a:srcRect/>
          <a:stretch>
            <a:fillRect/>
          </a:stretch>
        </p:blipFill>
        <p:spPr bwMode="auto">
          <a:xfrm>
            <a:off x="4859338" y="4149725"/>
            <a:ext cx="4105275" cy="2519363"/>
          </a:xfrm>
          <a:prstGeom prst="rect">
            <a:avLst/>
          </a:prstGeom>
          <a:noFill/>
        </p:spPr>
      </p:pic>
      <p:pic>
        <p:nvPicPr>
          <p:cNvPr id="14347" name="Picture 11" descr="известняк"/>
          <p:cNvPicPr>
            <a:picLocks noChangeAspect="1" noChangeArrowheads="1"/>
          </p:cNvPicPr>
          <p:nvPr/>
        </p:nvPicPr>
        <p:blipFill>
          <a:blip r:embed="rId4" cstate="print"/>
          <a:srcRect/>
          <a:stretch>
            <a:fillRect/>
          </a:stretch>
        </p:blipFill>
        <p:spPr bwMode="auto">
          <a:xfrm>
            <a:off x="395536" y="1052736"/>
            <a:ext cx="3816350" cy="2592387"/>
          </a:xfrm>
          <a:prstGeom prst="rect">
            <a:avLst/>
          </a:prstGeom>
          <a:noFill/>
        </p:spPr>
      </p:pic>
      <p:pic>
        <p:nvPicPr>
          <p:cNvPr id="14348" name="Picture 12" descr="Каменая соль"/>
          <p:cNvPicPr>
            <a:picLocks noChangeAspect="1" noChangeArrowheads="1"/>
          </p:cNvPicPr>
          <p:nvPr/>
        </p:nvPicPr>
        <p:blipFill>
          <a:blip r:embed="rId5" cstate="print"/>
          <a:srcRect/>
          <a:stretch>
            <a:fillRect/>
          </a:stretch>
        </p:blipFill>
        <p:spPr bwMode="auto">
          <a:xfrm>
            <a:off x="179388" y="4149725"/>
            <a:ext cx="3816350" cy="2519363"/>
          </a:xfrm>
          <a:prstGeom prst="rect">
            <a:avLst/>
          </a:prstGeom>
          <a:noFill/>
        </p:spPr>
      </p:pic>
      <p:sp>
        <p:nvSpPr>
          <p:cNvPr id="14350" name="AutoShape 14"/>
          <p:cNvSpPr>
            <a:spLocks noChangeArrowheads="1"/>
          </p:cNvSpPr>
          <p:nvPr/>
        </p:nvSpPr>
        <p:spPr bwMode="auto">
          <a:xfrm>
            <a:off x="1259632" y="3356992"/>
            <a:ext cx="1944688" cy="576262"/>
          </a:xfrm>
          <a:prstGeom prst="bevel">
            <a:avLst>
              <a:gd name="adj" fmla="val 12500"/>
            </a:avLst>
          </a:prstGeom>
          <a:ln>
            <a:headEnd/>
            <a:tailEnd/>
          </a:ln>
        </p:spPr>
        <p:style>
          <a:lnRef idx="1">
            <a:schemeClr val="accent4"/>
          </a:lnRef>
          <a:fillRef idx="3">
            <a:schemeClr val="accent4"/>
          </a:fillRef>
          <a:effectRef idx="2">
            <a:schemeClr val="accent4"/>
          </a:effectRef>
          <a:fontRef idx="minor">
            <a:schemeClr val="lt1"/>
          </a:fontRef>
        </p:style>
        <p:txBody>
          <a:bodyPr wrap="none" anchor="ctr"/>
          <a:lstStyle/>
          <a:p>
            <a:pPr algn="ctr"/>
            <a:r>
              <a:rPr lang="ru-RU" sz="2400" smtClean="0">
                <a:solidFill>
                  <a:srgbClr val="FFFF00"/>
                </a:solidFill>
                <a:latin typeface="Times New Roman" pitchFamily="18" charset="0"/>
              </a:rPr>
              <a:t>Әктас</a:t>
            </a:r>
            <a:endParaRPr lang="ru-RU" sz="2400">
              <a:solidFill>
                <a:srgbClr val="FFFF00"/>
              </a:solidFill>
              <a:latin typeface="Times New Roman" pitchFamily="18" charset="0"/>
            </a:endParaRPr>
          </a:p>
        </p:txBody>
      </p:sp>
      <p:sp>
        <p:nvSpPr>
          <p:cNvPr id="14351" name="AutoShape 15"/>
          <p:cNvSpPr>
            <a:spLocks noChangeArrowheads="1"/>
          </p:cNvSpPr>
          <p:nvPr/>
        </p:nvSpPr>
        <p:spPr bwMode="auto">
          <a:xfrm>
            <a:off x="900113" y="6281738"/>
            <a:ext cx="2376487" cy="576262"/>
          </a:xfrm>
          <a:prstGeom prst="bevel">
            <a:avLst>
              <a:gd name="adj" fmla="val 12500"/>
            </a:avLst>
          </a:prstGeom>
          <a:ln>
            <a:headEnd/>
            <a:tailEnd/>
          </a:ln>
        </p:spPr>
        <p:style>
          <a:lnRef idx="1">
            <a:schemeClr val="accent4"/>
          </a:lnRef>
          <a:fillRef idx="3">
            <a:schemeClr val="accent4"/>
          </a:fillRef>
          <a:effectRef idx="2">
            <a:schemeClr val="accent4"/>
          </a:effectRef>
          <a:fontRef idx="minor">
            <a:schemeClr val="lt1"/>
          </a:fontRef>
        </p:style>
        <p:txBody>
          <a:bodyPr wrap="none" anchor="ctr"/>
          <a:lstStyle/>
          <a:p>
            <a:pPr algn="ctr"/>
            <a:r>
              <a:rPr lang="kk-KZ" sz="2400" smtClean="0">
                <a:solidFill>
                  <a:srgbClr val="FFFF00"/>
                </a:solidFill>
                <a:latin typeface="Times New Roman" pitchFamily="18" charset="0"/>
              </a:rPr>
              <a:t>Тас тұзы</a:t>
            </a:r>
            <a:endParaRPr lang="ru-RU" sz="2400">
              <a:solidFill>
                <a:srgbClr val="FFFF00"/>
              </a:solidFill>
              <a:latin typeface="Times New Roman" pitchFamily="18" charset="0"/>
            </a:endParaRPr>
          </a:p>
        </p:txBody>
      </p:sp>
      <p:sp>
        <p:nvSpPr>
          <p:cNvPr id="14352" name="AutoShape 16"/>
          <p:cNvSpPr>
            <a:spLocks noChangeArrowheads="1"/>
          </p:cNvSpPr>
          <p:nvPr/>
        </p:nvSpPr>
        <p:spPr bwMode="auto">
          <a:xfrm>
            <a:off x="6516216" y="3356992"/>
            <a:ext cx="1944688" cy="576262"/>
          </a:xfrm>
          <a:prstGeom prst="bevel">
            <a:avLst>
              <a:gd name="adj" fmla="val 12500"/>
            </a:avLst>
          </a:prstGeom>
          <a:ln>
            <a:headEnd/>
            <a:tailEnd/>
          </a:ln>
        </p:spPr>
        <p:style>
          <a:lnRef idx="1">
            <a:schemeClr val="accent4"/>
          </a:lnRef>
          <a:fillRef idx="3">
            <a:schemeClr val="accent4"/>
          </a:fillRef>
          <a:effectRef idx="2">
            <a:schemeClr val="accent4"/>
          </a:effectRef>
          <a:fontRef idx="minor">
            <a:schemeClr val="lt1"/>
          </a:fontRef>
        </p:style>
        <p:txBody>
          <a:bodyPr wrap="none" anchor="ctr"/>
          <a:lstStyle/>
          <a:p>
            <a:pPr algn="ctr"/>
            <a:r>
              <a:rPr lang="ru-RU" sz="2400" smtClean="0">
                <a:solidFill>
                  <a:srgbClr val="FFFF00"/>
                </a:solidFill>
                <a:latin typeface="Times New Roman" pitchFamily="18" charset="0"/>
              </a:rPr>
              <a:t>Құмтас</a:t>
            </a:r>
            <a:endParaRPr lang="ru-RU" sz="2400">
              <a:solidFill>
                <a:srgbClr val="FFFF00"/>
              </a:solidFill>
              <a:latin typeface="Times New Roman" pitchFamily="18" charset="0"/>
            </a:endParaRPr>
          </a:p>
        </p:txBody>
      </p:sp>
      <p:sp>
        <p:nvSpPr>
          <p:cNvPr id="14353" name="AutoShape 17"/>
          <p:cNvSpPr>
            <a:spLocks noChangeArrowheads="1"/>
          </p:cNvSpPr>
          <p:nvPr/>
        </p:nvSpPr>
        <p:spPr bwMode="auto">
          <a:xfrm>
            <a:off x="5580063" y="6281738"/>
            <a:ext cx="2736850" cy="576262"/>
          </a:xfrm>
          <a:prstGeom prst="bevel">
            <a:avLst>
              <a:gd name="adj" fmla="val 12500"/>
            </a:avLst>
          </a:prstGeom>
          <a:ln>
            <a:headEnd/>
            <a:tailEnd/>
          </a:ln>
        </p:spPr>
        <p:style>
          <a:lnRef idx="1">
            <a:schemeClr val="accent4"/>
          </a:lnRef>
          <a:fillRef idx="3">
            <a:schemeClr val="accent4"/>
          </a:fillRef>
          <a:effectRef idx="2">
            <a:schemeClr val="accent4"/>
          </a:effectRef>
          <a:fontRef idx="minor">
            <a:schemeClr val="lt1"/>
          </a:fontRef>
        </p:style>
        <p:txBody>
          <a:bodyPr wrap="none" anchor="ctr"/>
          <a:lstStyle/>
          <a:p>
            <a:pPr algn="ctr"/>
            <a:r>
              <a:rPr lang="ru-RU" sz="2400" smtClean="0">
                <a:solidFill>
                  <a:srgbClr val="FFFF00"/>
                </a:solidFill>
                <a:latin typeface="Times New Roman" pitchFamily="18" charset="0"/>
              </a:rPr>
              <a:t>Ас тұзы</a:t>
            </a:r>
            <a:endParaRPr lang="ru-RU" sz="2400">
              <a:solidFill>
                <a:srgbClr val="FFFF00"/>
              </a:solidFill>
              <a:latin typeface="Times New Roman" pitchFamily="18" charset="0"/>
            </a:endParaRPr>
          </a:p>
        </p:txBody>
      </p:sp>
      <p:sp>
        <p:nvSpPr>
          <p:cNvPr id="11" name="Заголовок 10"/>
          <p:cNvSpPr>
            <a:spLocks noGrp="1"/>
          </p:cNvSpPr>
          <p:nvPr>
            <p:ph type="title"/>
          </p:nvPr>
        </p:nvSpPr>
        <p:spPr>
          <a:xfrm>
            <a:off x="1043608" y="0"/>
            <a:ext cx="7498080" cy="1143000"/>
          </a:xfrm>
        </p:spPr>
        <p:txBody>
          <a:bodyPr>
            <a:normAutofit/>
          </a:bodyPr>
          <a:lstStyle/>
          <a:p>
            <a:r>
              <a:rPr lang="kk-KZ" sz="3200" b="1" smtClean="0">
                <a:solidFill>
                  <a:srgbClr val="0070C0"/>
                </a:solidFill>
                <a:latin typeface="Times New Roman" pitchFamily="18" charset="0"/>
                <a:cs typeface="Times New Roman" pitchFamily="18" charset="0"/>
              </a:rPr>
              <a:t>Шөгінді тау жыныстары</a:t>
            </a:r>
            <a:endParaRPr lang="ru-RU" sz="3200" b="1">
              <a:solidFill>
                <a:srgbClr val="0070C0"/>
              </a:solidFill>
              <a:latin typeface="Times New Roman" pitchFamily="18" charset="0"/>
              <a:cs typeface="Times New Roman" pitchFamily="18" charset="0"/>
            </a:endParaRPr>
          </a:p>
        </p:txBody>
      </p:sp>
    </p:spTree>
  </p:cSld>
  <p:clrMapOvr>
    <a:masterClrMapping/>
  </p:clrMapOvr>
  <p:transition>
    <p:strips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nodeType="clickEffect">
                                  <p:stCondLst>
                                    <p:cond delay="0"/>
                                  </p:stCondLst>
                                  <p:childTnLst>
                                    <p:set>
                                      <p:cBhvr>
                                        <p:cTn id="6" dur="1" fill="hold">
                                          <p:stCondLst>
                                            <p:cond delay="0"/>
                                          </p:stCondLst>
                                        </p:cTn>
                                        <p:tgtEl>
                                          <p:spTgt spid="14347"/>
                                        </p:tgtEl>
                                        <p:attrNameLst>
                                          <p:attrName>style.visibility</p:attrName>
                                        </p:attrNameLst>
                                      </p:cBhvr>
                                      <p:to>
                                        <p:strVal val="visible"/>
                                      </p:to>
                                    </p:set>
                                    <p:animEffect transition="in" filter="fade">
                                      <p:cBhvr>
                                        <p:cTn id="7" dur="770" decel="100000"/>
                                        <p:tgtEl>
                                          <p:spTgt spid="14347"/>
                                        </p:tgtEl>
                                      </p:cBhvr>
                                    </p:animEffect>
                                    <p:animScale>
                                      <p:cBhvr>
                                        <p:cTn id="8" dur="770" decel="100000"/>
                                        <p:tgtEl>
                                          <p:spTgt spid="14347"/>
                                        </p:tgtEl>
                                      </p:cBhvr>
                                      <p:from x="10000" y="10000"/>
                                      <p:to x="200000" y="450000"/>
                                    </p:animScale>
                                    <p:animScale>
                                      <p:cBhvr>
                                        <p:cTn id="9" dur="1230" accel="100000" fill="hold">
                                          <p:stCondLst>
                                            <p:cond delay="770"/>
                                          </p:stCondLst>
                                        </p:cTn>
                                        <p:tgtEl>
                                          <p:spTgt spid="14347"/>
                                        </p:tgtEl>
                                      </p:cBhvr>
                                      <p:from x="200000" y="450000"/>
                                      <p:to x="100000" y="100000"/>
                                    </p:animScale>
                                    <p:set>
                                      <p:cBhvr>
                                        <p:cTn id="10" dur="770" fill="hold"/>
                                        <p:tgtEl>
                                          <p:spTgt spid="14347"/>
                                        </p:tgtEl>
                                        <p:attrNameLst>
                                          <p:attrName>ppt_x</p:attrName>
                                        </p:attrNameLst>
                                      </p:cBhvr>
                                      <p:to>
                                        <p:strVal val="(0.5)"/>
                                      </p:to>
                                    </p:set>
                                    <p:anim from="(0.5)" to="(#ppt_x)" calcmode="lin" valueType="num">
                                      <p:cBhvr>
                                        <p:cTn id="11" dur="1230" accel="100000" fill="hold">
                                          <p:stCondLst>
                                            <p:cond delay="770"/>
                                          </p:stCondLst>
                                        </p:cTn>
                                        <p:tgtEl>
                                          <p:spTgt spid="14347"/>
                                        </p:tgtEl>
                                        <p:attrNameLst>
                                          <p:attrName>ppt_x</p:attrName>
                                        </p:attrNameLst>
                                      </p:cBhvr>
                                    </p:anim>
                                    <p:set>
                                      <p:cBhvr>
                                        <p:cTn id="12" dur="770" fill="hold"/>
                                        <p:tgtEl>
                                          <p:spTgt spid="14347"/>
                                        </p:tgtEl>
                                        <p:attrNameLst>
                                          <p:attrName>ppt_y</p:attrName>
                                        </p:attrNameLst>
                                      </p:cBhvr>
                                      <p:to>
                                        <p:strVal val="(#ppt_y+0.4)"/>
                                      </p:to>
                                    </p:set>
                                    <p:anim from="(#ppt_y+0.4)" to="(#ppt_y)" calcmode="lin" valueType="num">
                                      <p:cBhvr>
                                        <p:cTn id="13" dur="1230" accel="100000" fill="hold">
                                          <p:stCondLst>
                                            <p:cond delay="770"/>
                                          </p:stCondLst>
                                        </p:cTn>
                                        <p:tgtEl>
                                          <p:spTgt spid="14347"/>
                                        </p:tgtEl>
                                        <p:attrNameLst>
                                          <p:attrName>ppt_y</p:attrName>
                                        </p:attrNameLst>
                                      </p:cBhvr>
                                    </p:anim>
                                  </p:childTnLst>
                                </p:cTn>
                              </p:par>
                              <p:par>
                                <p:cTn id="14" presetID="51" presetClass="entr" presetSubtype="0" fill="hold" grpId="0" nodeType="withEffect">
                                  <p:stCondLst>
                                    <p:cond delay="0"/>
                                  </p:stCondLst>
                                  <p:childTnLst>
                                    <p:set>
                                      <p:cBhvr>
                                        <p:cTn id="15" dur="1" fill="hold">
                                          <p:stCondLst>
                                            <p:cond delay="0"/>
                                          </p:stCondLst>
                                        </p:cTn>
                                        <p:tgtEl>
                                          <p:spTgt spid="14350"/>
                                        </p:tgtEl>
                                        <p:attrNameLst>
                                          <p:attrName>style.visibility</p:attrName>
                                        </p:attrNameLst>
                                      </p:cBhvr>
                                      <p:to>
                                        <p:strVal val="visible"/>
                                      </p:to>
                                    </p:set>
                                    <p:animEffect transition="in" filter="fade">
                                      <p:cBhvr>
                                        <p:cTn id="16" dur="770" decel="100000"/>
                                        <p:tgtEl>
                                          <p:spTgt spid="14350"/>
                                        </p:tgtEl>
                                      </p:cBhvr>
                                    </p:animEffect>
                                    <p:animScale>
                                      <p:cBhvr>
                                        <p:cTn id="17" dur="770" decel="100000"/>
                                        <p:tgtEl>
                                          <p:spTgt spid="14350"/>
                                        </p:tgtEl>
                                      </p:cBhvr>
                                      <p:from x="10000" y="10000"/>
                                      <p:to x="200000" y="450000"/>
                                    </p:animScale>
                                    <p:animScale>
                                      <p:cBhvr>
                                        <p:cTn id="18" dur="1230" accel="100000" fill="hold">
                                          <p:stCondLst>
                                            <p:cond delay="770"/>
                                          </p:stCondLst>
                                        </p:cTn>
                                        <p:tgtEl>
                                          <p:spTgt spid="14350"/>
                                        </p:tgtEl>
                                      </p:cBhvr>
                                      <p:from x="200000" y="450000"/>
                                      <p:to x="100000" y="100000"/>
                                    </p:animScale>
                                    <p:set>
                                      <p:cBhvr>
                                        <p:cTn id="19" dur="770" fill="hold"/>
                                        <p:tgtEl>
                                          <p:spTgt spid="14350"/>
                                        </p:tgtEl>
                                        <p:attrNameLst>
                                          <p:attrName>ppt_x</p:attrName>
                                        </p:attrNameLst>
                                      </p:cBhvr>
                                      <p:to>
                                        <p:strVal val="(0.5)"/>
                                      </p:to>
                                    </p:set>
                                    <p:anim from="(0.5)" to="(#ppt_x)" calcmode="lin" valueType="num">
                                      <p:cBhvr>
                                        <p:cTn id="20" dur="1230" accel="100000" fill="hold">
                                          <p:stCondLst>
                                            <p:cond delay="770"/>
                                          </p:stCondLst>
                                        </p:cTn>
                                        <p:tgtEl>
                                          <p:spTgt spid="14350"/>
                                        </p:tgtEl>
                                        <p:attrNameLst>
                                          <p:attrName>ppt_x</p:attrName>
                                        </p:attrNameLst>
                                      </p:cBhvr>
                                    </p:anim>
                                    <p:set>
                                      <p:cBhvr>
                                        <p:cTn id="21" dur="770" fill="hold"/>
                                        <p:tgtEl>
                                          <p:spTgt spid="14350"/>
                                        </p:tgtEl>
                                        <p:attrNameLst>
                                          <p:attrName>ppt_y</p:attrName>
                                        </p:attrNameLst>
                                      </p:cBhvr>
                                      <p:to>
                                        <p:strVal val="(#ppt_y+0.4)"/>
                                      </p:to>
                                    </p:set>
                                    <p:anim from="(#ppt_y+0.4)" to="(#ppt_y)" calcmode="lin" valueType="num">
                                      <p:cBhvr>
                                        <p:cTn id="22" dur="1230" accel="100000" fill="hold">
                                          <p:stCondLst>
                                            <p:cond delay="770"/>
                                          </p:stCondLst>
                                        </p:cTn>
                                        <p:tgtEl>
                                          <p:spTgt spid="14350"/>
                                        </p:tgtEl>
                                        <p:attrNameLst>
                                          <p:attrName>ppt_y</p:attrName>
                                        </p:attrNameLst>
                                      </p:cBhvr>
                                    </p:anim>
                                  </p:childTnLst>
                                </p:cTn>
                              </p:par>
                            </p:childTnLst>
                          </p:cTn>
                        </p:par>
                      </p:childTnLst>
                    </p:cTn>
                  </p:par>
                  <p:par>
                    <p:cTn id="23" fill="hold">
                      <p:stCondLst>
                        <p:cond delay="indefinite"/>
                      </p:stCondLst>
                      <p:childTnLst>
                        <p:par>
                          <p:cTn id="24" fill="hold">
                            <p:stCondLst>
                              <p:cond delay="0"/>
                            </p:stCondLst>
                            <p:childTnLst>
                              <p:par>
                                <p:cTn id="25" presetID="51" presetClass="entr" presetSubtype="0" fill="hold" nodeType="clickEffect">
                                  <p:stCondLst>
                                    <p:cond delay="0"/>
                                  </p:stCondLst>
                                  <p:childTnLst>
                                    <p:set>
                                      <p:cBhvr>
                                        <p:cTn id="26" dur="1" fill="hold">
                                          <p:stCondLst>
                                            <p:cond delay="0"/>
                                          </p:stCondLst>
                                        </p:cTn>
                                        <p:tgtEl>
                                          <p:spTgt spid="14349"/>
                                        </p:tgtEl>
                                        <p:attrNameLst>
                                          <p:attrName>style.visibility</p:attrName>
                                        </p:attrNameLst>
                                      </p:cBhvr>
                                      <p:to>
                                        <p:strVal val="visible"/>
                                      </p:to>
                                    </p:set>
                                    <p:animEffect transition="in" filter="fade">
                                      <p:cBhvr>
                                        <p:cTn id="27" dur="770" decel="100000"/>
                                        <p:tgtEl>
                                          <p:spTgt spid="14349"/>
                                        </p:tgtEl>
                                      </p:cBhvr>
                                    </p:animEffect>
                                    <p:animScale>
                                      <p:cBhvr>
                                        <p:cTn id="28" dur="770" decel="100000"/>
                                        <p:tgtEl>
                                          <p:spTgt spid="14349"/>
                                        </p:tgtEl>
                                      </p:cBhvr>
                                      <p:from x="10000" y="10000"/>
                                      <p:to x="200000" y="450000"/>
                                    </p:animScale>
                                    <p:animScale>
                                      <p:cBhvr>
                                        <p:cTn id="29" dur="1230" accel="100000" fill="hold">
                                          <p:stCondLst>
                                            <p:cond delay="770"/>
                                          </p:stCondLst>
                                        </p:cTn>
                                        <p:tgtEl>
                                          <p:spTgt spid="14349"/>
                                        </p:tgtEl>
                                      </p:cBhvr>
                                      <p:from x="200000" y="450000"/>
                                      <p:to x="100000" y="100000"/>
                                    </p:animScale>
                                    <p:set>
                                      <p:cBhvr>
                                        <p:cTn id="30" dur="770" fill="hold"/>
                                        <p:tgtEl>
                                          <p:spTgt spid="14349"/>
                                        </p:tgtEl>
                                        <p:attrNameLst>
                                          <p:attrName>ppt_x</p:attrName>
                                        </p:attrNameLst>
                                      </p:cBhvr>
                                      <p:to>
                                        <p:strVal val="(0.5)"/>
                                      </p:to>
                                    </p:set>
                                    <p:anim from="(0.5)" to="(#ppt_x)" calcmode="lin" valueType="num">
                                      <p:cBhvr>
                                        <p:cTn id="31" dur="1230" accel="100000" fill="hold">
                                          <p:stCondLst>
                                            <p:cond delay="770"/>
                                          </p:stCondLst>
                                        </p:cTn>
                                        <p:tgtEl>
                                          <p:spTgt spid="14349"/>
                                        </p:tgtEl>
                                        <p:attrNameLst>
                                          <p:attrName>ppt_x</p:attrName>
                                        </p:attrNameLst>
                                      </p:cBhvr>
                                    </p:anim>
                                    <p:set>
                                      <p:cBhvr>
                                        <p:cTn id="32" dur="770" fill="hold"/>
                                        <p:tgtEl>
                                          <p:spTgt spid="14349"/>
                                        </p:tgtEl>
                                        <p:attrNameLst>
                                          <p:attrName>ppt_y</p:attrName>
                                        </p:attrNameLst>
                                      </p:cBhvr>
                                      <p:to>
                                        <p:strVal val="(#ppt_y+0.4)"/>
                                      </p:to>
                                    </p:set>
                                    <p:anim from="(#ppt_y+0.4)" to="(#ppt_y)" calcmode="lin" valueType="num">
                                      <p:cBhvr>
                                        <p:cTn id="33" dur="1230" accel="100000" fill="hold">
                                          <p:stCondLst>
                                            <p:cond delay="770"/>
                                          </p:stCondLst>
                                        </p:cTn>
                                        <p:tgtEl>
                                          <p:spTgt spid="14349"/>
                                        </p:tgtEl>
                                        <p:attrNameLst>
                                          <p:attrName>ppt_y</p:attrName>
                                        </p:attrNameLst>
                                      </p:cBhvr>
                                    </p:anim>
                                  </p:childTnLst>
                                </p:cTn>
                              </p:par>
                              <p:par>
                                <p:cTn id="34" presetID="51" presetClass="entr" presetSubtype="0" fill="hold" grpId="0" nodeType="withEffect">
                                  <p:stCondLst>
                                    <p:cond delay="0"/>
                                  </p:stCondLst>
                                  <p:childTnLst>
                                    <p:set>
                                      <p:cBhvr>
                                        <p:cTn id="35" dur="1" fill="hold">
                                          <p:stCondLst>
                                            <p:cond delay="0"/>
                                          </p:stCondLst>
                                        </p:cTn>
                                        <p:tgtEl>
                                          <p:spTgt spid="14352"/>
                                        </p:tgtEl>
                                        <p:attrNameLst>
                                          <p:attrName>style.visibility</p:attrName>
                                        </p:attrNameLst>
                                      </p:cBhvr>
                                      <p:to>
                                        <p:strVal val="visible"/>
                                      </p:to>
                                    </p:set>
                                    <p:animEffect transition="in" filter="fade">
                                      <p:cBhvr>
                                        <p:cTn id="36" dur="770" decel="100000"/>
                                        <p:tgtEl>
                                          <p:spTgt spid="14352"/>
                                        </p:tgtEl>
                                      </p:cBhvr>
                                    </p:animEffect>
                                    <p:animScale>
                                      <p:cBhvr>
                                        <p:cTn id="37" dur="770" decel="100000"/>
                                        <p:tgtEl>
                                          <p:spTgt spid="14352"/>
                                        </p:tgtEl>
                                      </p:cBhvr>
                                      <p:from x="10000" y="10000"/>
                                      <p:to x="200000" y="450000"/>
                                    </p:animScale>
                                    <p:animScale>
                                      <p:cBhvr>
                                        <p:cTn id="38" dur="1230" accel="100000" fill="hold">
                                          <p:stCondLst>
                                            <p:cond delay="770"/>
                                          </p:stCondLst>
                                        </p:cTn>
                                        <p:tgtEl>
                                          <p:spTgt spid="14352"/>
                                        </p:tgtEl>
                                      </p:cBhvr>
                                      <p:from x="200000" y="450000"/>
                                      <p:to x="100000" y="100000"/>
                                    </p:animScale>
                                    <p:set>
                                      <p:cBhvr>
                                        <p:cTn id="39" dur="770" fill="hold"/>
                                        <p:tgtEl>
                                          <p:spTgt spid="14352"/>
                                        </p:tgtEl>
                                        <p:attrNameLst>
                                          <p:attrName>ppt_x</p:attrName>
                                        </p:attrNameLst>
                                      </p:cBhvr>
                                      <p:to>
                                        <p:strVal val="(0.5)"/>
                                      </p:to>
                                    </p:set>
                                    <p:anim from="(0.5)" to="(#ppt_x)" calcmode="lin" valueType="num">
                                      <p:cBhvr>
                                        <p:cTn id="40" dur="1230" accel="100000" fill="hold">
                                          <p:stCondLst>
                                            <p:cond delay="770"/>
                                          </p:stCondLst>
                                        </p:cTn>
                                        <p:tgtEl>
                                          <p:spTgt spid="14352"/>
                                        </p:tgtEl>
                                        <p:attrNameLst>
                                          <p:attrName>ppt_x</p:attrName>
                                        </p:attrNameLst>
                                      </p:cBhvr>
                                    </p:anim>
                                    <p:set>
                                      <p:cBhvr>
                                        <p:cTn id="41" dur="770" fill="hold"/>
                                        <p:tgtEl>
                                          <p:spTgt spid="14352"/>
                                        </p:tgtEl>
                                        <p:attrNameLst>
                                          <p:attrName>ppt_y</p:attrName>
                                        </p:attrNameLst>
                                      </p:cBhvr>
                                      <p:to>
                                        <p:strVal val="(#ppt_y+0.4)"/>
                                      </p:to>
                                    </p:set>
                                    <p:anim from="(#ppt_y+0.4)" to="(#ppt_y)" calcmode="lin" valueType="num">
                                      <p:cBhvr>
                                        <p:cTn id="42" dur="1230" accel="100000" fill="hold">
                                          <p:stCondLst>
                                            <p:cond delay="770"/>
                                          </p:stCondLst>
                                        </p:cTn>
                                        <p:tgtEl>
                                          <p:spTgt spid="14352"/>
                                        </p:tgtEl>
                                        <p:attrNameLst>
                                          <p:attrName>ppt_y</p:attrName>
                                        </p:attrNameLst>
                                      </p:cBhvr>
                                    </p:anim>
                                  </p:childTnLst>
                                </p:cTn>
                              </p:par>
                            </p:childTnLst>
                          </p:cTn>
                        </p:par>
                      </p:childTnLst>
                    </p:cTn>
                  </p:par>
                  <p:par>
                    <p:cTn id="43" fill="hold">
                      <p:stCondLst>
                        <p:cond delay="indefinite"/>
                      </p:stCondLst>
                      <p:childTnLst>
                        <p:par>
                          <p:cTn id="44" fill="hold">
                            <p:stCondLst>
                              <p:cond delay="0"/>
                            </p:stCondLst>
                            <p:childTnLst>
                              <p:par>
                                <p:cTn id="45" presetID="51" presetClass="entr" presetSubtype="0" fill="hold" nodeType="clickEffect">
                                  <p:stCondLst>
                                    <p:cond delay="0"/>
                                  </p:stCondLst>
                                  <p:childTnLst>
                                    <p:set>
                                      <p:cBhvr>
                                        <p:cTn id="46" dur="1" fill="hold">
                                          <p:stCondLst>
                                            <p:cond delay="0"/>
                                          </p:stCondLst>
                                        </p:cTn>
                                        <p:tgtEl>
                                          <p:spTgt spid="14348"/>
                                        </p:tgtEl>
                                        <p:attrNameLst>
                                          <p:attrName>style.visibility</p:attrName>
                                        </p:attrNameLst>
                                      </p:cBhvr>
                                      <p:to>
                                        <p:strVal val="visible"/>
                                      </p:to>
                                    </p:set>
                                    <p:animEffect transition="in" filter="fade">
                                      <p:cBhvr>
                                        <p:cTn id="47" dur="770" decel="100000"/>
                                        <p:tgtEl>
                                          <p:spTgt spid="14348"/>
                                        </p:tgtEl>
                                      </p:cBhvr>
                                    </p:animEffect>
                                    <p:animScale>
                                      <p:cBhvr>
                                        <p:cTn id="48" dur="770" decel="100000"/>
                                        <p:tgtEl>
                                          <p:spTgt spid="14348"/>
                                        </p:tgtEl>
                                      </p:cBhvr>
                                      <p:from x="10000" y="10000"/>
                                      <p:to x="200000" y="450000"/>
                                    </p:animScale>
                                    <p:animScale>
                                      <p:cBhvr>
                                        <p:cTn id="49" dur="1230" accel="100000" fill="hold">
                                          <p:stCondLst>
                                            <p:cond delay="770"/>
                                          </p:stCondLst>
                                        </p:cTn>
                                        <p:tgtEl>
                                          <p:spTgt spid="14348"/>
                                        </p:tgtEl>
                                      </p:cBhvr>
                                      <p:from x="200000" y="450000"/>
                                      <p:to x="100000" y="100000"/>
                                    </p:animScale>
                                    <p:set>
                                      <p:cBhvr>
                                        <p:cTn id="50" dur="770" fill="hold"/>
                                        <p:tgtEl>
                                          <p:spTgt spid="14348"/>
                                        </p:tgtEl>
                                        <p:attrNameLst>
                                          <p:attrName>ppt_x</p:attrName>
                                        </p:attrNameLst>
                                      </p:cBhvr>
                                      <p:to>
                                        <p:strVal val="(0.5)"/>
                                      </p:to>
                                    </p:set>
                                    <p:anim from="(0.5)" to="(#ppt_x)" calcmode="lin" valueType="num">
                                      <p:cBhvr>
                                        <p:cTn id="51" dur="1230" accel="100000" fill="hold">
                                          <p:stCondLst>
                                            <p:cond delay="770"/>
                                          </p:stCondLst>
                                        </p:cTn>
                                        <p:tgtEl>
                                          <p:spTgt spid="14348"/>
                                        </p:tgtEl>
                                        <p:attrNameLst>
                                          <p:attrName>ppt_x</p:attrName>
                                        </p:attrNameLst>
                                      </p:cBhvr>
                                    </p:anim>
                                    <p:set>
                                      <p:cBhvr>
                                        <p:cTn id="52" dur="770" fill="hold"/>
                                        <p:tgtEl>
                                          <p:spTgt spid="14348"/>
                                        </p:tgtEl>
                                        <p:attrNameLst>
                                          <p:attrName>ppt_y</p:attrName>
                                        </p:attrNameLst>
                                      </p:cBhvr>
                                      <p:to>
                                        <p:strVal val="(#ppt_y+0.4)"/>
                                      </p:to>
                                    </p:set>
                                    <p:anim from="(#ppt_y+0.4)" to="(#ppt_y)" calcmode="lin" valueType="num">
                                      <p:cBhvr>
                                        <p:cTn id="53" dur="1230" accel="100000" fill="hold">
                                          <p:stCondLst>
                                            <p:cond delay="770"/>
                                          </p:stCondLst>
                                        </p:cTn>
                                        <p:tgtEl>
                                          <p:spTgt spid="14348"/>
                                        </p:tgtEl>
                                        <p:attrNameLst>
                                          <p:attrName>ppt_y</p:attrName>
                                        </p:attrNameLst>
                                      </p:cBhvr>
                                    </p:anim>
                                  </p:childTnLst>
                                </p:cTn>
                              </p:par>
                              <p:par>
                                <p:cTn id="54" presetID="51" presetClass="entr" presetSubtype="0" fill="hold" grpId="0" nodeType="withEffect">
                                  <p:stCondLst>
                                    <p:cond delay="0"/>
                                  </p:stCondLst>
                                  <p:childTnLst>
                                    <p:set>
                                      <p:cBhvr>
                                        <p:cTn id="55" dur="1" fill="hold">
                                          <p:stCondLst>
                                            <p:cond delay="0"/>
                                          </p:stCondLst>
                                        </p:cTn>
                                        <p:tgtEl>
                                          <p:spTgt spid="14351"/>
                                        </p:tgtEl>
                                        <p:attrNameLst>
                                          <p:attrName>style.visibility</p:attrName>
                                        </p:attrNameLst>
                                      </p:cBhvr>
                                      <p:to>
                                        <p:strVal val="visible"/>
                                      </p:to>
                                    </p:set>
                                    <p:animEffect transition="in" filter="fade">
                                      <p:cBhvr>
                                        <p:cTn id="56" dur="770" decel="100000"/>
                                        <p:tgtEl>
                                          <p:spTgt spid="14351"/>
                                        </p:tgtEl>
                                      </p:cBhvr>
                                    </p:animEffect>
                                    <p:animScale>
                                      <p:cBhvr>
                                        <p:cTn id="57" dur="770" decel="100000"/>
                                        <p:tgtEl>
                                          <p:spTgt spid="14351"/>
                                        </p:tgtEl>
                                      </p:cBhvr>
                                      <p:from x="10000" y="10000"/>
                                      <p:to x="200000" y="450000"/>
                                    </p:animScale>
                                    <p:animScale>
                                      <p:cBhvr>
                                        <p:cTn id="58" dur="1230" accel="100000" fill="hold">
                                          <p:stCondLst>
                                            <p:cond delay="770"/>
                                          </p:stCondLst>
                                        </p:cTn>
                                        <p:tgtEl>
                                          <p:spTgt spid="14351"/>
                                        </p:tgtEl>
                                      </p:cBhvr>
                                      <p:from x="200000" y="450000"/>
                                      <p:to x="100000" y="100000"/>
                                    </p:animScale>
                                    <p:set>
                                      <p:cBhvr>
                                        <p:cTn id="59" dur="770" fill="hold"/>
                                        <p:tgtEl>
                                          <p:spTgt spid="14351"/>
                                        </p:tgtEl>
                                        <p:attrNameLst>
                                          <p:attrName>ppt_x</p:attrName>
                                        </p:attrNameLst>
                                      </p:cBhvr>
                                      <p:to>
                                        <p:strVal val="(0.5)"/>
                                      </p:to>
                                    </p:set>
                                    <p:anim from="(0.5)" to="(#ppt_x)" calcmode="lin" valueType="num">
                                      <p:cBhvr>
                                        <p:cTn id="60" dur="1230" accel="100000" fill="hold">
                                          <p:stCondLst>
                                            <p:cond delay="770"/>
                                          </p:stCondLst>
                                        </p:cTn>
                                        <p:tgtEl>
                                          <p:spTgt spid="14351"/>
                                        </p:tgtEl>
                                        <p:attrNameLst>
                                          <p:attrName>ppt_x</p:attrName>
                                        </p:attrNameLst>
                                      </p:cBhvr>
                                    </p:anim>
                                    <p:set>
                                      <p:cBhvr>
                                        <p:cTn id="61" dur="770" fill="hold"/>
                                        <p:tgtEl>
                                          <p:spTgt spid="14351"/>
                                        </p:tgtEl>
                                        <p:attrNameLst>
                                          <p:attrName>ppt_y</p:attrName>
                                        </p:attrNameLst>
                                      </p:cBhvr>
                                      <p:to>
                                        <p:strVal val="(#ppt_y+0.4)"/>
                                      </p:to>
                                    </p:set>
                                    <p:anim from="(#ppt_y+0.4)" to="(#ppt_y)" calcmode="lin" valueType="num">
                                      <p:cBhvr>
                                        <p:cTn id="62" dur="1230" accel="100000" fill="hold">
                                          <p:stCondLst>
                                            <p:cond delay="770"/>
                                          </p:stCondLst>
                                        </p:cTn>
                                        <p:tgtEl>
                                          <p:spTgt spid="14351"/>
                                        </p:tgtEl>
                                        <p:attrNameLst>
                                          <p:attrName>ppt_y</p:attrName>
                                        </p:attrNameLst>
                                      </p:cBhvr>
                                    </p:anim>
                                  </p:childTnLst>
                                </p:cTn>
                              </p:par>
                            </p:childTnLst>
                          </p:cTn>
                        </p:par>
                      </p:childTnLst>
                    </p:cTn>
                  </p:par>
                  <p:par>
                    <p:cTn id="63" fill="hold">
                      <p:stCondLst>
                        <p:cond delay="indefinite"/>
                      </p:stCondLst>
                      <p:childTnLst>
                        <p:par>
                          <p:cTn id="64" fill="hold">
                            <p:stCondLst>
                              <p:cond delay="0"/>
                            </p:stCondLst>
                            <p:childTnLst>
                              <p:par>
                                <p:cTn id="65" presetID="51" presetClass="entr" presetSubtype="0" fill="hold" nodeType="clickEffect">
                                  <p:stCondLst>
                                    <p:cond delay="0"/>
                                  </p:stCondLst>
                                  <p:childTnLst>
                                    <p:set>
                                      <p:cBhvr>
                                        <p:cTn id="66" dur="1" fill="hold">
                                          <p:stCondLst>
                                            <p:cond delay="0"/>
                                          </p:stCondLst>
                                        </p:cTn>
                                        <p:tgtEl>
                                          <p:spTgt spid="14346"/>
                                        </p:tgtEl>
                                        <p:attrNameLst>
                                          <p:attrName>style.visibility</p:attrName>
                                        </p:attrNameLst>
                                      </p:cBhvr>
                                      <p:to>
                                        <p:strVal val="visible"/>
                                      </p:to>
                                    </p:set>
                                    <p:animEffect transition="in" filter="fade">
                                      <p:cBhvr>
                                        <p:cTn id="67" dur="770" decel="100000"/>
                                        <p:tgtEl>
                                          <p:spTgt spid="14346"/>
                                        </p:tgtEl>
                                      </p:cBhvr>
                                    </p:animEffect>
                                    <p:animScale>
                                      <p:cBhvr>
                                        <p:cTn id="68" dur="770" decel="100000"/>
                                        <p:tgtEl>
                                          <p:spTgt spid="14346"/>
                                        </p:tgtEl>
                                      </p:cBhvr>
                                      <p:from x="10000" y="10000"/>
                                      <p:to x="200000" y="450000"/>
                                    </p:animScale>
                                    <p:animScale>
                                      <p:cBhvr>
                                        <p:cTn id="69" dur="1230" accel="100000" fill="hold">
                                          <p:stCondLst>
                                            <p:cond delay="770"/>
                                          </p:stCondLst>
                                        </p:cTn>
                                        <p:tgtEl>
                                          <p:spTgt spid="14346"/>
                                        </p:tgtEl>
                                      </p:cBhvr>
                                      <p:from x="200000" y="450000"/>
                                      <p:to x="100000" y="100000"/>
                                    </p:animScale>
                                    <p:set>
                                      <p:cBhvr>
                                        <p:cTn id="70" dur="770" fill="hold"/>
                                        <p:tgtEl>
                                          <p:spTgt spid="14346"/>
                                        </p:tgtEl>
                                        <p:attrNameLst>
                                          <p:attrName>ppt_x</p:attrName>
                                        </p:attrNameLst>
                                      </p:cBhvr>
                                      <p:to>
                                        <p:strVal val="(0.5)"/>
                                      </p:to>
                                    </p:set>
                                    <p:anim from="(0.5)" to="(#ppt_x)" calcmode="lin" valueType="num">
                                      <p:cBhvr>
                                        <p:cTn id="71" dur="1230" accel="100000" fill="hold">
                                          <p:stCondLst>
                                            <p:cond delay="770"/>
                                          </p:stCondLst>
                                        </p:cTn>
                                        <p:tgtEl>
                                          <p:spTgt spid="14346"/>
                                        </p:tgtEl>
                                        <p:attrNameLst>
                                          <p:attrName>ppt_x</p:attrName>
                                        </p:attrNameLst>
                                      </p:cBhvr>
                                    </p:anim>
                                    <p:set>
                                      <p:cBhvr>
                                        <p:cTn id="72" dur="770" fill="hold"/>
                                        <p:tgtEl>
                                          <p:spTgt spid="14346"/>
                                        </p:tgtEl>
                                        <p:attrNameLst>
                                          <p:attrName>ppt_y</p:attrName>
                                        </p:attrNameLst>
                                      </p:cBhvr>
                                      <p:to>
                                        <p:strVal val="(#ppt_y+0.4)"/>
                                      </p:to>
                                    </p:set>
                                    <p:anim from="(#ppt_y+0.4)" to="(#ppt_y)" calcmode="lin" valueType="num">
                                      <p:cBhvr>
                                        <p:cTn id="73" dur="1230" accel="100000" fill="hold">
                                          <p:stCondLst>
                                            <p:cond delay="770"/>
                                          </p:stCondLst>
                                        </p:cTn>
                                        <p:tgtEl>
                                          <p:spTgt spid="14346"/>
                                        </p:tgtEl>
                                        <p:attrNameLst>
                                          <p:attrName>ppt_y</p:attrName>
                                        </p:attrNameLst>
                                      </p:cBhvr>
                                    </p:anim>
                                  </p:childTnLst>
                                </p:cTn>
                              </p:par>
                              <p:par>
                                <p:cTn id="74" presetID="51" presetClass="entr" presetSubtype="0" fill="hold" grpId="0" nodeType="withEffect">
                                  <p:stCondLst>
                                    <p:cond delay="0"/>
                                  </p:stCondLst>
                                  <p:childTnLst>
                                    <p:set>
                                      <p:cBhvr>
                                        <p:cTn id="75" dur="1" fill="hold">
                                          <p:stCondLst>
                                            <p:cond delay="0"/>
                                          </p:stCondLst>
                                        </p:cTn>
                                        <p:tgtEl>
                                          <p:spTgt spid="14353"/>
                                        </p:tgtEl>
                                        <p:attrNameLst>
                                          <p:attrName>style.visibility</p:attrName>
                                        </p:attrNameLst>
                                      </p:cBhvr>
                                      <p:to>
                                        <p:strVal val="visible"/>
                                      </p:to>
                                    </p:set>
                                    <p:animEffect transition="in" filter="fade">
                                      <p:cBhvr>
                                        <p:cTn id="76" dur="770" decel="100000"/>
                                        <p:tgtEl>
                                          <p:spTgt spid="14353"/>
                                        </p:tgtEl>
                                      </p:cBhvr>
                                    </p:animEffect>
                                    <p:animScale>
                                      <p:cBhvr>
                                        <p:cTn id="77" dur="770" decel="100000"/>
                                        <p:tgtEl>
                                          <p:spTgt spid="14353"/>
                                        </p:tgtEl>
                                      </p:cBhvr>
                                      <p:from x="10000" y="10000"/>
                                      <p:to x="200000" y="450000"/>
                                    </p:animScale>
                                    <p:animScale>
                                      <p:cBhvr>
                                        <p:cTn id="78" dur="1230" accel="100000" fill="hold">
                                          <p:stCondLst>
                                            <p:cond delay="770"/>
                                          </p:stCondLst>
                                        </p:cTn>
                                        <p:tgtEl>
                                          <p:spTgt spid="14353"/>
                                        </p:tgtEl>
                                      </p:cBhvr>
                                      <p:from x="200000" y="450000"/>
                                      <p:to x="100000" y="100000"/>
                                    </p:animScale>
                                    <p:set>
                                      <p:cBhvr>
                                        <p:cTn id="79" dur="770" fill="hold"/>
                                        <p:tgtEl>
                                          <p:spTgt spid="14353"/>
                                        </p:tgtEl>
                                        <p:attrNameLst>
                                          <p:attrName>ppt_x</p:attrName>
                                        </p:attrNameLst>
                                      </p:cBhvr>
                                      <p:to>
                                        <p:strVal val="(0.5)"/>
                                      </p:to>
                                    </p:set>
                                    <p:anim from="(0.5)" to="(#ppt_x)" calcmode="lin" valueType="num">
                                      <p:cBhvr>
                                        <p:cTn id="80" dur="1230" accel="100000" fill="hold">
                                          <p:stCondLst>
                                            <p:cond delay="770"/>
                                          </p:stCondLst>
                                        </p:cTn>
                                        <p:tgtEl>
                                          <p:spTgt spid="14353"/>
                                        </p:tgtEl>
                                        <p:attrNameLst>
                                          <p:attrName>ppt_x</p:attrName>
                                        </p:attrNameLst>
                                      </p:cBhvr>
                                    </p:anim>
                                    <p:set>
                                      <p:cBhvr>
                                        <p:cTn id="81" dur="770" fill="hold"/>
                                        <p:tgtEl>
                                          <p:spTgt spid="14353"/>
                                        </p:tgtEl>
                                        <p:attrNameLst>
                                          <p:attrName>ppt_y</p:attrName>
                                        </p:attrNameLst>
                                      </p:cBhvr>
                                      <p:to>
                                        <p:strVal val="(#ppt_y+0.4)"/>
                                      </p:to>
                                    </p:set>
                                    <p:anim from="(#ppt_y+0.4)" to="(#ppt_y)" calcmode="lin" valueType="num">
                                      <p:cBhvr>
                                        <p:cTn id="82" dur="1230" accel="100000" fill="hold">
                                          <p:stCondLst>
                                            <p:cond delay="770"/>
                                          </p:stCondLst>
                                        </p:cTn>
                                        <p:tgtEl>
                                          <p:spTgt spid="14353"/>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50" grpId="0" animBg="1"/>
      <p:bldP spid="14351" grpId="0" animBg="1"/>
      <p:bldP spid="14352" grpId="0" animBg="1"/>
      <p:bldP spid="1435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8" name="AutoShape 8"/>
          <p:cNvSpPr>
            <a:spLocks noChangeArrowheads="1"/>
          </p:cNvSpPr>
          <p:nvPr/>
        </p:nvSpPr>
        <p:spPr bwMode="auto">
          <a:xfrm>
            <a:off x="250825" y="765175"/>
            <a:ext cx="6049963" cy="2663825"/>
          </a:xfrm>
          <a:prstGeom prst="cloudCallout">
            <a:avLst>
              <a:gd name="adj1" fmla="val -35648"/>
              <a:gd name="adj2" fmla="val 71097"/>
            </a:avLst>
          </a:prstGeom>
          <a:solidFill>
            <a:srgbClr val="000080"/>
          </a:solidFill>
          <a:ln w="9525">
            <a:solidFill>
              <a:schemeClr val="bg1"/>
            </a:solidFill>
            <a:round/>
            <a:headEnd/>
            <a:tailEnd/>
          </a:ln>
          <a:effectLst/>
        </p:spPr>
        <p:txBody>
          <a:bodyPr/>
          <a:lstStyle/>
          <a:p>
            <a:pPr algn="ctr"/>
            <a:r>
              <a:rPr lang="ru-RU" sz="1400" b="1" smtClean="0">
                <a:solidFill>
                  <a:srgbClr val="FFFF00"/>
                </a:solidFill>
                <a:latin typeface="Times New Roman" pitchFamily="18" charset="0"/>
                <a:cs typeface="Times New Roman" pitchFamily="18" charset="0"/>
              </a:rPr>
              <a:t>Метаморфтық </a:t>
            </a:r>
            <a:r>
              <a:rPr lang="ru-RU" sz="1400" b="1">
                <a:solidFill>
                  <a:srgbClr val="FFFF00"/>
                </a:solidFill>
                <a:latin typeface="Times New Roman" pitchFamily="18" charset="0"/>
                <a:cs typeface="Times New Roman" pitchFamily="18" charset="0"/>
              </a:rPr>
              <a:t>тау жыныстары</a:t>
            </a:r>
            <a:r>
              <a:rPr lang="ru-RU" sz="1400">
                <a:solidFill>
                  <a:srgbClr val="FFFF00"/>
                </a:solidFill>
                <a:latin typeface="Times New Roman" pitchFamily="18" charset="0"/>
                <a:cs typeface="Times New Roman" pitchFamily="18" charset="0"/>
              </a:rPr>
              <a:t> (грек. </a:t>
            </a:r>
            <a:r>
              <a:rPr lang="en-US" sz="1400" i="1">
                <a:solidFill>
                  <a:srgbClr val="FFFF00"/>
                </a:solidFill>
                <a:latin typeface="Times New Roman" pitchFamily="18" charset="0"/>
                <a:cs typeface="Times New Roman" pitchFamily="18" charset="0"/>
              </a:rPr>
              <a:t>metamorpho</a:t>
            </a:r>
            <a:r>
              <a:rPr lang="en-US" sz="1400">
                <a:solidFill>
                  <a:srgbClr val="FFFF00"/>
                </a:solidFill>
                <a:latin typeface="Times New Roman" pitchFamily="18" charset="0"/>
                <a:cs typeface="Times New Roman" pitchFamily="18" charset="0"/>
              </a:rPr>
              <a:t> – </a:t>
            </a:r>
            <a:r>
              <a:rPr lang="ru-RU" sz="1400">
                <a:solidFill>
                  <a:srgbClr val="FFFF00"/>
                </a:solidFill>
                <a:latin typeface="Times New Roman" pitchFamily="18" charset="0"/>
                <a:cs typeface="Times New Roman" pitchFamily="18" charset="0"/>
              </a:rPr>
              <a:t>өзгеру), метаморфизм әсерінен пайда болады. Егер метаморфизмде бастапқы тау жыныстарының химиялық құрамы өзгеріске ұшырамаса, онда қалыптасқан Метаморфтық тау жыныстарын </a:t>
            </a:r>
            <a:r>
              <a:rPr lang="ru-RU" sz="1400">
                <a:solidFill>
                  <a:srgbClr val="FFFF00"/>
                </a:solidFill>
                <a:latin typeface="Times New Roman" pitchFamily="18" charset="0"/>
                <a:cs typeface="Times New Roman" pitchFamily="18" charset="0"/>
                <a:hlinkClick r:id="rId2" tooltip="Метаморфит (мұндай бет жоқ)"/>
              </a:rPr>
              <a:t>метаморфиттер</a:t>
            </a:r>
            <a:r>
              <a:rPr lang="ru-RU" sz="1400">
                <a:solidFill>
                  <a:srgbClr val="FFFF00"/>
                </a:solidFill>
                <a:latin typeface="Times New Roman" pitchFamily="18" charset="0"/>
                <a:cs typeface="Times New Roman" pitchFamily="18" charset="0"/>
              </a:rPr>
              <a:t>, ал өзгеріске түскендерін </a:t>
            </a:r>
            <a:r>
              <a:rPr lang="ru-RU" sz="1400">
                <a:solidFill>
                  <a:srgbClr val="FFFF00"/>
                </a:solidFill>
                <a:latin typeface="Times New Roman" pitchFamily="18" charset="0"/>
                <a:cs typeface="Times New Roman" pitchFamily="18" charset="0"/>
                <a:hlinkClick r:id="rId3" tooltip="Метасоматит (мұндай бет жоқ)"/>
              </a:rPr>
              <a:t>метасоматиттер</a:t>
            </a:r>
            <a:r>
              <a:rPr lang="ru-RU" sz="1400">
                <a:solidFill>
                  <a:srgbClr val="FFFF00"/>
                </a:solidFill>
                <a:latin typeface="Times New Roman" pitchFamily="18" charset="0"/>
                <a:cs typeface="Times New Roman" pitchFamily="18" charset="0"/>
              </a:rPr>
              <a:t> деп атайды</a:t>
            </a:r>
            <a:r>
              <a:rPr lang="ru-RU" sz="1400" smtClean="0">
                <a:latin typeface="Times New Roman" pitchFamily="18" charset="0"/>
                <a:cs typeface="Times New Roman" pitchFamily="18" charset="0"/>
              </a:rPr>
              <a:t>.</a:t>
            </a:r>
            <a:endParaRPr lang="ru-RU" sz="1400">
              <a:solidFill>
                <a:srgbClr val="FFFF00"/>
              </a:solidFill>
              <a:latin typeface="Times New Roman" pitchFamily="18" charset="0"/>
              <a:cs typeface="Times New Roman" pitchFamily="18" charset="0"/>
            </a:endParaRPr>
          </a:p>
        </p:txBody>
      </p:sp>
      <p:pic>
        <p:nvPicPr>
          <p:cNvPr id="10261" name="Picture 21" descr="Кристалические сланцы"/>
          <p:cNvPicPr>
            <a:picLocks noChangeAspect="1" noChangeArrowheads="1"/>
          </p:cNvPicPr>
          <p:nvPr/>
        </p:nvPicPr>
        <p:blipFill>
          <a:blip r:embed="rId4" cstate="print"/>
          <a:srcRect/>
          <a:stretch>
            <a:fillRect/>
          </a:stretch>
        </p:blipFill>
        <p:spPr bwMode="auto">
          <a:xfrm>
            <a:off x="3995738" y="3141663"/>
            <a:ext cx="4987925" cy="3513137"/>
          </a:xfrm>
          <a:prstGeom prst="rect">
            <a:avLst/>
          </a:prstGeom>
          <a:noFill/>
        </p:spPr>
      </p:pic>
      <p:sp>
        <p:nvSpPr>
          <p:cNvPr id="10245" name="WordArt 5"/>
          <p:cNvSpPr>
            <a:spLocks noChangeArrowheads="1" noChangeShapeType="1" noTextEdit="1"/>
          </p:cNvSpPr>
          <p:nvPr/>
        </p:nvSpPr>
        <p:spPr bwMode="auto">
          <a:xfrm>
            <a:off x="900113" y="0"/>
            <a:ext cx="7705725" cy="1125538"/>
          </a:xfrm>
          <a:prstGeom prst="rect">
            <a:avLst/>
          </a:prstGeom>
        </p:spPr>
        <p:txBody>
          <a:bodyPr wrap="none" fromWordArt="1">
            <a:prstTxWarp prst="textPlain">
              <a:avLst>
                <a:gd name="adj" fmla="val 50000"/>
              </a:avLst>
            </a:prstTxWarp>
          </a:bodyPr>
          <a:lstStyle/>
          <a:p>
            <a:pPr algn="ctr"/>
            <a:endParaRPr lang="ru-RU" sz="3600" kern="10">
              <a:ln w="19050">
                <a:solidFill>
                  <a:srgbClr val="99CCFF"/>
                </a:solidFill>
                <a:round/>
                <a:headEnd/>
                <a:tailEnd/>
              </a:ln>
              <a:solidFill>
                <a:srgbClr val="0066CC"/>
              </a:solidFill>
              <a:effectLst>
                <a:outerShdw dist="35921" dir="2700000" algn="ctr" rotWithShape="0">
                  <a:srgbClr val="990000"/>
                </a:outerShdw>
              </a:effectLst>
              <a:latin typeface="Times New Roman" pitchFamily="18" charset="0"/>
              <a:cs typeface="Times New Roman" pitchFamily="18" charset="0"/>
            </a:endParaRPr>
          </a:p>
        </p:txBody>
      </p:sp>
      <p:sp>
        <p:nvSpPr>
          <p:cNvPr id="10249" name="AutoShape 9"/>
          <p:cNvSpPr>
            <a:spLocks noChangeArrowheads="1"/>
          </p:cNvSpPr>
          <p:nvPr/>
        </p:nvSpPr>
        <p:spPr bwMode="auto">
          <a:xfrm>
            <a:off x="900113" y="3213100"/>
            <a:ext cx="576262" cy="792163"/>
          </a:xfrm>
          <a:prstGeom prst="downArrow">
            <a:avLst>
              <a:gd name="adj1" fmla="val 50000"/>
              <a:gd name="adj2" fmla="val 34366"/>
            </a:avLst>
          </a:prstGeom>
          <a:solidFill>
            <a:srgbClr val="970703"/>
          </a:solidFill>
          <a:ln w="9525">
            <a:solidFill>
              <a:srgbClr val="000000"/>
            </a:solidFill>
            <a:miter lim="800000"/>
            <a:headEnd/>
            <a:tailEnd/>
          </a:ln>
          <a:effectLst/>
        </p:spPr>
        <p:txBody>
          <a:bodyPr wrap="none" anchor="ctr"/>
          <a:lstStyle/>
          <a:p>
            <a:endParaRPr lang="ru-RU"/>
          </a:p>
        </p:txBody>
      </p:sp>
      <p:sp>
        <p:nvSpPr>
          <p:cNvPr id="10250" name="Rectangle 10"/>
          <p:cNvSpPr>
            <a:spLocks noChangeArrowheads="1"/>
          </p:cNvSpPr>
          <p:nvPr/>
        </p:nvSpPr>
        <p:spPr bwMode="auto">
          <a:xfrm>
            <a:off x="179388" y="4076700"/>
            <a:ext cx="2016125" cy="720725"/>
          </a:xfrm>
          <a:prstGeom prst="rect">
            <a:avLst/>
          </a:prstGeom>
          <a:gradFill rotWithShape="1">
            <a:gsLst>
              <a:gs pos="0">
                <a:srgbClr val="FF0000"/>
              </a:gs>
              <a:gs pos="100000">
                <a:srgbClr val="970703"/>
              </a:gs>
            </a:gsLst>
            <a:path path="rect">
              <a:fillToRect r="100000" b="100000"/>
            </a:path>
          </a:gradFill>
          <a:ln w="9525">
            <a:solidFill>
              <a:srgbClr val="800000"/>
            </a:solidFill>
            <a:miter lim="800000"/>
            <a:headEnd/>
            <a:tailEnd/>
          </a:ln>
          <a:effectLst/>
        </p:spPr>
        <p:txBody>
          <a:bodyPr wrap="none" anchor="ctr"/>
          <a:lstStyle/>
          <a:p>
            <a:pPr algn="ctr"/>
            <a:r>
              <a:rPr lang="ru-RU" sz="3200">
                <a:solidFill>
                  <a:srgbClr val="FFFF00"/>
                </a:solidFill>
              </a:rPr>
              <a:t>мрамор</a:t>
            </a:r>
          </a:p>
        </p:txBody>
      </p:sp>
      <p:sp>
        <p:nvSpPr>
          <p:cNvPr id="10252" name="AutoShape 12"/>
          <p:cNvSpPr>
            <a:spLocks noChangeArrowheads="1"/>
          </p:cNvSpPr>
          <p:nvPr/>
        </p:nvSpPr>
        <p:spPr bwMode="auto">
          <a:xfrm>
            <a:off x="5940425" y="1844675"/>
            <a:ext cx="1008063" cy="576263"/>
          </a:xfrm>
          <a:prstGeom prst="rightArrow">
            <a:avLst>
              <a:gd name="adj1" fmla="val 50000"/>
              <a:gd name="adj2" fmla="val 43733"/>
            </a:avLst>
          </a:prstGeom>
          <a:gradFill rotWithShape="1">
            <a:gsLst>
              <a:gs pos="0">
                <a:srgbClr val="FF0000"/>
              </a:gs>
              <a:gs pos="100000">
                <a:srgbClr val="970703"/>
              </a:gs>
            </a:gsLst>
            <a:path path="rect">
              <a:fillToRect r="100000" b="100000"/>
            </a:path>
          </a:gradFill>
          <a:ln w="9525">
            <a:solidFill>
              <a:srgbClr val="970703"/>
            </a:solidFill>
            <a:miter lim="800000"/>
            <a:headEnd/>
            <a:tailEnd/>
          </a:ln>
          <a:effectLst/>
        </p:spPr>
        <p:txBody>
          <a:bodyPr wrap="none" anchor="ctr"/>
          <a:lstStyle/>
          <a:p>
            <a:endParaRPr lang="ru-RU"/>
          </a:p>
        </p:txBody>
      </p:sp>
      <p:sp>
        <p:nvSpPr>
          <p:cNvPr id="10253" name="Rectangle 13"/>
          <p:cNvSpPr>
            <a:spLocks noChangeArrowheads="1"/>
          </p:cNvSpPr>
          <p:nvPr/>
        </p:nvSpPr>
        <p:spPr bwMode="auto">
          <a:xfrm>
            <a:off x="7019925" y="1773238"/>
            <a:ext cx="1835150" cy="720725"/>
          </a:xfrm>
          <a:prstGeom prst="rect">
            <a:avLst/>
          </a:prstGeom>
          <a:gradFill rotWithShape="1">
            <a:gsLst>
              <a:gs pos="0">
                <a:srgbClr val="FF0000"/>
              </a:gs>
              <a:gs pos="100000">
                <a:srgbClr val="970703"/>
              </a:gs>
            </a:gsLst>
            <a:path path="rect">
              <a:fillToRect r="100000" b="100000"/>
            </a:path>
          </a:gradFill>
          <a:ln w="9525">
            <a:solidFill>
              <a:srgbClr val="970703"/>
            </a:solidFill>
            <a:miter lim="800000"/>
            <a:headEnd/>
            <a:tailEnd/>
          </a:ln>
          <a:effectLst/>
        </p:spPr>
        <p:txBody>
          <a:bodyPr wrap="none" anchor="ctr"/>
          <a:lstStyle/>
          <a:p>
            <a:pPr algn="ctr"/>
            <a:r>
              <a:rPr lang="ru-RU" sz="3200">
                <a:solidFill>
                  <a:srgbClr val="FFFF00"/>
                </a:solidFill>
              </a:rPr>
              <a:t>кварцит</a:t>
            </a:r>
          </a:p>
        </p:txBody>
      </p:sp>
      <p:sp>
        <p:nvSpPr>
          <p:cNvPr id="10254" name="AutoShape 14"/>
          <p:cNvSpPr>
            <a:spLocks noChangeArrowheads="1"/>
          </p:cNvSpPr>
          <p:nvPr/>
        </p:nvSpPr>
        <p:spPr bwMode="auto">
          <a:xfrm>
            <a:off x="3203575" y="3429000"/>
            <a:ext cx="647700" cy="792163"/>
          </a:xfrm>
          <a:prstGeom prst="downArrow">
            <a:avLst>
              <a:gd name="adj1" fmla="val 50000"/>
              <a:gd name="adj2" fmla="val 30576"/>
            </a:avLst>
          </a:prstGeom>
          <a:solidFill>
            <a:srgbClr val="800000"/>
          </a:solidFill>
          <a:ln w="9525">
            <a:solidFill>
              <a:schemeClr val="bg1"/>
            </a:solidFill>
            <a:miter lim="800000"/>
            <a:headEnd/>
            <a:tailEnd/>
          </a:ln>
          <a:effectLst/>
        </p:spPr>
        <p:txBody>
          <a:bodyPr wrap="none" anchor="ctr"/>
          <a:lstStyle/>
          <a:p>
            <a:pPr algn="ctr"/>
            <a:endParaRPr lang="ru-RU" sz="1800">
              <a:solidFill>
                <a:srgbClr val="FF0000"/>
              </a:solidFill>
            </a:endParaRPr>
          </a:p>
        </p:txBody>
      </p:sp>
      <p:sp>
        <p:nvSpPr>
          <p:cNvPr id="10255" name="Rectangle 15"/>
          <p:cNvSpPr>
            <a:spLocks noChangeArrowheads="1"/>
          </p:cNvSpPr>
          <p:nvPr/>
        </p:nvSpPr>
        <p:spPr bwMode="auto">
          <a:xfrm>
            <a:off x="2627313" y="4365600"/>
            <a:ext cx="2087562" cy="863600"/>
          </a:xfrm>
          <a:prstGeom prst="rect">
            <a:avLst/>
          </a:prstGeom>
          <a:gradFill rotWithShape="1">
            <a:gsLst>
              <a:gs pos="0">
                <a:srgbClr val="FF0000"/>
              </a:gs>
              <a:gs pos="100000">
                <a:srgbClr val="970703"/>
              </a:gs>
            </a:gsLst>
            <a:path path="rect">
              <a:fillToRect t="100000" r="100000"/>
            </a:path>
          </a:gradFill>
          <a:ln w="9525">
            <a:solidFill>
              <a:schemeClr val="bg1"/>
            </a:solidFill>
            <a:miter lim="800000"/>
            <a:headEnd/>
            <a:tailEnd/>
          </a:ln>
          <a:effectLst/>
        </p:spPr>
        <p:txBody>
          <a:bodyPr wrap="none" anchor="ctr"/>
          <a:lstStyle/>
          <a:p>
            <a:pPr algn="ctr"/>
            <a:r>
              <a:rPr lang="ru-RU" smtClean="0">
                <a:solidFill>
                  <a:srgbClr val="FFFF00"/>
                </a:solidFill>
              </a:rPr>
              <a:t>Сазды сланец</a:t>
            </a:r>
            <a:endParaRPr lang="ru-RU">
              <a:solidFill>
                <a:srgbClr val="FFFF00"/>
              </a:solidFill>
            </a:endParaRPr>
          </a:p>
        </p:txBody>
      </p:sp>
      <p:pic>
        <p:nvPicPr>
          <p:cNvPr id="10256" name="Picture 16" descr="Construction_Man"/>
          <p:cNvPicPr>
            <a:picLocks noChangeAspect="1" noChangeArrowheads="1" noCrop="1"/>
          </p:cNvPicPr>
          <p:nvPr/>
        </p:nvPicPr>
        <p:blipFill>
          <a:blip r:embed="rId5" cstate="print"/>
          <a:srcRect/>
          <a:stretch>
            <a:fillRect/>
          </a:stretch>
        </p:blipFill>
        <p:spPr bwMode="auto">
          <a:xfrm>
            <a:off x="250825" y="4941888"/>
            <a:ext cx="2017713" cy="1916112"/>
          </a:xfrm>
          <a:prstGeom prst="rect">
            <a:avLst/>
          </a:prstGeom>
          <a:noFill/>
        </p:spPr>
      </p:pic>
      <p:sp>
        <p:nvSpPr>
          <p:cNvPr id="10257" name="AutoShape 17"/>
          <p:cNvSpPr>
            <a:spLocks noChangeArrowheads="1"/>
          </p:cNvSpPr>
          <p:nvPr/>
        </p:nvSpPr>
        <p:spPr bwMode="auto">
          <a:xfrm>
            <a:off x="5148263" y="2708275"/>
            <a:ext cx="647700" cy="792163"/>
          </a:xfrm>
          <a:prstGeom prst="downArrow">
            <a:avLst>
              <a:gd name="adj1" fmla="val 50000"/>
              <a:gd name="adj2" fmla="val 30576"/>
            </a:avLst>
          </a:prstGeom>
          <a:solidFill>
            <a:srgbClr val="800000"/>
          </a:solidFill>
          <a:ln w="9525">
            <a:solidFill>
              <a:schemeClr val="bg1"/>
            </a:solidFill>
            <a:miter lim="800000"/>
            <a:headEnd/>
            <a:tailEnd/>
          </a:ln>
          <a:effectLst/>
        </p:spPr>
        <p:txBody>
          <a:bodyPr wrap="none" anchor="ctr"/>
          <a:lstStyle/>
          <a:p>
            <a:pPr algn="ctr"/>
            <a:endParaRPr lang="ru-RU" sz="1800">
              <a:solidFill>
                <a:srgbClr val="FF0000"/>
              </a:solidFill>
            </a:endParaRPr>
          </a:p>
        </p:txBody>
      </p:sp>
      <p:sp>
        <p:nvSpPr>
          <p:cNvPr id="10258" name="Rectangle 18"/>
          <p:cNvSpPr>
            <a:spLocks noChangeArrowheads="1"/>
          </p:cNvSpPr>
          <p:nvPr/>
        </p:nvSpPr>
        <p:spPr bwMode="auto">
          <a:xfrm>
            <a:off x="4643438" y="3500438"/>
            <a:ext cx="1835150" cy="649287"/>
          </a:xfrm>
          <a:prstGeom prst="rect">
            <a:avLst/>
          </a:prstGeom>
          <a:gradFill rotWithShape="1">
            <a:gsLst>
              <a:gs pos="0">
                <a:srgbClr val="FF0000"/>
              </a:gs>
              <a:gs pos="100000">
                <a:srgbClr val="970703"/>
              </a:gs>
            </a:gsLst>
            <a:path path="rect">
              <a:fillToRect r="100000" b="100000"/>
            </a:path>
          </a:gradFill>
          <a:ln w="9525">
            <a:solidFill>
              <a:srgbClr val="970703"/>
            </a:solidFill>
            <a:miter lim="800000"/>
            <a:headEnd/>
            <a:tailEnd/>
          </a:ln>
          <a:effectLst/>
        </p:spPr>
        <p:txBody>
          <a:bodyPr wrap="none" anchor="ctr"/>
          <a:lstStyle/>
          <a:p>
            <a:pPr algn="ctr"/>
            <a:r>
              <a:rPr lang="ru-RU" sz="3200">
                <a:solidFill>
                  <a:srgbClr val="FFFF00"/>
                </a:solidFill>
              </a:rPr>
              <a:t>гнейс</a:t>
            </a:r>
          </a:p>
        </p:txBody>
      </p:sp>
      <p:sp>
        <p:nvSpPr>
          <p:cNvPr id="14" name="Заголовок 13"/>
          <p:cNvSpPr>
            <a:spLocks noGrp="1"/>
          </p:cNvSpPr>
          <p:nvPr>
            <p:ph type="title"/>
          </p:nvPr>
        </p:nvSpPr>
        <p:spPr>
          <a:xfrm>
            <a:off x="1043608" y="0"/>
            <a:ext cx="7498080" cy="1143000"/>
          </a:xfrm>
        </p:spPr>
        <p:txBody>
          <a:bodyPr>
            <a:normAutofit/>
          </a:bodyPr>
          <a:lstStyle/>
          <a:p>
            <a:r>
              <a:rPr lang="kk-KZ" sz="3200" b="1" smtClean="0">
                <a:solidFill>
                  <a:srgbClr val="0070C0"/>
                </a:solidFill>
                <a:latin typeface="Times New Roman" pitchFamily="18" charset="0"/>
                <a:cs typeface="Times New Roman" pitchFamily="18" charset="0"/>
              </a:rPr>
              <a:t>Метаморфты тау жыныстары</a:t>
            </a:r>
            <a:endParaRPr lang="ru-RU" sz="3200" b="1">
              <a:solidFill>
                <a:srgbClr val="0070C0"/>
              </a:solidFill>
              <a:latin typeface="Times New Roman" pitchFamily="18" charset="0"/>
              <a:cs typeface="Times New Roman" pitchFamily="18"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0248"/>
                                        </p:tgtEl>
                                        <p:attrNameLst>
                                          <p:attrName>style.visibility</p:attrName>
                                        </p:attrNameLst>
                                      </p:cBhvr>
                                      <p:to>
                                        <p:strVal val="visible"/>
                                      </p:to>
                                    </p:set>
                                    <p:anim calcmode="discrete" valueType="clr">
                                      <p:cBhvr override="childStyle">
                                        <p:cTn id="7" dur="80"/>
                                        <p:tgtEl>
                                          <p:spTgt spid="10248"/>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0248"/>
                                        </p:tgtEl>
                                        <p:attrNameLst>
                                          <p:attrName>fillcolor</p:attrName>
                                        </p:attrNameLst>
                                      </p:cBhvr>
                                      <p:tavLst>
                                        <p:tav tm="0">
                                          <p:val>
                                            <p:clrVal>
                                              <a:schemeClr val="accent2"/>
                                            </p:clrVal>
                                          </p:val>
                                        </p:tav>
                                        <p:tav tm="50000">
                                          <p:val>
                                            <p:clrVal>
                                              <a:schemeClr val="hlink"/>
                                            </p:clrVal>
                                          </p:val>
                                        </p:tav>
                                      </p:tavLst>
                                    </p:anim>
                                    <p:set>
                                      <p:cBhvr>
                                        <p:cTn id="9" dur="80"/>
                                        <p:tgtEl>
                                          <p:spTgt spid="10248"/>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10252"/>
                                        </p:tgtEl>
                                        <p:attrNameLst>
                                          <p:attrName>style.visibility</p:attrName>
                                        </p:attrNameLst>
                                      </p:cBhvr>
                                      <p:to>
                                        <p:strVal val="visible"/>
                                      </p:to>
                                    </p:set>
                                    <p:anim calcmode="lin" valueType="num">
                                      <p:cBhvr>
                                        <p:cTn id="14" dur="1000" fill="hold"/>
                                        <p:tgtEl>
                                          <p:spTgt spid="10252"/>
                                        </p:tgtEl>
                                        <p:attrNameLst>
                                          <p:attrName>ppt_x</p:attrName>
                                        </p:attrNameLst>
                                      </p:cBhvr>
                                      <p:tavLst>
                                        <p:tav tm="0">
                                          <p:val>
                                            <p:strVal val="#ppt_x-.2"/>
                                          </p:val>
                                        </p:tav>
                                        <p:tav tm="100000">
                                          <p:val>
                                            <p:strVal val="#ppt_x"/>
                                          </p:val>
                                        </p:tav>
                                      </p:tavLst>
                                    </p:anim>
                                    <p:anim calcmode="lin" valueType="num">
                                      <p:cBhvr>
                                        <p:cTn id="15" dur="1000" fill="hold"/>
                                        <p:tgtEl>
                                          <p:spTgt spid="10252"/>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0252"/>
                                        </p:tgtEl>
                                      </p:cBhvr>
                                    </p:animEffect>
                                  </p:childTnLst>
                                </p:cTn>
                              </p:par>
                              <p:par>
                                <p:cTn id="17" presetID="29" presetClass="entr" presetSubtype="0" fill="hold" grpId="0" nodeType="withEffect">
                                  <p:stCondLst>
                                    <p:cond delay="0"/>
                                  </p:stCondLst>
                                  <p:childTnLst>
                                    <p:set>
                                      <p:cBhvr>
                                        <p:cTn id="18" dur="1" fill="hold">
                                          <p:stCondLst>
                                            <p:cond delay="0"/>
                                          </p:stCondLst>
                                        </p:cTn>
                                        <p:tgtEl>
                                          <p:spTgt spid="10253"/>
                                        </p:tgtEl>
                                        <p:attrNameLst>
                                          <p:attrName>style.visibility</p:attrName>
                                        </p:attrNameLst>
                                      </p:cBhvr>
                                      <p:to>
                                        <p:strVal val="visible"/>
                                      </p:to>
                                    </p:set>
                                    <p:anim calcmode="lin" valueType="num">
                                      <p:cBhvr>
                                        <p:cTn id="19" dur="1000" fill="hold"/>
                                        <p:tgtEl>
                                          <p:spTgt spid="10253"/>
                                        </p:tgtEl>
                                        <p:attrNameLst>
                                          <p:attrName>ppt_x</p:attrName>
                                        </p:attrNameLst>
                                      </p:cBhvr>
                                      <p:tavLst>
                                        <p:tav tm="0">
                                          <p:val>
                                            <p:strVal val="#ppt_x-.2"/>
                                          </p:val>
                                        </p:tav>
                                        <p:tav tm="100000">
                                          <p:val>
                                            <p:strVal val="#ppt_x"/>
                                          </p:val>
                                        </p:tav>
                                      </p:tavLst>
                                    </p:anim>
                                    <p:anim calcmode="lin" valueType="num">
                                      <p:cBhvr>
                                        <p:cTn id="20" dur="1000" fill="hold"/>
                                        <p:tgtEl>
                                          <p:spTgt spid="10253"/>
                                        </p:tgtEl>
                                        <p:attrNameLst>
                                          <p:attrName>ppt_y</p:attrName>
                                        </p:attrNameLst>
                                      </p:cBhvr>
                                      <p:tavLst>
                                        <p:tav tm="0">
                                          <p:val>
                                            <p:strVal val="#ppt_y"/>
                                          </p:val>
                                        </p:tav>
                                        <p:tav tm="100000">
                                          <p:val>
                                            <p:strVal val="#ppt_y"/>
                                          </p:val>
                                        </p:tav>
                                      </p:tavLst>
                                    </p:anim>
                                    <p:animEffect transition="in" filter="wipe(right)" prLst="gradientSize: 0.1">
                                      <p:cBhvr>
                                        <p:cTn id="21" dur="1000"/>
                                        <p:tgtEl>
                                          <p:spTgt spid="10253"/>
                                        </p:tgtEl>
                                      </p:cBhvr>
                                    </p:animEffect>
                                  </p:childTnLst>
                                </p:cTn>
                              </p:par>
                            </p:childTnLst>
                          </p:cTn>
                        </p:par>
                        <p:par>
                          <p:cTn id="22" fill="hold">
                            <p:stCondLst>
                              <p:cond delay="1000"/>
                            </p:stCondLst>
                            <p:childTnLst>
                              <p:par>
                                <p:cTn id="23" presetID="29" presetClass="entr" presetSubtype="0" fill="hold" grpId="0" nodeType="afterEffect">
                                  <p:stCondLst>
                                    <p:cond delay="0"/>
                                  </p:stCondLst>
                                  <p:childTnLst>
                                    <p:set>
                                      <p:cBhvr>
                                        <p:cTn id="24" dur="1" fill="hold">
                                          <p:stCondLst>
                                            <p:cond delay="0"/>
                                          </p:stCondLst>
                                        </p:cTn>
                                        <p:tgtEl>
                                          <p:spTgt spid="10257"/>
                                        </p:tgtEl>
                                        <p:attrNameLst>
                                          <p:attrName>style.visibility</p:attrName>
                                        </p:attrNameLst>
                                      </p:cBhvr>
                                      <p:to>
                                        <p:strVal val="visible"/>
                                      </p:to>
                                    </p:set>
                                    <p:anim calcmode="lin" valueType="num">
                                      <p:cBhvr>
                                        <p:cTn id="25" dur="1000" fill="hold"/>
                                        <p:tgtEl>
                                          <p:spTgt spid="10257"/>
                                        </p:tgtEl>
                                        <p:attrNameLst>
                                          <p:attrName>ppt_x</p:attrName>
                                        </p:attrNameLst>
                                      </p:cBhvr>
                                      <p:tavLst>
                                        <p:tav tm="0">
                                          <p:val>
                                            <p:strVal val="#ppt_x-.2"/>
                                          </p:val>
                                        </p:tav>
                                        <p:tav tm="100000">
                                          <p:val>
                                            <p:strVal val="#ppt_x"/>
                                          </p:val>
                                        </p:tav>
                                      </p:tavLst>
                                    </p:anim>
                                    <p:anim calcmode="lin" valueType="num">
                                      <p:cBhvr>
                                        <p:cTn id="26" dur="1000" fill="hold"/>
                                        <p:tgtEl>
                                          <p:spTgt spid="10257"/>
                                        </p:tgtEl>
                                        <p:attrNameLst>
                                          <p:attrName>ppt_y</p:attrName>
                                        </p:attrNameLst>
                                      </p:cBhvr>
                                      <p:tavLst>
                                        <p:tav tm="0">
                                          <p:val>
                                            <p:strVal val="#ppt_y"/>
                                          </p:val>
                                        </p:tav>
                                        <p:tav tm="100000">
                                          <p:val>
                                            <p:strVal val="#ppt_y"/>
                                          </p:val>
                                        </p:tav>
                                      </p:tavLst>
                                    </p:anim>
                                    <p:animEffect transition="in" filter="wipe(right)" prLst="gradientSize: 0.1">
                                      <p:cBhvr>
                                        <p:cTn id="27" dur="1000"/>
                                        <p:tgtEl>
                                          <p:spTgt spid="10257"/>
                                        </p:tgtEl>
                                      </p:cBhvr>
                                    </p:animEffect>
                                  </p:childTnLst>
                                </p:cTn>
                              </p:par>
                              <p:par>
                                <p:cTn id="28" presetID="29" presetClass="entr" presetSubtype="0" fill="hold" grpId="0" nodeType="withEffect">
                                  <p:stCondLst>
                                    <p:cond delay="0"/>
                                  </p:stCondLst>
                                  <p:childTnLst>
                                    <p:set>
                                      <p:cBhvr>
                                        <p:cTn id="29" dur="1" fill="hold">
                                          <p:stCondLst>
                                            <p:cond delay="0"/>
                                          </p:stCondLst>
                                        </p:cTn>
                                        <p:tgtEl>
                                          <p:spTgt spid="10258"/>
                                        </p:tgtEl>
                                        <p:attrNameLst>
                                          <p:attrName>style.visibility</p:attrName>
                                        </p:attrNameLst>
                                      </p:cBhvr>
                                      <p:to>
                                        <p:strVal val="visible"/>
                                      </p:to>
                                    </p:set>
                                    <p:anim calcmode="lin" valueType="num">
                                      <p:cBhvr>
                                        <p:cTn id="30" dur="1000" fill="hold"/>
                                        <p:tgtEl>
                                          <p:spTgt spid="10258"/>
                                        </p:tgtEl>
                                        <p:attrNameLst>
                                          <p:attrName>ppt_x</p:attrName>
                                        </p:attrNameLst>
                                      </p:cBhvr>
                                      <p:tavLst>
                                        <p:tav tm="0">
                                          <p:val>
                                            <p:strVal val="#ppt_x-.2"/>
                                          </p:val>
                                        </p:tav>
                                        <p:tav tm="100000">
                                          <p:val>
                                            <p:strVal val="#ppt_x"/>
                                          </p:val>
                                        </p:tav>
                                      </p:tavLst>
                                    </p:anim>
                                    <p:anim calcmode="lin" valueType="num">
                                      <p:cBhvr>
                                        <p:cTn id="31" dur="1000" fill="hold"/>
                                        <p:tgtEl>
                                          <p:spTgt spid="10258"/>
                                        </p:tgtEl>
                                        <p:attrNameLst>
                                          <p:attrName>ppt_y</p:attrName>
                                        </p:attrNameLst>
                                      </p:cBhvr>
                                      <p:tavLst>
                                        <p:tav tm="0">
                                          <p:val>
                                            <p:strVal val="#ppt_y"/>
                                          </p:val>
                                        </p:tav>
                                        <p:tav tm="100000">
                                          <p:val>
                                            <p:strVal val="#ppt_y"/>
                                          </p:val>
                                        </p:tav>
                                      </p:tavLst>
                                    </p:anim>
                                    <p:animEffect transition="in" filter="wipe(right)" prLst="gradientSize: 0.1">
                                      <p:cBhvr>
                                        <p:cTn id="32" dur="1000"/>
                                        <p:tgtEl>
                                          <p:spTgt spid="10258"/>
                                        </p:tgtEl>
                                      </p:cBhvr>
                                    </p:animEffect>
                                  </p:childTnLst>
                                </p:cTn>
                              </p:par>
                            </p:childTnLst>
                          </p:cTn>
                        </p:par>
                        <p:par>
                          <p:cTn id="33" fill="hold">
                            <p:stCondLst>
                              <p:cond delay="2000"/>
                            </p:stCondLst>
                            <p:childTnLst>
                              <p:par>
                                <p:cTn id="34" presetID="29" presetClass="entr" presetSubtype="0" fill="hold" grpId="0" nodeType="afterEffect">
                                  <p:stCondLst>
                                    <p:cond delay="0"/>
                                  </p:stCondLst>
                                  <p:childTnLst>
                                    <p:set>
                                      <p:cBhvr>
                                        <p:cTn id="35" dur="1" fill="hold">
                                          <p:stCondLst>
                                            <p:cond delay="0"/>
                                          </p:stCondLst>
                                        </p:cTn>
                                        <p:tgtEl>
                                          <p:spTgt spid="10254"/>
                                        </p:tgtEl>
                                        <p:attrNameLst>
                                          <p:attrName>style.visibility</p:attrName>
                                        </p:attrNameLst>
                                      </p:cBhvr>
                                      <p:to>
                                        <p:strVal val="visible"/>
                                      </p:to>
                                    </p:set>
                                    <p:anim calcmode="lin" valueType="num">
                                      <p:cBhvr>
                                        <p:cTn id="36" dur="1000" fill="hold"/>
                                        <p:tgtEl>
                                          <p:spTgt spid="10254"/>
                                        </p:tgtEl>
                                        <p:attrNameLst>
                                          <p:attrName>ppt_x</p:attrName>
                                        </p:attrNameLst>
                                      </p:cBhvr>
                                      <p:tavLst>
                                        <p:tav tm="0">
                                          <p:val>
                                            <p:strVal val="#ppt_x-.2"/>
                                          </p:val>
                                        </p:tav>
                                        <p:tav tm="100000">
                                          <p:val>
                                            <p:strVal val="#ppt_x"/>
                                          </p:val>
                                        </p:tav>
                                      </p:tavLst>
                                    </p:anim>
                                    <p:anim calcmode="lin" valueType="num">
                                      <p:cBhvr>
                                        <p:cTn id="37" dur="1000" fill="hold"/>
                                        <p:tgtEl>
                                          <p:spTgt spid="10254"/>
                                        </p:tgtEl>
                                        <p:attrNameLst>
                                          <p:attrName>ppt_y</p:attrName>
                                        </p:attrNameLst>
                                      </p:cBhvr>
                                      <p:tavLst>
                                        <p:tav tm="0">
                                          <p:val>
                                            <p:strVal val="#ppt_y"/>
                                          </p:val>
                                        </p:tav>
                                        <p:tav tm="100000">
                                          <p:val>
                                            <p:strVal val="#ppt_y"/>
                                          </p:val>
                                        </p:tav>
                                      </p:tavLst>
                                    </p:anim>
                                    <p:animEffect transition="in" filter="wipe(right)" prLst="gradientSize: 0.1">
                                      <p:cBhvr>
                                        <p:cTn id="38" dur="1000"/>
                                        <p:tgtEl>
                                          <p:spTgt spid="10254"/>
                                        </p:tgtEl>
                                      </p:cBhvr>
                                    </p:animEffect>
                                  </p:childTnLst>
                                </p:cTn>
                              </p:par>
                              <p:par>
                                <p:cTn id="39" presetID="29" presetClass="entr" presetSubtype="0" fill="hold" grpId="0" nodeType="withEffect">
                                  <p:stCondLst>
                                    <p:cond delay="0"/>
                                  </p:stCondLst>
                                  <p:childTnLst>
                                    <p:set>
                                      <p:cBhvr>
                                        <p:cTn id="40" dur="1" fill="hold">
                                          <p:stCondLst>
                                            <p:cond delay="0"/>
                                          </p:stCondLst>
                                        </p:cTn>
                                        <p:tgtEl>
                                          <p:spTgt spid="10255"/>
                                        </p:tgtEl>
                                        <p:attrNameLst>
                                          <p:attrName>style.visibility</p:attrName>
                                        </p:attrNameLst>
                                      </p:cBhvr>
                                      <p:to>
                                        <p:strVal val="visible"/>
                                      </p:to>
                                    </p:set>
                                    <p:anim calcmode="lin" valueType="num">
                                      <p:cBhvr>
                                        <p:cTn id="41" dur="1000" fill="hold"/>
                                        <p:tgtEl>
                                          <p:spTgt spid="10255"/>
                                        </p:tgtEl>
                                        <p:attrNameLst>
                                          <p:attrName>ppt_x</p:attrName>
                                        </p:attrNameLst>
                                      </p:cBhvr>
                                      <p:tavLst>
                                        <p:tav tm="0">
                                          <p:val>
                                            <p:strVal val="#ppt_x-.2"/>
                                          </p:val>
                                        </p:tav>
                                        <p:tav tm="100000">
                                          <p:val>
                                            <p:strVal val="#ppt_x"/>
                                          </p:val>
                                        </p:tav>
                                      </p:tavLst>
                                    </p:anim>
                                    <p:anim calcmode="lin" valueType="num">
                                      <p:cBhvr>
                                        <p:cTn id="42" dur="1000" fill="hold"/>
                                        <p:tgtEl>
                                          <p:spTgt spid="10255"/>
                                        </p:tgtEl>
                                        <p:attrNameLst>
                                          <p:attrName>ppt_y</p:attrName>
                                        </p:attrNameLst>
                                      </p:cBhvr>
                                      <p:tavLst>
                                        <p:tav tm="0">
                                          <p:val>
                                            <p:strVal val="#ppt_y"/>
                                          </p:val>
                                        </p:tav>
                                        <p:tav tm="100000">
                                          <p:val>
                                            <p:strVal val="#ppt_y"/>
                                          </p:val>
                                        </p:tav>
                                      </p:tavLst>
                                    </p:anim>
                                    <p:animEffect transition="in" filter="wipe(right)" prLst="gradientSize: 0.1">
                                      <p:cBhvr>
                                        <p:cTn id="43" dur="1000"/>
                                        <p:tgtEl>
                                          <p:spTgt spid="10255"/>
                                        </p:tgtEl>
                                      </p:cBhvr>
                                    </p:animEffect>
                                  </p:childTnLst>
                                </p:cTn>
                              </p:par>
                            </p:childTnLst>
                          </p:cTn>
                        </p:par>
                        <p:par>
                          <p:cTn id="44" fill="hold">
                            <p:stCondLst>
                              <p:cond delay="3000"/>
                            </p:stCondLst>
                            <p:childTnLst>
                              <p:par>
                                <p:cTn id="45" presetID="29" presetClass="entr" presetSubtype="0" fill="hold" grpId="0" nodeType="afterEffect">
                                  <p:stCondLst>
                                    <p:cond delay="0"/>
                                  </p:stCondLst>
                                  <p:childTnLst>
                                    <p:set>
                                      <p:cBhvr>
                                        <p:cTn id="46" dur="1" fill="hold">
                                          <p:stCondLst>
                                            <p:cond delay="0"/>
                                          </p:stCondLst>
                                        </p:cTn>
                                        <p:tgtEl>
                                          <p:spTgt spid="10249"/>
                                        </p:tgtEl>
                                        <p:attrNameLst>
                                          <p:attrName>style.visibility</p:attrName>
                                        </p:attrNameLst>
                                      </p:cBhvr>
                                      <p:to>
                                        <p:strVal val="visible"/>
                                      </p:to>
                                    </p:set>
                                    <p:anim calcmode="lin" valueType="num">
                                      <p:cBhvr>
                                        <p:cTn id="47" dur="1000" fill="hold"/>
                                        <p:tgtEl>
                                          <p:spTgt spid="10249"/>
                                        </p:tgtEl>
                                        <p:attrNameLst>
                                          <p:attrName>ppt_x</p:attrName>
                                        </p:attrNameLst>
                                      </p:cBhvr>
                                      <p:tavLst>
                                        <p:tav tm="0">
                                          <p:val>
                                            <p:strVal val="#ppt_x-.2"/>
                                          </p:val>
                                        </p:tav>
                                        <p:tav tm="100000">
                                          <p:val>
                                            <p:strVal val="#ppt_x"/>
                                          </p:val>
                                        </p:tav>
                                      </p:tavLst>
                                    </p:anim>
                                    <p:anim calcmode="lin" valueType="num">
                                      <p:cBhvr>
                                        <p:cTn id="48" dur="1000" fill="hold"/>
                                        <p:tgtEl>
                                          <p:spTgt spid="10249"/>
                                        </p:tgtEl>
                                        <p:attrNameLst>
                                          <p:attrName>ppt_y</p:attrName>
                                        </p:attrNameLst>
                                      </p:cBhvr>
                                      <p:tavLst>
                                        <p:tav tm="0">
                                          <p:val>
                                            <p:strVal val="#ppt_y"/>
                                          </p:val>
                                        </p:tav>
                                        <p:tav tm="100000">
                                          <p:val>
                                            <p:strVal val="#ppt_y"/>
                                          </p:val>
                                        </p:tav>
                                      </p:tavLst>
                                    </p:anim>
                                    <p:animEffect transition="in" filter="wipe(right)" prLst="gradientSize: 0.1">
                                      <p:cBhvr>
                                        <p:cTn id="49" dur="1000"/>
                                        <p:tgtEl>
                                          <p:spTgt spid="10249"/>
                                        </p:tgtEl>
                                      </p:cBhvr>
                                    </p:animEffect>
                                  </p:childTnLst>
                                </p:cTn>
                              </p:par>
                              <p:par>
                                <p:cTn id="50" presetID="29" presetClass="entr" presetSubtype="0" fill="hold" grpId="0" nodeType="withEffect">
                                  <p:stCondLst>
                                    <p:cond delay="0"/>
                                  </p:stCondLst>
                                  <p:childTnLst>
                                    <p:set>
                                      <p:cBhvr>
                                        <p:cTn id="51" dur="1" fill="hold">
                                          <p:stCondLst>
                                            <p:cond delay="0"/>
                                          </p:stCondLst>
                                        </p:cTn>
                                        <p:tgtEl>
                                          <p:spTgt spid="10250"/>
                                        </p:tgtEl>
                                        <p:attrNameLst>
                                          <p:attrName>style.visibility</p:attrName>
                                        </p:attrNameLst>
                                      </p:cBhvr>
                                      <p:to>
                                        <p:strVal val="visible"/>
                                      </p:to>
                                    </p:set>
                                    <p:anim calcmode="lin" valueType="num">
                                      <p:cBhvr>
                                        <p:cTn id="52" dur="1000" fill="hold"/>
                                        <p:tgtEl>
                                          <p:spTgt spid="10250"/>
                                        </p:tgtEl>
                                        <p:attrNameLst>
                                          <p:attrName>ppt_x</p:attrName>
                                        </p:attrNameLst>
                                      </p:cBhvr>
                                      <p:tavLst>
                                        <p:tav tm="0">
                                          <p:val>
                                            <p:strVal val="#ppt_x-.2"/>
                                          </p:val>
                                        </p:tav>
                                        <p:tav tm="100000">
                                          <p:val>
                                            <p:strVal val="#ppt_x"/>
                                          </p:val>
                                        </p:tav>
                                      </p:tavLst>
                                    </p:anim>
                                    <p:anim calcmode="lin" valueType="num">
                                      <p:cBhvr>
                                        <p:cTn id="53" dur="1000" fill="hold"/>
                                        <p:tgtEl>
                                          <p:spTgt spid="10250"/>
                                        </p:tgtEl>
                                        <p:attrNameLst>
                                          <p:attrName>ppt_y</p:attrName>
                                        </p:attrNameLst>
                                      </p:cBhvr>
                                      <p:tavLst>
                                        <p:tav tm="0">
                                          <p:val>
                                            <p:strVal val="#ppt_y"/>
                                          </p:val>
                                        </p:tav>
                                        <p:tav tm="100000">
                                          <p:val>
                                            <p:strVal val="#ppt_y"/>
                                          </p:val>
                                        </p:tav>
                                      </p:tavLst>
                                    </p:anim>
                                    <p:animEffect transition="in" filter="wipe(right)" prLst="gradientSize: 0.1">
                                      <p:cBhvr>
                                        <p:cTn id="54" dur="1000"/>
                                        <p:tgtEl>
                                          <p:spTgt spid="102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8" grpId="0" animBg="1"/>
      <p:bldP spid="10249" grpId="0" animBg="1"/>
      <p:bldP spid="10250" grpId="0" animBg="1"/>
      <p:bldP spid="10252" grpId="0" animBg="1"/>
      <p:bldP spid="10253" grpId="0" animBg="1"/>
      <p:bldP spid="10254" grpId="0" animBg="1"/>
      <p:bldP spid="10255" grpId="0" animBg="1"/>
      <p:bldP spid="10257" grpId="0" animBg="1"/>
      <p:bldP spid="1025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3200" b="1" smtClean="0">
                <a:solidFill>
                  <a:srgbClr val="0070C0"/>
                </a:solidFill>
                <a:latin typeface="Times New Roman" pitchFamily="18" charset="0"/>
                <a:cs typeface="Times New Roman" pitchFamily="18" charset="0"/>
              </a:rPr>
              <a:t>Метаморфты тау жыныстары</a:t>
            </a:r>
            <a:endParaRPr lang="ru-RU" sz="3200" b="1">
              <a:solidFill>
                <a:srgbClr val="0070C0"/>
              </a:solidFill>
              <a:latin typeface="Times New Roman" pitchFamily="18" charset="0"/>
              <a:cs typeface="Times New Roman" pitchFamily="18" charset="0"/>
            </a:endParaRPr>
          </a:p>
        </p:txBody>
      </p:sp>
      <p:sp>
        <p:nvSpPr>
          <p:cNvPr id="3" name="Содержимое 2"/>
          <p:cNvSpPr>
            <a:spLocks noGrp="1"/>
          </p:cNvSpPr>
          <p:nvPr>
            <p:ph idx="1"/>
          </p:nvPr>
        </p:nvSpPr>
        <p:spPr>
          <a:xfrm>
            <a:off x="179512" y="1196752"/>
            <a:ext cx="8754176" cy="5256584"/>
          </a:xfrm>
        </p:spPr>
        <p:txBody>
          <a:bodyPr>
            <a:noAutofit/>
          </a:bodyPr>
          <a:lstStyle/>
          <a:p>
            <a:pPr>
              <a:buNone/>
            </a:pPr>
            <a:r>
              <a:rPr lang="ru-RU" sz="1400" smtClean="0">
                <a:latin typeface="Times New Roman" pitchFamily="18" charset="0"/>
                <a:cs typeface="Times New Roman" pitchFamily="18" charset="0"/>
              </a:rPr>
              <a:t>            Метаморфтық тау жыныстары геологиялық қалыптасу жағдайына қарай катаклаздық, жапсар-термалық, аймақтық және </a:t>
            </a:r>
            <a:r>
              <a:rPr lang="ru-RU" sz="1400" smtClean="0">
                <a:latin typeface="Times New Roman" pitchFamily="18" charset="0"/>
                <a:cs typeface="Times New Roman" pitchFamily="18" charset="0"/>
                <a:hlinkClick r:id="rId2" tooltip="Метасоматоздық (мұндай бет жоқ)"/>
              </a:rPr>
              <a:t>метасоматоздық</a:t>
            </a:r>
            <a:r>
              <a:rPr lang="ru-RU" sz="1400" smtClean="0">
                <a:latin typeface="Times New Roman" pitchFamily="18" charset="0"/>
                <a:cs typeface="Times New Roman" pitchFamily="18" charset="0"/>
              </a:rPr>
              <a:t>болады. Катаклаздық </a:t>
            </a:r>
            <a:r>
              <a:rPr lang="ru-RU" sz="1400" i="1" smtClean="0">
                <a:latin typeface="Times New Roman" pitchFamily="18" charset="0"/>
                <a:cs typeface="Times New Roman" pitchFamily="18" charset="0"/>
              </a:rPr>
              <a:t>Метаморфтық тау жыныстары</a:t>
            </a:r>
            <a:r>
              <a:rPr lang="ru-RU" sz="1400" smtClean="0">
                <a:latin typeface="Times New Roman" pitchFamily="18" charset="0"/>
                <a:cs typeface="Times New Roman" pitchFamily="18" charset="0"/>
              </a:rPr>
              <a:t> тектоникалық қозғалыстарға байланысты туатын қысымның әсерінен қалыптасады. Уатылу дәрежесіне қарай олардың тектоникалық </a:t>
            </a:r>
            <a:r>
              <a:rPr lang="ru-RU" sz="1400" smtClean="0">
                <a:latin typeface="Times New Roman" pitchFamily="18" charset="0"/>
                <a:cs typeface="Times New Roman" pitchFamily="18" charset="0"/>
                <a:hlinkClick r:id="rId3" tooltip="Брекчия"/>
              </a:rPr>
              <a:t>брекчиялар</a:t>
            </a:r>
            <a:r>
              <a:rPr lang="ru-RU" sz="1400" smtClean="0">
                <a:latin typeface="Times New Roman" pitchFamily="18" charset="0"/>
                <a:cs typeface="Times New Roman" pitchFamily="18" charset="0"/>
              </a:rPr>
              <a:t>, </a:t>
            </a:r>
            <a:r>
              <a:rPr lang="ru-RU" sz="1400" smtClean="0">
                <a:latin typeface="Times New Roman" pitchFamily="18" charset="0"/>
                <a:cs typeface="Times New Roman" pitchFamily="18" charset="0"/>
                <a:hlinkClick r:id="rId4" tooltip="Катаклазит"/>
              </a:rPr>
              <a:t>катаклазиттер</a:t>
            </a:r>
            <a:r>
              <a:rPr lang="ru-RU" sz="1400" smtClean="0">
                <a:latin typeface="Times New Roman" pitchFamily="18" charset="0"/>
                <a:cs typeface="Times New Roman" pitchFamily="18" charset="0"/>
              </a:rPr>
              <a:t>, </a:t>
            </a:r>
            <a:r>
              <a:rPr lang="ru-RU" sz="1400" smtClean="0">
                <a:latin typeface="Times New Roman" pitchFamily="18" charset="0"/>
                <a:cs typeface="Times New Roman" pitchFamily="18" charset="0"/>
                <a:hlinkClick r:id="rId5" tooltip="Милонит"/>
              </a:rPr>
              <a:t>милониттер</a:t>
            </a:r>
            <a:r>
              <a:rPr lang="ru-RU" sz="1400" smtClean="0">
                <a:latin typeface="Times New Roman" pitchFamily="18" charset="0"/>
                <a:cs typeface="Times New Roman" pitchFamily="18" charset="0"/>
              </a:rPr>
              <a:t> сынды түрлері пайда болады. Жапсар-термалық</a:t>
            </a:r>
            <a:r>
              <a:rPr lang="ru-RU" sz="1400" i="1" smtClean="0">
                <a:latin typeface="Times New Roman" pitchFamily="18" charset="0"/>
                <a:cs typeface="Times New Roman" pitchFamily="18" charset="0"/>
              </a:rPr>
              <a:t>Метаморфтық тау жыныстары</a:t>
            </a:r>
            <a:r>
              <a:rPr lang="ru-RU" sz="1400" smtClean="0">
                <a:latin typeface="Times New Roman" pitchFamily="18" charset="0"/>
                <a:cs typeface="Times New Roman" pitchFamily="18" charset="0"/>
              </a:rPr>
              <a:t> интрузиялардың сыртында жылудың әсерінен қалыптасады. Онда силикатты тау жыныстары мүйіз тастарға, карбонаттылар мәрмәрлерге, кремнийлілер кварциттерге айналады. Олардың минералдық құрамы бастапқы тау жыныстарының құрамы мен температурасына байланысты әр түрлі болып келеді.</a:t>
            </a:r>
            <a:br>
              <a:rPr lang="ru-RU" sz="1400" smtClean="0">
                <a:latin typeface="Times New Roman" pitchFamily="18" charset="0"/>
                <a:cs typeface="Times New Roman" pitchFamily="18" charset="0"/>
              </a:rPr>
            </a:br>
            <a:r>
              <a:rPr lang="ru-RU" sz="1400" smtClean="0">
                <a:latin typeface="Times New Roman" pitchFamily="18" charset="0"/>
                <a:cs typeface="Times New Roman" pitchFamily="18" charset="0"/>
              </a:rPr>
              <a:t>Аймақтық метаморфизмде жылудың, қысымның, ерітінділердің әсерінен тақтатастар, </a:t>
            </a:r>
            <a:r>
              <a:rPr lang="ru-RU" sz="1400" smtClean="0">
                <a:latin typeface="Times New Roman" pitchFamily="18" charset="0"/>
                <a:cs typeface="Times New Roman" pitchFamily="18" charset="0"/>
                <a:hlinkClick r:id="rId6" tooltip="Гнейс"/>
              </a:rPr>
              <a:t>гнейстер</a:t>
            </a:r>
            <a:r>
              <a:rPr lang="ru-RU" sz="1400" smtClean="0">
                <a:latin typeface="Times New Roman" pitchFamily="18" charset="0"/>
                <a:cs typeface="Times New Roman" pitchFamily="18" charset="0"/>
              </a:rPr>
              <a:t>, </a:t>
            </a:r>
            <a:r>
              <a:rPr lang="ru-RU" sz="1400" smtClean="0">
                <a:latin typeface="Times New Roman" pitchFamily="18" charset="0"/>
                <a:cs typeface="Times New Roman" pitchFamily="18" charset="0"/>
                <a:hlinkClick r:id="rId7" tooltip="Гранулит"/>
              </a:rPr>
              <a:t>гранулиттер</a:t>
            </a:r>
            <a:r>
              <a:rPr lang="ru-RU" sz="1400" smtClean="0">
                <a:latin typeface="Times New Roman" pitchFamily="18" charset="0"/>
                <a:cs typeface="Times New Roman" pitchFamily="18" charset="0"/>
              </a:rPr>
              <a:t>, </a:t>
            </a:r>
            <a:r>
              <a:rPr lang="ru-RU" sz="1400" smtClean="0">
                <a:latin typeface="Times New Roman" pitchFamily="18" charset="0"/>
                <a:cs typeface="Times New Roman" pitchFamily="18" charset="0"/>
                <a:hlinkClick r:id="rId8" tooltip="Амфиболит"/>
              </a:rPr>
              <a:t>амфиболиттер</a:t>
            </a:r>
            <a:r>
              <a:rPr lang="ru-RU" sz="1400" smtClean="0">
                <a:latin typeface="Times New Roman" pitchFamily="18" charset="0"/>
                <a:cs typeface="Times New Roman" pitchFamily="18" charset="0"/>
              </a:rPr>
              <a:t>, </a:t>
            </a:r>
            <a:r>
              <a:rPr lang="ru-RU" sz="1400" smtClean="0">
                <a:latin typeface="Times New Roman" pitchFamily="18" charset="0"/>
                <a:cs typeface="Times New Roman" pitchFamily="18" charset="0"/>
                <a:hlinkClick r:id="rId9" tooltip="Мәрмәр"/>
              </a:rPr>
              <a:t>мәрмәрлер</a:t>
            </a:r>
            <a:r>
              <a:rPr lang="ru-RU" sz="1400" smtClean="0">
                <a:latin typeface="Times New Roman" pitchFamily="18" charset="0"/>
                <a:cs typeface="Times New Roman" pitchFamily="18" charset="0"/>
              </a:rPr>
              <a:t>,</a:t>
            </a:r>
            <a:r>
              <a:rPr lang="ru-RU" sz="1400" smtClean="0">
                <a:latin typeface="Times New Roman" pitchFamily="18" charset="0"/>
                <a:cs typeface="Times New Roman" pitchFamily="18" charset="0"/>
                <a:hlinkClick r:id="rId10" tooltip="Кварцит"/>
              </a:rPr>
              <a:t>кварциттер</a:t>
            </a:r>
            <a:r>
              <a:rPr lang="ru-RU" sz="1400" smtClean="0">
                <a:latin typeface="Times New Roman" pitchFamily="18" charset="0"/>
                <a:cs typeface="Times New Roman" pitchFamily="18" charset="0"/>
              </a:rPr>
              <a:t>, </a:t>
            </a:r>
            <a:r>
              <a:rPr lang="ru-RU" sz="1400" smtClean="0">
                <a:latin typeface="Times New Roman" pitchFamily="18" charset="0"/>
                <a:cs typeface="Times New Roman" pitchFamily="18" charset="0"/>
                <a:hlinkClick r:id="rId11" tooltip="Мигматит"/>
              </a:rPr>
              <a:t>мигматиттер</a:t>
            </a:r>
            <a:r>
              <a:rPr lang="ru-RU" sz="1400" smtClean="0">
                <a:latin typeface="Times New Roman" pitchFamily="18" charset="0"/>
                <a:cs typeface="Times New Roman" pitchFamily="18" charset="0"/>
              </a:rPr>
              <a:t>, </a:t>
            </a:r>
            <a:r>
              <a:rPr lang="ru-RU" sz="1400" smtClean="0">
                <a:latin typeface="Times New Roman" pitchFamily="18" charset="0"/>
                <a:cs typeface="Times New Roman" pitchFamily="18" charset="0"/>
                <a:hlinkClick r:id="rId12" tooltip="Эклогит"/>
              </a:rPr>
              <a:t>эклогиттер</a:t>
            </a:r>
            <a:r>
              <a:rPr lang="ru-RU" sz="1400" smtClean="0">
                <a:latin typeface="Times New Roman" pitchFamily="18" charset="0"/>
                <a:cs typeface="Times New Roman" pitchFamily="18" charset="0"/>
              </a:rPr>
              <a:t> қалыптасады. Оларға тақтатастық, сирек шомбал бітім, әркелкі түйірлі құрылым, </a:t>
            </a:r>
            <a:r>
              <a:rPr lang="ru-RU" sz="1400" i="1" smtClean="0">
                <a:latin typeface="Times New Roman" pitchFamily="18" charset="0"/>
                <a:cs typeface="Times New Roman" pitchFamily="18" charset="0"/>
              </a:rPr>
              <a:t>кордиерит, андалузит, силлиманит, кианит, ставролит, омфацит, альмандин, пироп</a:t>
            </a:r>
            <a:r>
              <a:rPr lang="ru-RU" sz="1400" smtClean="0">
                <a:latin typeface="Times New Roman" pitchFamily="18" charset="0"/>
                <a:cs typeface="Times New Roman" pitchFamily="18" charset="0"/>
              </a:rPr>
              <a:t> сияқты типоморфтық минералдар тән.</a:t>
            </a:r>
            <a:br>
              <a:rPr lang="ru-RU" sz="1400" smtClean="0">
                <a:latin typeface="Times New Roman" pitchFamily="18" charset="0"/>
                <a:cs typeface="Times New Roman" pitchFamily="18" charset="0"/>
              </a:rPr>
            </a:br>
            <a:r>
              <a:rPr lang="ru-RU" sz="1400" smtClean="0">
                <a:latin typeface="Times New Roman" pitchFamily="18" charset="0"/>
                <a:cs typeface="Times New Roman" pitchFamily="18" charset="0"/>
              </a:rPr>
              <a:t>Магмалық және шөгінді жыныстар жердің терең қабатына түссе немесе жаңадан көтерілген магмалық ыстық лебіне ұшыраса, олар қысым күшінің және ыстық лептің әсерінен әр турлі өзгерістерге ұшырап, өзінің бастапқы құрылыс түрін жоғалтады, сонымен қатар олардың минералдық және химиялық құрамы да өзгереді. Осындай өзгерістен пайда болған жыныстарды метаморфтық жыныстар деп атайды. Мысалы, ізбестас метаморфтық әсерден кристалданып, тығыздалып мраморға айналады. Демек,</a:t>
            </a:r>
            <a:r>
              <a:rPr lang="ru-RU" sz="1400" smtClean="0">
                <a:latin typeface="Times New Roman" pitchFamily="18" charset="0"/>
                <a:cs typeface="Times New Roman" pitchFamily="18" charset="0"/>
                <a:hlinkClick r:id="rId13" tooltip="Мрамор"/>
              </a:rPr>
              <a:t>мрамор</a:t>
            </a:r>
            <a:r>
              <a:rPr lang="ru-RU" sz="1400" smtClean="0">
                <a:latin typeface="Times New Roman" pitchFamily="18" charset="0"/>
                <a:cs typeface="Times New Roman" pitchFamily="18" charset="0"/>
              </a:rPr>
              <a:t> — метаморфтық жыныс. Сазтастар әсерінен жаншылып, кристалды тақтатасқ а айналады. Граниттер мен құмтастар метаморфизм әсерінен жаншылып, кристалданып тақталанады, оны гнейс деп атайды. Габбро өзгергенде онан </a:t>
            </a:r>
            <a:r>
              <a:rPr lang="ru-RU" sz="1400" smtClean="0">
                <a:latin typeface="Times New Roman" pitchFamily="18" charset="0"/>
                <a:cs typeface="Times New Roman" pitchFamily="18" charset="0"/>
                <a:hlinkClick r:id="rId8" tooltip="Амфиболит"/>
              </a:rPr>
              <a:t>амфиболит</a:t>
            </a:r>
            <a:r>
              <a:rPr lang="ru-RU" sz="1400" smtClean="0">
                <a:latin typeface="Times New Roman" pitchFamily="18" charset="0"/>
                <a:cs typeface="Times New Roman" pitchFamily="18" charset="0"/>
              </a:rPr>
              <a:t> атты жыныс шығады. Қазақстан жеріндегі де кембрийлік белдемдерінің кешендері эпидот – амфиболиттік, жасыл тастық фациялардың түзілу темп-раларына сәйкес орта, жоғарғы қысым жағдайларында пайда болғаны анықталған. Бұл кешендер белдеулік (</a:t>
            </a:r>
            <a:r>
              <a:rPr lang="ru-RU" sz="1400" smtClean="0">
                <a:latin typeface="Times New Roman" pitchFamily="18" charset="0"/>
                <a:cs typeface="Times New Roman" pitchFamily="18" charset="0"/>
                <a:hlinkClick r:id="rId14" tooltip="Үлкен Қаратау (мұндай бет жоқ)"/>
              </a:rPr>
              <a:t>Үлкен Қаратау</a:t>
            </a:r>
            <a:r>
              <a:rPr lang="ru-RU" sz="1400" smtClean="0">
                <a:latin typeface="Times New Roman" pitchFamily="18" charset="0"/>
                <a:cs typeface="Times New Roman" pitchFamily="18" charset="0"/>
              </a:rPr>
              <a:t>, </a:t>
            </a:r>
            <a:r>
              <a:rPr lang="ru-RU" sz="1400" i="1" smtClean="0">
                <a:latin typeface="Times New Roman" pitchFamily="18" charset="0"/>
                <a:cs typeface="Times New Roman" pitchFamily="18" charset="0"/>
              </a:rPr>
              <a:t>өлытау</a:t>
            </a:r>
            <a:r>
              <a:rPr lang="ru-RU" sz="1400" smtClean="0">
                <a:latin typeface="Times New Roman" pitchFamily="18" charset="0"/>
                <a:cs typeface="Times New Roman" pitchFamily="18" charset="0"/>
              </a:rPr>
              <a:t>) және тең өлшемді </a:t>
            </a:r>
            <a:r>
              <a:rPr lang="ru-RU" sz="1400" smtClean="0">
                <a:latin typeface="Times New Roman" pitchFamily="18" charset="0"/>
                <a:cs typeface="Times New Roman" pitchFamily="18" charset="0"/>
                <a:hlinkClick r:id="rId15" tooltip="Мақбел (мұндай бет жоқ)"/>
              </a:rPr>
              <a:t>Мақбел</a:t>
            </a:r>
            <a:r>
              <a:rPr lang="ru-RU" sz="1400" smtClean="0">
                <a:latin typeface="Times New Roman" pitchFamily="18" charset="0"/>
                <a:cs typeface="Times New Roman" pitchFamily="18" charset="0"/>
              </a:rPr>
              <a:t> (</a:t>
            </a:r>
            <a:r>
              <a:rPr lang="ru-RU" sz="1400" i="1" smtClean="0">
                <a:latin typeface="Times New Roman" pitchFamily="18" charset="0"/>
                <a:cs typeface="Times New Roman" pitchFamily="18" charset="0"/>
              </a:rPr>
              <a:t>Мақпал</a:t>
            </a:r>
            <a:r>
              <a:rPr lang="ru-RU" sz="1400" smtClean="0">
                <a:latin typeface="Times New Roman" pitchFamily="18" charset="0"/>
                <a:cs typeface="Times New Roman" pitchFamily="18" charset="0"/>
              </a:rPr>
              <a:t>), </a:t>
            </a:r>
            <a:r>
              <a:rPr lang="ru-RU" sz="1400" i="1" smtClean="0">
                <a:latin typeface="Times New Roman" pitchFamily="18" charset="0"/>
                <a:cs typeface="Times New Roman" pitchFamily="18" charset="0"/>
              </a:rPr>
              <a:t>Шу, Көкшетау көтерілімдері</a:t>
            </a:r>
            <a:r>
              <a:rPr lang="ru-RU" sz="1400" smtClean="0">
                <a:latin typeface="Times New Roman" pitchFamily="18" charset="0"/>
                <a:cs typeface="Times New Roman" pitchFamily="18" charset="0"/>
              </a:rPr>
              <a:t>] болып бөлінеді.</a:t>
            </a:r>
          </a:p>
          <a:p>
            <a:r>
              <a:rPr lang="ru-RU" sz="1400" smtClean="0"/>
              <a:t/>
            </a:r>
            <a:br>
              <a:rPr lang="ru-RU" sz="1400" smtClean="0"/>
            </a:br>
            <a:endParaRPr lang="ru-RU" sz="1400"/>
          </a:p>
        </p:txBody>
      </p:sp>
    </p:spTree>
  </p:cSld>
  <p:clrMapOvr>
    <a:masterClrMapping/>
  </p:clrMapOvr>
  <p:transition>
    <p:strips dir="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3" name="Picture 5" descr="мрамор"/>
          <p:cNvPicPr>
            <a:picLocks noChangeAspect="1" noChangeArrowheads="1"/>
          </p:cNvPicPr>
          <p:nvPr/>
        </p:nvPicPr>
        <p:blipFill>
          <a:blip r:embed="rId2" cstate="print"/>
          <a:srcRect/>
          <a:stretch>
            <a:fillRect/>
          </a:stretch>
        </p:blipFill>
        <p:spPr bwMode="auto">
          <a:xfrm>
            <a:off x="323850" y="765175"/>
            <a:ext cx="3311525" cy="2735263"/>
          </a:xfrm>
          <a:prstGeom prst="rect">
            <a:avLst/>
          </a:prstGeom>
          <a:noFill/>
        </p:spPr>
      </p:pic>
      <p:pic>
        <p:nvPicPr>
          <p:cNvPr id="17414" name="Picture 6" descr="глин сланец"/>
          <p:cNvPicPr>
            <a:picLocks noChangeAspect="1" noChangeArrowheads="1"/>
          </p:cNvPicPr>
          <p:nvPr/>
        </p:nvPicPr>
        <p:blipFill>
          <a:blip r:embed="rId3" cstate="print"/>
          <a:srcRect/>
          <a:stretch>
            <a:fillRect/>
          </a:stretch>
        </p:blipFill>
        <p:spPr bwMode="auto">
          <a:xfrm>
            <a:off x="5364163" y="836613"/>
            <a:ext cx="3529012" cy="2663825"/>
          </a:xfrm>
          <a:prstGeom prst="rect">
            <a:avLst/>
          </a:prstGeom>
          <a:noFill/>
        </p:spPr>
      </p:pic>
      <p:pic>
        <p:nvPicPr>
          <p:cNvPr id="17415" name="Picture 7" descr="Яшма"/>
          <p:cNvPicPr>
            <a:picLocks noChangeAspect="1" noChangeArrowheads="1"/>
          </p:cNvPicPr>
          <p:nvPr/>
        </p:nvPicPr>
        <p:blipFill>
          <a:blip r:embed="rId4" cstate="print"/>
          <a:srcRect/>
          <a:stretch>
            <a:fillRect/>
          </a:stretch>
        </p:blipFill>
        <p:spPr bwMode="auto">
          <a:xfrm>
            <a:off x="395288" y="3860800"/>
            <a:ext cx="3240087" cy="2808288"/>
          </a:xfrm>
          <a:prstGeom prst="rect">
            <a:avLst/>
          </a:prstGeom>
          <a:noFill/>
        </p:spPr>
      </p:pic>
      <p:pic>
        <p:nvPicPr>
          <p:cNvPr id="17416" name="Picture 8" descr="Гнейс"/>
          <p:cNvPicPr>
            <a:picLocks noChangeAspect="1" noChangeArrowheads="1"/>
          </p:cNvPicPr>
          <p:nvPr/>
        </p:nvPicPr>
        <p:blipFill>
          <a:blip r:embed="rId5" cstate="print"/>
          <a:srcRect/>
          <a:stretch>
            <a:fillRect/>
          </a:stretch>
        </p:blipFill>
        <p:spPr bwMode="auto">
          <a:xfrm>
            <a:off x="5364163" y="3860800"/>
            <a:ext cx="3462337" cy="2847975"/>
          </a:xfrm>
          <a:prstGeom prst="rect">
            <a:avLst/>
          </a:prstGeom>
          <a:noFill/>
        </p:spPr>
      </p:pic>
      <p:sp>
        <p:nvSpPr>
          <p:cNvPr id="17417" name="AutoShape 9"/>
          <p:cNvSpPr>
            <a:spLocks noChangeArrowheads="1"/>
          </p:cNvSpPr>
          <p:nvPr/>
        </p:nvSpPr>
        <p:spPr bwMode="auto">
          <a:xfrm>
            <a:off x="899592" y="2780928"/>
            <a:ext cx="2303463" cy="792163"/>
          </a:xfrm>
          <a:prstGeom prst="bevel">
            <a:avLst>
              <a:gd name="adj" fmla="val 12500"/>
            </a:avLst>
          </a:prstGeom>
          <a:gradFill rotWithShape="1">
            <a:gsLst>
              <a:gs pos="0">
                <a:schemeClr val="accent1"/>
              </a:gs>
              <a:gs pos="100000">
                <a:schemeClr val="bg2"/>
              </a:gs>
            </a:gsLst>
            <a:path path="rect">
              <a:fillToRect l="50000" t="50000" r="50000" b="50000"/>
            </a:path>
          </a:gradFill>
          <a:ln w="9525">
            <a:solidFill>
              <a:schemeClr val="tx1"/>
            </a:solidFill>
            <a:miter lim="800000"/>
            <a:headEnd/>
            <a:tailEnd/>
          </a:ln>
          <a:effectLst/>
        </p:spPr>
        <p:txBody>
          <a:bodyPr wrap="none" anchor="ctr"/>
          <a:lstStyle/>
          <a:p>
            <a:pPr algn="ctr"/>
            <a:r>
              <a:rPr lang="ru-RU" smtClean="0">
                <a:solidFill>
                  <a:srgbClr val="FFFF00"/>
                </a:solidFill>
                <a:effectLst>
                  <a:outerShdw blurRad="38100" dist="38100" dir="2700000" algn="tl">
                    <a:srgbClr val="000000"/>
                  </a:outerShdw>
                </a:effectLst>
                <a:latin typeface="Times New Roman" pitchFamily="18" charset="0"/>
                <a:cs typeface="Times New Roman" pitchFamily="18" charset="0"/>
              </a:rPr>
              <a:t>Мрамор</a:t>
            </a:r>
            <a:endParaRPr lang="ru-RU">
              <a:solidFill>
                <a:srgbClr val="FFFF00"/>
              </a:solidFill>
              <a:effectLst>
                <a:outerShdw blurRad="38100" dist="38100" dir="2700000" algn="tl">
                  <a:srgbClr val="000000"/>
                </a:outerShdw>
              </a:effectLst>
              <a:latin typeface="Times New Roman" pitchFamily="18" charset="0"/>
              <a:cs typeface="Times New Roman" pitchFamily="18" charset="0"/>
            </a:endParaRPr>
          </a:p>
        </p:txBody>
      </p:sp>
      <p:sp>
        <p:nvSpPr>
          <p:cNvPr id="17418" name="AutoShape 10"/>
          <p:cNvSpPr>
            <a:spLocks noChangeArrowheads="1"/>
          </p:cNvSpPr>
          <p:nvPr/>
        </p:nvSpPr>
        <p:spPr bwMode="auto">
          <a:xfrm>
            <a:off x="6011863" y="6065838"/>
            <a:ext cx="2303462" cy="792162"/>
          </a:xfrm>
          <a:prstGeom prst="bevel">
            <a:avLst>
              <a:gd name="adj" fmla="val 12500"/>
            </a:avLst>
          </a:prstGeom>
          <a:gradFill rotWithShape="1">
            <a:gsLst>
              <a:gs pos="0">
                <a:schemeClr val="accent1"/>
              </a:gs>
              <a:gs pos="100000">
                <a:schemeClr val="bg2"/>
              </a:gs>
            </a:gsLst>
            <a:path path="rect">
              <a:fillToRect l="50000" t="50000" r="50000" b="50000"/>
            </a:path>
          </a:gradFill>
          <a:ln w="9525">
            <a:solidFill>
              <a:schemeClr val="tx1"/>
            </a:solidFill>
            <a:miter lim="800000"/>
            <a:headEnd/>
            <a:tailEnd/>
          </a:ln>
          <a:effectLst/>
        </p:spPr>
        <p:txBody>
          <a:bodyPr wrap="none" anchor="ctr"/>
          <a:lstStyle/>
          <a:p>
            <a:pPr algn="ctr"/>
            <a:r>
              <a:rPr lang="ru-RU">
                <a:solidFill>
                  <a:srgbClr val="FFFF00"/>
                </a:solidFill>
                <a:effectLst>
                  <a:outerShdw blurRad="38100" dist="38100" dir="2700000" algn="tl">
                    <a:srgbClr val="000000"/>
                  </a:outerShdw>
                </a:effectLst>
              </a:rPr>
              <a:t>Гнейс</a:t>
            </a:r>
          </a:p>
        </p:txBody>
      </p:sp>
      <p:sp>
        <p:nvSpPr>
          <p:cNvPr id="17419" name="AutoShape 11"/>
          <p:cNvSpPr>
            <a:spLocks noChangeArrowheads="1"/>
          </p:cNvSpPr>
          <p:nvPr/>
        </p:nvSpPr>
        <p:spPr bwMode="auto">
          <a:xfrm>
            <a:off x="684213" y="6065838"/>
            <a:ext cx="2303462" cy="792162"/>
          </a:xfrm>
          <a:prstGeom prst="bevel">
            <a:avLst>
              <a:gd name="adj" fmla="val 12500"/>
            </a:avLst>
          </a:prstGeom>
          <a:gradFill rotWithShape="1">
            <a:gsLst>
              <a:gs pos="0">
                <a:schemeClr val="accent1"/>
              </a:gs>
              <a:gs pos="100000">
                <a:schemeClr val="bg2"/>
              </a:gs>
            </a:gsLst>
            <a:path path="rect">
              <a:fillToRect l="50000" t="50000" r="50000" b="50000"/>
            </a:path>
          </a:gradFill>
          <a:ln w="9525">
            <a:solidFill>
              <a:schemeClr val="tx1"/>
            </a:solidFill>
            <a:miter lim="800000"/>
            <a:headEnd/>
            <a:tailEnd/>
          </a:ln>
          <a:effectLst/>
        </p:spPr>
        <p:txBody>
          <a:bodyPr wrap="none" anchor="ctr"/>
          <a:lstStyle/>
          <a:p>
            <a:pPr algn="ctr"/>
            <a:r>
              <a:rPr lang="ru-RU">
                <a:solidFill>
                  <a:srgbClr val="FFFF00"/>
                </a:solidFill>
                <a:effectLst>
                  <a:outerShdw blurRad="38100" dist="38100" dir="2700000" algn="tl">
                    <a:srgbClr val="000000"/>
                  </a:outerShdw>
                </a:effectLst>
              </a:rPr>
              <a:t>Яшма</a:t>
            </a:r>
          </a:p>
        </p:txBody>
      </p:sp>
      <p:sp>
        <p:nvSpPr>
          <p:cNvPr id="17420" name="AutoShape 12"/>
          <p:cNvSpPr>
            <a:spLocks noChangeArrowheads="1"/>
          </p:cNvSpPr>
          <p:nvPr/>
        </p:nvSpPr>
        <p:spPr bwMode="auto">
          <a:xfrm>
            <a:off x="5940425" y="2997200"/>
            <a:ext cx="2303463" cy="863600"/>
          </a:xfrm>
          <a:prstGeom prst="bevel">
            <a:avLst>
              <a:gd name="adj" fmla="val 12500"/>
            </a:avLst>
          </a:prstGeom>
          <a:gradFill rotWithShape="1">
            <a:gsLst>
              <a:gs pos="0">
                <a:schemeClr val="accent1"/>
              </a:gs>
              <a:gs pos="100000">
                <a:schemeClr val="bg2"/>
              </a:gs>
            </a:gsLst>
            <a:path path="rect">
              <a:fillToRect l="50000" t="50000" r="50000" b="50000"/>
            </a:path>
          </a:gradFill>
          <a:ln w="9525">
            <a:solidFill>
              <a:schemeClr val="tx1"/>
            </a:solidFill>
            <a:miter lim="800000"/>
            <a:headEnd/>
            <a:tailEnd/>
          </a:ln>
          <a:effectLst/>
        </p:spPr>
        <p:txBody>
          <a:bodyPr wrap="none" anchor="ctr"/>
          <a:lstStyle/>
          <a:p>
            <a:pPr algn="ctr"/>
            <a:r>
              <a:rPr lang="ru-RU" sz="2000" smtClean="0">
                <a:solidFill>
                  <a:srgbClr val="FFFF00"/>
                </a:solidFill>
                <a:effectLst>
                  <a:outerShdw blurRad="38100" dist="38100" dir="2700000" algn="tl">
                    <a:srgbClr val="000000"/>
                  </a:outerShdw>
                </a:effectLst>
              </a:rPr>
              <a:t>Сазды </a:t>
            </a:r>
            <a:endParaRPr lang="ru-RU" sz="2000">
              <a:solidFill>
                <a:srgbClr val="FFFF00"/>
              </a:solidFill>
              <a:effectLst>
                <a:outerShdw blurRad="38100" dist="38100" dir="2700000" algn="tl">
                  <a:srgbClr val="000000"/>
                </a:outerShdw>
              </a:effectLst>
            </a:endParaRPr>
          </a:p>
          <a:p>
            <a:pPr algn="ctr"/>
            <a:r>
              <a:rPr lang="ru-RU" sz="2000">
                <a:solidFill>
                  <a:srgbClr val="FFFF00"/>
                </a:solidFill>
                <a:effectLst>
                  <a:outerShdw blurRad="38100" dist="38100" dir="2700000" algn="tl">
                    <a:srgbClr val="000000"/>
                  </a:outerShdw>
                </a:effectLst>
              </a:rPr>
              <a:t>сланец</a:t>
            </a:r>
          </a:p>
        </p:txBody>
      </p:sp>
      <p:pic>
        <p:nvPicPr>
          <p:cNvPr id="17421" name="Picture 13" descr="4 (18)"/>
          <p:cNvPicPr>
            <a:picLocks noChangeAspect="1" noChangeArrowheads="1"/>
          </p:cNvPicPr>
          <p:nvPr/>
        </p:nvPicPr>
        <p:blipFill>
          <a:blip r:embed="rId6" cstate="print"/>
          <a:srcRect/>
          <a:stretch>
            <a:fillRect/>
          </a:stretch>
        </p:blipFill>
        <p:spPr bwMode="auto">
          <a:xfrm>
            <a:off x="3276600" y="2420938"/>
            <a:ext cx="2303463" cy="2919412"/>
          </a:xfrm>
          <a:prstGeom prst="rect">
            <a:avLst/>
          </a:prstGeom>
          <a:noFill/>
        </p:spPr>
      </p:pic>
      <p:sp>
        <p:nvSpPr>
          <p:cNvPr id="12" name="Заголовок 11"/>
          <p:cNvSpPr>
            <a:spLocks noGrp="1"/>
          </p:cNvSpPr>
          <p:nvPr>
            <p:ph type="title"/>
          </p:nvPr>
        </p:nvSpPr>
        <p:spPr>
          <a:xfrm>
            <a:off x="1187624" y="0"/>
            <a:ext cx="7498080" cy="1143000"/>
          </a:xfrm>
        </p:spPr>
        <p:txBody>
          <a:bodyPr>
            <a:normAutofit/>
          </a:bodyPr>
          <a:lstStyle/>
          <a:p>
            <a:r>
              <a:rPr lang="kk-KZ" sz="3200" smtClean="0">
                <a:solidFill>
                  <a:srgbClr val="0070C0"/>
                </a:solidFill>
                <a:latin typeface="Times New Roman" pitchFamily="18" charset="0"/>
                <a:cs typeface="Times New Roman" pitchFamily="18" charset="0"/>
              </a:rPr>
              <a:t>Метаморфты тау жыныстары</a:t>
            </a:r>
            <a:endParaRPr lang="ru-RU" sz="3200">
              <a:solidFill>
                <a:srgbClr val="0070C0"/>
              </a:solidFill>
              <a:latin typeface="Times New Roman" pitchFamily="18" charset="0"/>
              <a:cs typeface="Times New Roman" pitchFamily="18" charset="0"/>
            </a:endParaRPr>
          </a:p>
        </p:txBody>
      </p:sp>
    </p:spTree>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17413"/>
                                        </p:tgtEl>
                                        <p:attrNameLst>
                                          <p:attrName>style.visibility</p:attrName>
                                        </p:attrNameLst>
                                      </p:cBhvr>
                                      <p:to>
                                        <p:strVal val="visible"/>
                                      </p:to>
                                    </p:set>
                                    <p:animScale>
                                      <p:cBhvr>
                                        <p:cTn id="7" dur="1000" decel="50000" fill="hold">
                                          <p:stCondLst>
                                            <p:cond delay="0"/>
                                          </p:stCondLst>
                                        </p:cTn>
                                        <p:tgtEl>
                                          <p:spTgt spid="174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7413"/>
                                        </p:tgtEl>
                                        <p:attrNameLst>
                                          <p:attrName>ppt_x</p:attrName>
                                          <p:attrName>ppt_y</p:attrName>
                                        </p:attrNameLst>
                                      </p:cBhvr>
                                    </p:animMotion>
                                    <p:animEffect transition="in" filter="fade">
                                      <p:cBhvr>
                                        <p:cTn id="9" dur="1000"/>
                                        <p:tgtEl>
                                          <p:spTgt spid="17413"/>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17417"/>
                                        </p:tgtEl>
                                        <p:attrNameLst>
                                          <p:attrName>style.visibility</p:attrName>
                                        </p:attrNameLst>
                                      </p:cBhvr>
                                      <p:to>
                                        <p:strVal val="visible"/>
                                      </p:to>
                                    </p:set>
                                    <p:animScale>
                                      <p:cBhvr>
                                        <p:cTn id="12" dur="1000" decel="50000" fill="hold">
                                          <p:stCondLst>
                                            <p:cond delay="0"/>
                                          </p:stCondLst>
                                        </p:cTn>
                                        <p:tgtEl>
                                          <p:spTgt spid="174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7417"/>
                                        </p:tgtEl>
                                        <p:attrNameLst>
                                          <p:attrName>ppt_x</p:attrName>
                                          <p:attrName>ppt_y</p:attrName>
                                        </p:attrNameLst>
                                      </p:cBhvr>
                                    </p:animMotion>
                                    <p:animEffect transition="in" filter="fade">
                                      <p:cBhvr>
                                        <p:cTn id="14" dur="1000"/>
                                        <p:tgtEl>
                                          <p:spTgt spid="17417"/>
                                        </p:tgtEl>
                                      </p:cBhvr>
                                    </p:animEffect>
                                  </p:childTnLst>
                                </p:cTn>
                              </p:par>
                            </p:childTnLst>
                          </p:cTn>
                        </p:par>
                      </p:childTnLst>
                    </p:cTn>
                  </p:par>
                  <p:par>
                    <p:cTn id="15" fill="hold">
                      <p:stCondLst>
                        <p:cond delay="indefinite"/>
                      </p:stCondLst>
                      <p:childTnLst>
                        <p:par>
                          <p:cTn id="16" fill="hold">
                            <p:stCondLst>
                              <p:cond delay="0"/>
                            </p:stCondLst>
                            <p:childTnLst>
                              <p:par>
                                <p:cTn id="17" presetID="52" presetClass="entr" presetSubtype="0" fill="hold" nodeType="clickEffect">
                                  <p:stCondLst>
                                    <p:cond delay="0"/>
                                  </p:stCondLst>
                                  <p:childTnLst>
                                    <p:set>
                                      <p:cBhvr>
                                        <p:cTn id="18" dur="1" fill="hold">
                                          <p:stCondLst>
                                            <p:cond delay="0"/>
                                          </p:stCondLst>
                                        </p:cTn>
                                        <p:tgtEl>
                                          <p:spTgt spid="17414"/>
                                        </p:tgtEl>
                                        <p:attrNameLst>
                                          <p:attrName>style.visibility</p:attrName>
                                        </p:attrNameLst>
                                      </p:cBhvr>
                                      <p:to>
                                        <p:strVal val="visible"/>
                                      </p:to>
                                    </p:set>
                                    <p:animScale>
                                      <p:cBhvr>
                                        <p:cTn id="19" dur="1000" decel="50000" fill="hold">
                                          <p:stCondLst>
                                            <p:cond delay="0"/>
                                          </p:stCondLst>
                                        </p:cTn>
                                        <p:tgtEl>
                                          <p:spTgt spid="174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17414"/>
                                        </p:tgtEl>
                                        <p:attrNameLst>
                                          <p:attrName>ppt_x</p:attrName>
                                          <p:attrName>ppt_y</p:attrName>
                                        </p:attrNameLst>
                                      </p:cBhvr>
                                    </p:animMotion>
                                    <p:animEffect transition="in" filter="fade">
                                      <p:cBhvr>
                                        <p:cTn id="21" dur="1000"/>
                                        <p:tgtEl>
                                          <p:spTgt spid="17414"/>
                                        </p:tgtEl>
                                      </p:cBhvr>
                                    </p:animEffect>
                                  </p:childTnLst>
                                </p:cTn>
                              </p:par>
                              <p:par>
                                <p:cTn id="22" presetID="52" presetClass="entr" presetSubtype="0" fill="hold" grpId="0" nodeType="withEffect">
                                  <p:stCondLst>
                                    <p:cond delay="0"/>
                                  </p:stCondLst>
                                  <p:childTnLst>
                                    <p:set>
                                      <p:cBhvr>
                                        <p:cTn id="23" dur="1" fill="hold">
                                          <p:stCondLst>
                                            <p:cond delay="0"/>
                                          </p:stCondLst>
                                        </p:cTn>
                                        <p:tgtEl>
                                          <p:spTgt spid="17420"/>
                                        </p:tgtEl>
                                        <p:attrNameLst>
                                          <p:attrName>style.visibility</p:attrName>
                                        </p:attrNameLst>
                                      </p:cBhvr>
                                      <p:to>
                                        <p:strVal val="visible"/>
                                      </p:to>
                                    </p:set>
                                    <p:animScale>
                                      <p:cBhvr>
                                        <p:cTn id="24" dur="1000" decel="50000" fill="hold">
                                          <p:stCondLst>
                                            <p:cond delay="0"/>
                                          </p:stCondLst>
                                        </p:cTn>
                                        <p:tgtEl>
                                          <p:spTgt spid="174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17420"/>
                                        </p:tgtEl>
                                        <p:attrNameLst>
                                          <p:attrName>ppt_x</p:attrName>
                                          <p:attrName>ppt_y</p:attrName>
                                        </p:attrNameLst>
                                      </p:cBhvr>
                                    </p:animMotion>
                                    <p:animEffect transition="in" filter="fade">
                                      <p:cBhvr>
                                        <p:cTn id="26" dur="1000"/>
                                        <p:tgtEl>
                                          <p:spTgt spid="17420"/>
                                        </p:tgtEl>
                                      </p:cBhvr>
                                    </p:animEffect>
                                  </p:childTnLst>
                                </p:cTn>
                              </p:par>
                            </p:childTnLst>
                          </p:cTn>
                        </p:par>
                      </p:childTnLst>
                    </p:cTn>
                  </p:par>
                  <p:par>
                    <p:cTn id="27" fill="hold">
                      <p:stCondLst>
                        <p:cond delay="indefinite"/>
                      </p:stCondLst>
                      <p:childTnLst>
                        <p:par>
                          <p:cTn id="28" fill="hold">
                            <p:stCondLst>
                              <p:cond delay="0"/>
                            </p:stCondLst>
                            <p:childTnLst>
                              <p:par>
                                <p:cTn id="29" presetID="15" presetClass="entr" presetSubtype="0" fill="hold" nodeType="clickEffect">
                                  <p:stCondLst>
                                    <p:cond delay="0"/>
                                  </p:stCondLst>
                                  <p:childTnLst>
                                    <p:set>
                                      <p:cBhvr>
                                        <p:cTn id="30" dur="1" fill="hold">
                                          <p:stCondLst>
                                            <p:cond delay="0"/>
                                          </p:stCondLst>
                                        </p:cTn>
                                        <p:tgtEl>
                                          <p:spTgt spid="17415"/>
                                        </p:tgtEl>
                                        <p:attrNameLst>
                                          <p:attrName>style.visibility</p:attrName>
                                        </p:attrNameLst>
                                      </p:cBhvr>
                                      <p:to>
                                        <p:strVal val="visible"/>
                                      </p:to>
                                    </p:set>
                                    <p:anim calcmode="lin" valueType="num">
                                      <p:cBhvr>
                                        <p:cTn id="31" dur="1000" fill="hold"/>
                                        <p:tgtEl>
                                          <p:spTgt spid="17415"/>
                                        </p:tgtEl>
                                        <p:attrNameLst>
                                          <p:attrName>ppt_w</p:attrName>
                                        </p:attrNameLst>
                                      </p:cBhvr>
                                      <p:tavLst>
                                        <p:tav tm="0">
                                          <p:val>
                                            <p:fltVal val="0"/>
                                          </p:val>
                                        </p:tav>
                                        <p:tav tm="100000">
                                          <p:val>
                                            <p:strVal val="#ppt_w"/>
                                          </p:val>
                                        </p:tav>
                                      </p:tavLst>
                                    </p:anim>
                                    <p:anim calcmode="lin" valueType="num">
                                      <p:cBhvr>
                                        <p:cTn id="32" dur="1000" fill="hold"/>
                                        <p:tgtEl>
                                          <p:spTgt spid="17415"/>
                                        </p:tgtEl>
                                        <p:attrNameLst>
                                          <p:attrName>ppt_h</p:attrName>
                                        </p:attrNameLst>
                                      </p:cBhvr>
                                      <p:tavLst>
                                        <p:tav tm="0">
                                          <p:val>
                                            <p:fltVal val="0"/>
                                          </p:val>
                                        </p:tav>
                                        <p:tav tm="100000">
                                          <p:val>
                                            <p:strVal val="#ppt_h"/>
                                          </p:val>
                                        </p:tav>
                                      </p:tavLst>
                                    </p:anim>
                                    <p:anim calcmode="lin" valueType="num">
                                      <p:cBhvr>
                                        <p:cTn id="33" dur="1000" fill="hold"/>
                                        <p:tgtEl>
                                          <p:spTgt spid="17415"/>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17415"/>
                                        </p:tgtEl>
                                        <p:attrNameLst>
                                          <p:attrName>ppt_y</p:attrName>
                                        </p:attrNameLst>
                                      </p:cBhvr>
                                      <p:tavLst>
                                        <p:tav tm="0" fmla="#ppt_y+(sin(-2*pi*(1-$))*-#ppt_x+cos(-2*pi*(1-$))*(1-#ppt_y))*(1-$)">
                                          <p:val>
                                            <p:fltVal val="0"/>
                                          </p:val>
                                        </p:tav>
                                        <p:tav tm="100000">
                                          <p:val>
                                            <p:fltVal val="1"/>
                                          </p:val>
                                        </p:tav>
                                      </p:tavLst>
                                    </p:anim>
                                  </p:childTnLst>
                                </p:cTn>
                              </p:par>
                              <p:par>
                                <p:cTn id="35" presetID="15" presetClass="entr" presetSubtype="0" fill="hold" grpId="0" nodeType="withEffect">
                                  <p:stCondLst>
                                    <p:cond delay="0"/>
                                  </p:stCondLst>
                                  <p:childTnLst>
                                    <p:set>
                                      <p:cBhvr>
                                        <p:cTn id="36" dur="1" fill="hold">
                                          <p:stCondLst>
                                            <p:cond delay="0"/>
                                          </p:stCondLst>
                                        </p:cTn>
                                        <p:tgtEl>
                                          <p:spTgt spid="17419"/>
                                        </p:tgtEl>
                                        <p:attrNameLst>
                                          <p:attrName>style.visibility</p:attrName>
                                        </p:attrNameLst>
                                      </p:cBhvr>
                                      <p:to>
                                        <p:strVal val="visible"/>
                                      </p:to>
                                    </p:set>
                                    <p:anim calcmode="lin" valueType="num">
                                      <p:cBhvr>
                                        <p:cTn id="37" dur="1000" fill="hold"/>
                                        <p:tgtEl>
                                          <p:spTgt spid="17419"/>
                                        </p:tgtEl>
                                        <p:attrNameLst>
                                          <p:attrName>ppt_w</p:attrName>
                                        </p:attrNameLst>
                                      </p:cBhvr>
                                      <p:tavLst>
                                        <p:tav tm="0">
                                          <p:val>
                                            <p:fltVal val="0"/>
                                          </p:val>
                                        </p:tav>
                                        <p:tav tm="100000">
                                          <p:val>
                                            <p:strVal val="#ppt_w"/>
                                          </p:val>
                                        </p:tav>
                                      </p:tavLst>
                                    </p:anim>
                                    <p:anim calcmode="lin" valueType="num">
                                      <p:cBhvr>
                                        <p:cTn id="38" dur="1000" fill="hold"/>
                                        <p:tgtEl>
                                          <p:spTgt spid="17419"/>
                                        </p:tgtEl>
                                        <p:attrNameLst>
                                          <p:attrName>ppt_h</p:attrName>
                                        </p:attrNameLst>
                                      </p:cBhvr>
                                      <p:tavLst>
                                        <p:tav tm="0">
                                          <p:val>
                                            <p:fltVal val="0"/>
                                          </p:val>
                                        </p:tav>
                                        <p:tav tm="100000">
                                          <p:val>
                                            <p:strVal val="#ppt_h"/>
                                          </p:val>
                                        </p:tav>
                                      </p:tavLst>
                                    </p:anim>
                                    <p:anim calcmode="lin" valueType="num">
                                      <p:cBhvr>
                                        <p:cTn id="39" dur="1000" fill="hold"/>
                                        <p:tgtEl>
                                          <p:spTgt spid="17419"/>
                                        </p:tgtEl>
                                        <p:attrNameLst>
                                          <p:attrName>ppt_x</p:attrName>
                                        </p:attrNameLst>
                                      </p:cBhvr>
                                      <p:tavLst>
                                        <p:tav tm="0" fmla="#ppt_x+(cos(-2*pi*(1-$))*-#ppt_x-sin(-2*pi*(1-$))*(1-#ppt_y))*(1-$)">
                                          <p:val>
                                            <p:fltVal val="0"/>
                                          </p:val>
                                        </p:tav>
                                        <p:tav tm="100000">
                                          <p:val>
                                            <p:fltVal val="1"/>
                                          </p:val>
                                        </p:tav>
                                      </p:tavLst>
                                    </p:anim>
                                    <p:anim calcmode="lin" valueType="num">
                                      <p:cBhvr>
                                        <p:cTn id="40" dur="1000" fill="hold"/>
                                        <p:tgtEl>
                                          <p:spTgt spid="17419"/>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1" fill="hold">
                      <p:stCondLst>
                        <p:cond delay="indefinite"/>
                      </p:stCondLst>
                      <p:childTnLst>
                        <p:par>
                          <p:cTn id="42" fill="hold">
                            <p:stCondLst>
                              <p:cond delay="0"/>
                            </p:stCondLst>
                            <p:childTnLst>
                              <p:par>
                                <p:cTn id="43" presetID="15" presetClass="entr" presetSubtype="0" fill="hold" nodeType="clickEffect">
                                  <p:stCondLst>
                                    <p:cond delay="0"/>
                                  </p:stCondLst>
                                  <p:childTnLst>
                                    <p:set>
                                      <p:cBhvr>
                                        <p:cTn id="44" dur="1" fill="hold">
                                          <p:stCondLst>
                                            <p:cond delay="0"/>
                                          </p:stCondLst>
                                        </p:cTn>
                                        <p:tgtEl>
                                          <p:spTgt spid="17416"/>
                                        </p:tgtEl>
                                        <p:attrNameLst>
                                          <p:attrName>style.visibility</p:attrName>
                                        </p:attrNameLst>
                                      </p:cBhvr>
                                      <p:to>
                                        <p:strVal val="visible"/>
                                      </p:to>
                                    </p:set>
                                    <p:anim calcmode="lin" valueType="num">
                                      <p:cBhvr>
                                        <p:cTn id="45" dur="1000" fill="hold"/>
                                        <p:tgtEl>
                                          <p:spTgt spid="17416"/>
                                        </p:tgtEl>
                                        <p:attrNameLst>
                                          <p:attrName>ppt_w</p:attrName>
                                        </p:attrNameLst>
                                      </p:cBhvr>
                                      <p:tavLst>
                                        <p:tav tm="0">
                                          <p:val>
                                            <p:fltVal val="0"/>
                                          </p:val>
                                        </p:tav>
                                        <p:tav tm="100000">
                                          <p:val>
                                            <p:strVal val="#ppt_w"/>
                                          </p:val>
                                        </p:tav>
                                      </p:tavLst>
                                    </p:anim>
                                    <p:anim calcmode="lin" valueType="num">
                                      <p:cBhvr>
                                        <p:cTn id="46" dur="1000" fill="hold"/>
                                        <p:tgtEl>
                                          <p:spTgt spid="17416"/>
                                        </p:tgtEl>
                                        <p:attrNameLst>
                                          <p:attrName>ppt_h</p:attrName>
                                        </p:attrNameLst>
                                      </p:cBhvr>
                                      <p:tavLst>
                                        <p:tav tm="0">
                                          <p:val>
                                            <p:fltVal val="0"/>
                                          </p:val>
                                        </p:tav>
                                        <p:tav tm="100000">
                                          <p:val>
                                            <p:strVal val="#ppt_h"/>
                                          </p:val>
                                        </p:tav>
                                      </p:tavLst>
                                    </p:anim>
                                    <p:anim calcmode="lin" valueType="num">
                                      <p:cBhvr>
                                        <p:cTn id="47" dur="1000" fill="hold"/>
                                        <p:tgtEl>
                                          <p:spTgt spid="17416"/>
                                        </p:tgtEl>
                                        <p:attrNameLst>
                                          <p:attrName>ppt_x</p:attrName>
                                        </p:attrNameLst>
                                      </p:cBhvr>
                                      <p:tavLst>
                                        <p:tav tm="0" fmla="#ppt_x+(cos(-2*pi*(1-$))*-#ppt_x-sin(-2*pi*(1-$))*(1-#ppt_y))*(1-$)">
                                          <p:val>
                                            <p:fltVal val="0"/>
                                          </p:val>
                                        </p:tav>
                                        <p:tav tm="100000">
                                          <p:val>
                                            <p:fltVal val="1"/>
                                          </p:val>
                                        </p:tav>
                                      </p:tavLst>
                                    </p:anim>
                                    <p:anim calcmode="lin" valueType="num">
                                      <p:cBhvr>
                                        <p:cTn id="48" dur="1000" fill="hold"/>
                                        <p:tgtEl>
                                          <p:spTgt spid="17416"/>
                                        </p:tgtEl>
                                        <p:attrNameLst>
                                          <p:attrName>ppt_y</p:attrName>
                                        </p:attrNameLst>
                                      </p:cBhvr>
                                      <p:tavLst>
                                        <p:tav tm="0" fmla="#ppt_y+(sin(-2*pi*(1-$))*-#ppt_x+cos(-2*pi*(1-$))*(1-#ppt_y))*(1-$)">
                                          <p:val>
                                            <p:fltVal val="0"/>
                                          </p:val>
                                        </p:tav>
                                        <p:tav tm="100000">
                                          <p:val>
                                            <p:fltVal val="1"/>
                                          </p:val>
                                        </p:tav>
                                      </p:tavLst>
                                    </p:anim>
                                  </p:childTnLst>
                                </p:cTn>
                              </p:par>
                              <p:par>
                                <p:cTn id="49" presetID="15" presetClass="entr" presetSubtype="0" fill="hold" grpId="0" nodeType="withEffect">
                                  <p:stCondLst>
                                    <p:cond delay="0"/>
                                  </p:stCondLst>
                                  <p:childTnLst>
                                    <p:set>
                                      <p:cBhvr>
                                        <p:cTn id="50" dur="1" fill="hold">
                                          <p:stCondLst>
                                            <p:cond delay="0"/>
                                          </p:stCondLst>
                                        </p:cTn>
                                        <p:tgtEl>
                                          <p:spTgt spid="17418"/>
                                        </p:tgtEl>
                                        <p:attrNameLst>
                                          <p:attrName>style.visibility</p:attrName>
                                        </p:attrNameLst>
                                      </p:cBhvr>
                                      <p:to>
                                        <p:strVal val="visible"/>
                                      </p:to>
                                    </p:set>
                                    <p:anim calcmode="lin" valueType="num">
                                      <p:cBhvr>
                                        <p:cTn id="51" dur="1000" fill="hold"/>
                                        <p:tgtEl>
                                          <p:spTgt spid="17418"/>
                                        </p:tgtEl>
                                        <p:attrNameLst>
                                          <p:attrName>ppt_w</p:attrName>
                                        </p:attrNameLst>
                                      </p:cBhvr>
                                      <p:tavLst>
                                        <p:tav tm="0">
                                          <p:val>
                                            <p:fltVal val="0"/>
                                          </p:val>
                                        </p:tav>
                                        <p:tav tm="100000">
                                          <p:val>
                                            <p:strVal val="#ppt_w"/>
                                          </p:val>
                                        </p:tav>
                                      </p:tavLst>
                                    </p:anim>
                                    <p:anim calcmode="lin" valueType="num">
                                      <p:cBhvr>
                                        <p:cTn id="52" dur="1000" fill="hold"/>
                                        <p:tgtEl>
                                          <p:spTgt spid="17418"/>
                                        </p:tgtEl>
                                        <p:attrNameLst>
                                          <p:attrName>ppt_h</p:attrName>
                                        </p:attrNameLst>
                                      </p:cBhvr>
                                      <p:tavLst>
                                        <p:tav tm="0">
                                          <p:val>
                                            <p:fltVal val="0"/>
                                          </p:val>
                                        </p:tav>
                                        <p:tav tm="100000">
                                          <p:val>
                                            <p:strVal val="#ppt_h"/>
                                          </p:val>
                                        </p:tav>
                                      </p:tavLst>
                                    </p:anim>
                                    <p:anim calcmode="lin" valueType="num">
                                      <p:cBhvr>
                                        <p:cTn id="53" dur="1000" fill="hold"/>
                                        <p:tgtEl>
                                          <p:spTgt spid="17418"/>
                                        </p:tgtEl>
                                        <p:attrNameLst>
                                          <p:attrName>ppt_x</p:attrName>
                                        </p:attrNameLst>
                                      </p:cBhvr>
                                      <p:tavLst>
                                        <p:tav tm="0" fmla="#ppt_x+(cos(-2*pi*(1-$))*-#ppt_x-sin(-2*pi*(1-$))*(1-#ppt_y))*(1-$)">
                                          <p:val>
                                            <p:fltVal val="0"/>
                                          </p:val>
                                        </p:tav>
                                        <p:tav tm="100000">
                                          <p:val>
                                            <p:fltVal val="1"/>
                                          </p:val>
                                        </p:tav>
                                      </p:tavLst>
                                    </p:anim>
                                    <p:anim calcmode="lin" valueType="num">
                                      <p:cBhvr>
                                        <p:cTn id="54" dur="1000" fill="hold"/>
                                        <p:tgtEl>
                                          <p:spTgt spid="17418"/>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7" grpId="0" animBg="1"/>
      <p:bldP spid="17418" grpId="0" animBg="1"/>
      <p:bldP spid="17419" grpId="0" animBg="1"/>
      <p:bldP spid="1742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9" name="Rectangle 7"/>
          <p:cNvSpPr>
            <a:spLocks noChangeArrowheads="1"/>
          </p:cNvSpPr>
          <p:nvPr/>
        </p:nvSpPr>
        <p:spPr bwMode="auto">
          <a:xfrm>
            <a:off x="539750" y="3789363"/>
            <a:ext cx="3273425" cy="579437"/>
          </a:xfrm>
          <a:prstGeom prst="rect">
            <a:avLst/>
          </a:prstGeom>
          <a:noFill/>
          <a:ln w="9525">
            <a:noFill/>
            <a:miter lim="800000"/>
            <a:headEnd/>
            <a:tailEnd/>
          </a:ln>
          <a:effectLst/>
        </p:spPr>
        <p:txBody>
          <a:bodyPr>
            <a:spAutoFit/>
          </a:bodyPr>
          <a:lstStyle/>
          <a:p>
            <a:r>
              <a:rPr lang="kk-KZ" sz="3200" smtClean="0">
                <a:solidFill>
                  <a:schemeClr val="accent2">
                    <a:lumMod val="60000"/>
                    <a:lumOff val="40000"/>
                  </a:schemeClr>
                </a:solidFill>
                <a:latin typeface="Times New Roman" pitchFamily="18" charset="0"/>
                <a:cs typeface="Times New Roman" pitchFamily="18" charset="0"/>
              </a:rPr>
              <a:t>Құрылыс</a:t>
            </a:r>
            <a:endParaRPr lang="ru-RU" sz="3200">
              <a:solidFill>
                <a:schemeClr val="accent2">
                  <a:lumMod val="60000"/>
                  <a:lumOff val="40000"/>
                </a:schemeClr>
              </a:solidFill>
              <a:latin typeface="Times New Roman" pitchFamily="18" charset="0"/>
              <a:cs typeface="Times New Roman" pitchFamily="18" charset="0"/>
            </a:endParaRPr>
          </a:p>
        </p:txBody>
      </p:sp>
      <p:pic>
        <p:nvPicPr>
          <p:cNvPr id="13320" name="Picture 8" descr="vis6"/>
          <p:cNvPicPr>
            <a:picLocks noChangeAspect="1" noChangeArrowheads="1"/>
          </p:cNvPicPr>
          <p:nvPr/>
        </p:nvPicPr>
        <p:blipFill>
          <a:blip r:embed="rId2" cstate="print"/>
          <a:srcRect/>
          <a:stretch>
            <a:fillRect/>
          </a:stretch>
        </p:blipFill>
        <p:spPr bwMode="auto">
          <a:xfrm>
            <a:off x="4932363" y="3500438"/>
            <a:ext cx="3743325" cy="2514600"/>
          </a:xfrm>
          <a:prstGeom prst="rect">
            <a:avLst/>
          </a:prstGeom>
          <a:noFill/>
        </p:spPr>
      </p:pic>
      <p:pic>
        <p:nvPicPr>
          <p:cNvPr id="13323" name="Picture 11" descr="sur1"/>
          <p:cNvPicPr>
            <a:picLocks noChangeAspect="1" noChangeArrowheads="1"/>
          </p:cNvPicPr>
          <p:nvPr/>
        </p:nvPicPr>
        <p:blipFill>
          <a:blip r:embed="rId3" cstate="print"/>
          <a:srcRect/>
          <a:stretch>
            <a:fillRect/>
          </a:stretch>
        </p:blipFill>
        <p:spPr bwMode="auto">
          <a:xfrm>
            <a:off x="323850" y="1557338"/>
            <a:ext cx="3548063" cy="2336800"/>
          </a:xfrm>
          <a:prstGeom prst="rect">
            <a:avLst/>
          </a:prstGeom>
          <a:noFill/>
        </p:spPr>
      </p:pic>
      <p:sp>
        <p:nvSpPr>
          <p:cNvPr id="7" name="Заголовок 6"/>
          <p:cNvSpPr>
            <a:spLocks noGrp="1"/>
          </p:cNvSpPr>
          <p:nvPr>
            <p:ph type="title"/>
          </p:nvPr>
        </p:nvSpPr>
        <p:spPr>
          <a:xfrm>
            <a:off x="1259632" y="404664"/>
            <a:ext cx="7498080" cy="1143000"/>
          </a:xfrm>
          <a:ln>
            <a:solidFill>
              <a:schemeClr val="bg1"/>
            </a:solidFill>
          </a:ln>
        </p:spPr>
        <p:txBody>
          <a:bodyPr>
            <a:normAutofit fontScale="90000"/>
          </a:bodyPr>
          <a:lstStyle/>
          <a:p>
            <a:r>
              <a:rPr lang="ru-RU" sz="3600" b="1" kern="10" smtClean="0">
                <a:ln w="12700">
                  <a:noFill/>
                  <a:round/>
                  <a:headEnd/>
                  <a:tailEnd/>
                </a:ln>
                <a:solidFill>
                  <a:srgbClr val="0070C0"/>
                </a:solidFill>
                <a:latin typeface="Times New Roman" pitchFamily="18" charset="0"/>
                <a:cs typeface="Times New Roman" pitchFamily="18" charset="0"/>
              </a:rPr>
              <a:t>Тау жыныстармен мен минералдарды қолдану салалары</a:t>
            </a:r>
            <a:r>
              <a:rPr lang="ru-RU" sz="4400" kern="10" smtClean="0">
                <a:ln w="12700">
                  <a:solidFill>
                    <a:schemeClr val="bg1"/>
                  </a:solidFill>
                  <a:round/>
                  <a:headEnd/>
                  <a:tailEnd/>
                </a:ln>
                <a:latin typeface="Times New Roman" pitchFamily="18" charset="0"/>
                <a:cs typeface="Times New Roman" pitchFamily="18" charset="0"/>
              </a:rPr>
              <a:t/>
            </a:r>
            <a:br>
              <a:rPr lang="ru-RU" sz="4400" kern="10" smtClean="0">
                <a:ln w="12700">
                  <a:solidFill>
                    <a:schemeClr val="bg1"/>
                  </a:solidFill>
                  <a:round/>
                  <a:headEnd/>
                  <a:tailEnd/>
                </a:ln>
                <a:latin typeface="Times New Roman" pitchFamily="18" charset="0"/>
                <a:cs typeface="Times New Roman" pitchFamily="18" charset="0"/>
              </a:rPr>
            </a:br>
            <a:endParaRPr lang="ru-RU"/>
          </a:p>
        </p:txBody>
      </p:sp>
      <p:sp>
        <p:nvSpPr>
          <p:cNvPr id="9" name="Rectangle 7"/>
          <p:cNvSpPr>
            <a:spLocks noChangeArrowheads="1"/>
          </p:cNvSpPr>
          <p:nvPr/>
        </p:nvSpPr>
        <p:spPr bwMode="auto">
          <a:xfrm>
            <a:off x="5436096" y="6021288"/>
            <a:ext cx="3273425" cy="579437"/>
          </a:xfrm>
          <a:prstGeom prst="rect">
            <a:avLst/>
          </a:prstGeom>
          <a:noFill/>
          <a:ln w="9525">
            <a:noFill/>
            <a:miter lim="800000"/>
            <a:headEnd/>
            <a:tailEnd/>
          </a:ln>
          <a:effectLst/>
        </p:spPr>
        <p:txBody>
          <a:bodyPr>
            <a:spAutoFit/>
          </a:bodyPr>
          <a:lstStyle/>
          <a:p>
            <a:r>
              <a:rPr lang="kk-KZ" sz="3200" smtClean="0">
                <a:solidFill>
                  <a:schemeClr val="accent2">
                    <a:lumMod val="60000"/>
                    <a:lumOff val="40000"/>
                  </a:schemeClr>
                </a:solidFill>
                <a:latin typeface="Times New Roman" pitchFamily="18" charset="0"/>
                <a:cs typeface="Times New Roman" pitchFamily="18" charset="0"/>
              </a:rPr>
              <a:t>Өнеркәсіп</a:t>
            </a:r>
            <a:endParaRPr lang="ru-RU" sz="3200">
              <a:solidFill>
                <a:schemeClr val="accent2">
                  <a:lumMod val="60000"/>
                  <a:lumOff val="40000"/>
                </a:schemeClr>
              </a:solidFill>
              <a:latin typeface="Times New Roman" pitchFamily="18" charset="0"/>
              <a:cs typeface="Times New Roman" pitchFamily="18"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3323"/>
                                        </p:tgtEl>
                                        <p:attrNameLst>
                                          <p:attrName>style.visibility</p:attrName>
                                        </p:attrNameLst>
                                      </p:cBhvr>
                                      <p:to>
                                        <p:strVal val="visible"/>
                                      </p:to>
                                    </p:set>
                                    <p:anim calcmode="lin" valueType="num">
                                      <p:cBhvr>
                                        <p:cTn id="7" dur="2000" fill="hold"/>
                                        <p:tgtEl>
                                          <p:spTgt spid="13323"/>
                                        </p:tgtEl>
                                        <p:attrNameLst>
                                          <p:attrName>ppt_x</p:attrName>
                                        </p:attrNameLst>
                                      </p:cBhvr>
                                      <p:tavLst>
                                        <p:tav tm="0">
                                          <p:val>
                                            <p:strVal val="#ppt_x-.2"/>
                                          </p:val>
                                        </p:tav>
                                        <p:tav tm="100000">
                                          <p:val>
                                            <p:strVal val="#ppt_x"/>
                                          </p:val>
                                        </p:tav>
                                      </p:tavLst>
                                    </p:anim>
                                    <p:anim calcmode="lin" valueType="num">
                                      <p:cBhvr>
                                        <p:cTn id="8" dur="2000" fill="hold"/>
                                        <p:tgtEl>
                                          <p:spTgt spid="13323"/>
                                        </p:tgtEl>
                                        <p:attrNameLst>
                                          <p:attrName>ppt_y</p:attrName>
                                        </p:attrNameLst>
                                      </p:cBhvr>
                                      <p:tavLst>
                                        <p:tav tm="0">
                                          <p:val>
                                            <p:strVal val="#ppt_y"/>
                                          </p:val>
                                        </p:tav>
                                        <p:tav tm="100000">
                                          <p:val>
                                            <p:strVal val="#ppt_y"/>
                                          </p:val>
                                        </p:tav>
                                      </p:tavLst>
                                    </p:anim>
                                    <p:animEffect transition="in" filter="wipe(right)" prLst="gradientSize: 0.1">
                                      <p:cBhvr>
                                        <p:cTn id="9" dur="2000"/>
                                        <p:tgtEl>
                                          <p:spTgt spid="13323"/>
                                        </p:tgtEl>
                                      </p:cBhvr>
                                    </p:animEffect>
                                  </p:childTnLst>
                                </p:cTn>
                              </p:par>
                              <p:par>
                                <p:cTn id="10" presetID="29" presetClass="entr" presetSubtype="0" fill="hold" grpId="0" nodeType="withEffect">
                                  <p:stCondLst>
                                    <p:cond delay="0"/>
                                  </p:stCondLst>
                                  <p:childTnLst>
                                    <p:set>
                                      <p:cBhvr>
                                        <p:cTn id="11" dur="1" fill="hold">
                                          <p:stCondLst>
                                            <p:cond delay="0"/>
                                          </p:stCondLst>
                                        </p:cTn>
                                        <p:tgtEl>
                                          <p:spTgt spid="13319"/>
                                        </p:tgtEl>
                                        <p:attrNameLst>
                                          <p:attrName>style.visibility</p:attrName>
                                        </p:attrNameLst>
                                      </p:cBhvr>
                                      <p:to>
                                        <p:strVal val="visible"/>
                                      </p:to>
                                    </p:set>
                                    <p:anim calcmode="lin" valueType="num">
                                      <p:cBhvr>
                                        <p:cTn id="12" dur="2000" fill="hold"/>
                                        <p:tgtEl>
                                          <p:spTgt spid="13319"/>
                                        </p:tgtEl>
                                        <p:attrNameLst>
                                          <p:attrName>ppt_x</p:attrName>
                                        </p:attrNameLst>
                                      </p:cBhvr>
                                      <p:tavLst>
                                        <p:tav tm="0">
                                          <p:val>
                                            <p:strVal val="#ppt_x-.2"/>
                                          </p:val>
                                        </p:tav>
                                        <p:tav tm="100000">
                                          <p:val>
                                            <p:strVal val="#ppt_x"/>
                                          </p:val>
                                        </p:tav>
                                      </p:tavLst>
                                    </p:anim>
                                    <p:anim calcmode="lin" valueType="num">
                                      <p:cBhvr>
                                        <p:cTn id="13" dur="2000" fill="hold"/>
                                        <p:tgtEl>
                                          <p:spTgt spid="13319"/>
                                        </p:tgtEl>
                                        <p:attrNameLst>
                                          <p:attrName>ppt_y</p:attrName>
                                        </p:attrNameLst>
                                      </p:cBhvr>
                                      <p:tavLst>
                                        <p:tav tm="0">
                                          <p:val>
                                            <p:strVal val="#ppt_y"/>
                                          </p:val>
                                        </p:tav>
                                        <p:tav tm="100000">
                                          <p:val>
                                            <p:strVal val="#ppt_y"/>
                                          </p:val>
                                        </p:tav>
                                      </p:tavLst>
                                    </p:anim>
                                    <p:animEffect transition="in" filter="wipe(right)" prLst="gradientSize: 0.1">
                                      <p:cBhvr>
                                        <p:cTn id="14" dur="2000"/>
                                        <p:tgtEl>
                                          <p:spTgt spid="13319"/>
                                        </p:tgtEl>
                                      </p:cBhvr>
                                    </p:animEffect>
                                  </p:childTnLst>
                                </p:cTn>
                              </p:par>
                            </p:childTnLst>
                          </p:cTn>
                        </p:par>
                      </p:childTnLst>
                    </p:cTn>
                  </p:par>
                  <p:par>
                    <p:cTn id="15" fill="hold">
                      <p:stCondLst>
                        <p:cond delay="indefinite"/>
                      </p:stCondLst>
                      <p:childTnLst>
                        <p:par>
                          <p:cTn id="16" fill="hold">
                            <p:stCondLst>
                              <p:cond delay="0"/>
                            </p:stCondLst>
                            <p:childTnLst>
                              <p:par>
                                <p:cTn id="17" presetID="29" presetClass="entr" presetSubtype="0" fill="hold" nodeType="clickEffect">
                                  <p:stCondLst>
                                    <p:cond delay="0"/>
                                  </p:stCondLst>
                                  <p:childTnLst>
                                    <p:set>
                                      <p:cBhvr>
                                        <p:cTn id="18" dur="1" fill="hold">
                                          <p:stCondLst>
                                            <p:cond delay="0"/>
                                          </p:stCondLst>
                                        </p:cTn>
                                        <p:tgtEl>
                                          <p:spTgt spid="13320"/>
                                        </p:tgtEl>
                                        <p:attrNameLst>
                                          <p:attrName>style.visibility</p:attrName>
                                        </p:attrNameLst>
                                      </p:cBhvr>
                                      <p:to>
                                        <p:strVal val="visible"/>
                                      </p:to>
                                    </p:set>
                                    <p:anim calcmode="lin" valueType="num">
                                      <p:cBhvr>
                                        <p:cTn id="19" dur="2000" fill="hold"/>
                                        <p:tgtEl>
                                          <p:spTgt spid="13320"/>
                                        </p:tgtEl>
                                        <p:attrNameLst>
                                          <p:attrName>ppt_x</p:attrName>
                                        </p:attrNameLst>
                                      </p:cBhvr>
                                      <p:tavLst>
                                        <p:tav tm="0">
                                          <p:val>
                                            <p:strVal val="#ppt_x-.2"/>
                                          </p:val>
                                        </p:tav>
                                        <p:tav tm="100000">
                                          <p:val>
                                            <p:strVal val="#ppt_x"/>
                                          </p:val>
                                        </p:tav>
                                      </p:tavLst>
                                    </p:anim>
                                    <p:anim calcmode="lin" valueType="num">
                                      <p:cBhvr>
                                        <p:cTn id="20" dur="2000" fill="hold"/>
                                        <p:tgtEl>
                                          <p:spTgt spid="13320"/>
                                        </p:tgtEl>
                                        <p:attrNameLst>
                                          <p:attrName>ppt_y</p:attrName>
                                        </p:attrNameLst>
                                      </p:cBhvr>
                                      <p:tavLst>
                                        <p:tav tm="0">
                                          <p:val>
                                            <p:strVal val="#ppt_y"/>
                                          </p:val>
                                        </p:tav>
                                        <p:tav tm="100000">
                                          <p:val>
                                            <p:strVal val="#ppt_y"/>
                                          </p:val>
                                        </p:tav>
                                      </p:tavLst>
                                    </p:anim>
                                    <p:animEffect transition="in" filter="wipe(right)" prLst="gradientSize: 0.1">
                                      <p:cBhvr>
                                        <p:cTn id="21" dur="2000"/>
                                        <p:tgtEl>
                                          <p:spTgt spid="13320"/>
                                        </p:tgtEl>
                                      </p:cBhvr>
                                    </p:animEffect>
                                  </p:childTnLst>
                                </p:cTn>
                              </p:par>
                              <p:par>
                                <p:cTn id="22" presetID="29"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2000" fill="hold"/>
                                        <p:tgtEl>
                                          <p:spTgt spid="9"/>
                                        </p:tgtEl>
                                        <p:attrNameLst>
                                          <p:attrName>ppt_x</p:attrName>
                                        </p:attrNameLst>
                                      </p:cBhvr>
                                      <p:tavLst>
                                        <p:tav tm="0">
                                          <p:val>
                                            <p:strVal val="#ppt_x-.2"/>
                                          </p:val>
                                        </p:tav>
                                        <p:tav tm="100000">
                                          <p:val>
                                            <p:strVal val="#ppt_x"/>
                                          </p:val>
                                        </p:tav>
                                      </p:tavLst>
                                    </p:anim>
                                    <p:anim calcmode="lin" valueType="num">
                                      <p:cBhvr>
                                        <p:cTn id="25" dur="2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26"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9"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одзаголовок 7"/>
          <p:cNvSpPr>
            <a:spLocks noGrp="1"/>
          </p:cNvSpPr>
          <p:nvPr>
            <p:ph type="subTitle" idx="1"/>
          </p:nvPr>
        </p:nvSpPr>
        <p:spPr>
          <a:xfrm>
            <a:off x="762000" y="2362200"/>
            <a:ext cx="7772400" cy="1200150"/>
          </a:xfrm>
        </p:spPr>
        <p:txBody>
          <a:bodyPr>
            <a:normAutofit/>
          </a:bodyPr>
          <a:lstStyle/>
          <a:p>
            <a:pPr marR="0" algn="ctr">
              <a:lnSpc>
                <a:spcPct val="80000"/>
              </a:lnSpc>
            </a:pPr>
            <a:r>
              <a:rPr lang="kk-KZ" sz="4100" b="1" i="1">
                <a:solidFill>
                  <a:srgbClr val="C00000"/>
                </a:solidFill>
                <a:latin typeface="Arial" charset="0"/>
                <a:cs typeface="Arial" charset="0"/>
              </a:rPr>
              <a:t>Назар аударғаныңызға рахмет!</a:t>
            </a:r>
            <a:endParaRPr lang="ru-RU" sz="4100" b="1" i="1">
              <a:solidFill>
                <a:srgbClr val="C00000"/>
              </a:solidFill>
              <a:latin typeface="Arial" charset="0"/>
              <a:cs typeface="Arial" charset="0"/>
            </a:endParaRPr>
          </a:p>
        </p:txBody>
      </p:sp>
    </p:spTree>
  </p:cSld>
  <p:clrMapOvr>
    <a:masterClrMapping/>
  </p:clrMapOvr>
  <p:transition>
    <p:cover dir="d"/>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Метро">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169</TotalTime>
  <Words>183</Words>
  <Application>Microsoft Office PowerPoint</Application>
  <PresentationFormat>Экран (4:3)</PresentationFormat>
  <Paragraphs>104</Paragraphs>
  <Slides>19</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Солнцестояние</vt:lpstr>
      <vt:lpstr>Тау жыныстары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Магмалық тау жыныстары</vt:lpstr>
      <vt:lpstr>Магмалық тау жыныстары</vt:lpstr>
      <vt:lpstr>Магмалық тау жыныстары</vt:lpstr>
      <vt:lpstr>Шөгінді тау жыныстары</vt:lpstr>
      <vt:lpstr>Презентация PowerPoint</vt:lpstr>
      <vt:lpstr>Шөгінді тау жыныстары </vt:lpstr>
      <vt:lpstr>Шөгінді тау жыныстары</vt:lpstr>
      <vt:lpstr>Метаморфты тау жыныстары</vt:lpstr>
      <vt:lpstr>Метаморфты тау жыныстары</vt:lpstr>
      <vt:lpstr>Метаморфты тау жыныстары</vt:lpstr>
      <vt:lpstr>Тау жыныстармен мен минералдарды қолдану салалары </vt:lpstr>
      <vt:lpstr>Презентация PowerPoint</vt:lpstr>
    </vt:vector>
  </TitlesOfParts>
  <Company>Grizli777</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Тау жыныстары</dc:title>
  <dc:creator>Ерсаин</dc:creator>
  <cp:lastModifiedBy>Aliya</cp:lastModifiedBy>
  <cp:revision>20</cp:revision>
  <dcterms:created xsi:type="dcterms:W3CDTF">2016-10-11T16:30:44Z</dcterms:created>
  <dcterms:modified xsi:type="dcterms:W3CDTF">2020-03-26T13:27:44Z</dcterms:modified>
</cp:coreProperties>
</file>