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72" r:id="rId9"/>
    <p:sldId id="265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D4D4"/>
    <a:srgbClr val="5F6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660"/>
  </p:normalViewPr>
  <p:slideViewPr>
    <p:cSldViewPr>
      <p:cViewPr varScale="1">
        <p:scale>
          <a:sx n="68" d="100"/>
          <a:sy n="68" d="100"/>
        </p:scale>
        <p:origin x="133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75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58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4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54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68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00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3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23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8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60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219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803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8708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126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155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3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78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772400" cy="2952328"/>
          </a:xfrm>
        </p:spPr>
        <p:txBody>
          <a:bodyPr>
            <a:noAutofit/>
          </a:bodyPr>
          <a:lstStyle/>
          <a:p>
            <a:pPr algn="ctr"/>
            <a:br>
              <a:rPr lang="ru-RU" sz="2400" dirty="0"/>
            </a:br>
            <a:r>
              <a:rPr lang="ru-RU" sz="2400" dirty="0"/>
              <a:t> 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8064896" cy="2304256"/>
          </a:xfrm>
        </p:spPr>
        <p:txBody>
          <a:bodyPr>
            <a:normAutofit/>
          </a:bodyPr>
          <a:lstStyle/>
          <a:p>
            <a:pPr algn="ctr"/>
            <a:br>
              <a:rPr lang="ru-RU" sz="3900" dirty="0">
                <a:solidFill>
                  <a:schemeClr val="tx1"/>
                </a:solidFill>
              </a:rPr>
            </a:br>
            <a:r>
              <a:rPr lang="ru-RU" sz="3900" dirty="0">
                <a:solidFill>
                  <a:schemeClr val="tx1"/>
                </a:solidFill>
              </a:rPr>
              <a:t>Тема: Методы</a:t>
            </a:r>
            <a:r>
              <a:rPr lang="ru-RU" sz="3200" dirty="0">
                <a:solidFill>
                  <a:schemeClr val="tx1"/>
                </a:solidFill>
              </a:rPr>
              <a:t> и формы научного познания</a:t>
            </a:r>
          </a:p>
          <a:p>
            <a:pPr algn="ctr"/>
            <a:endParaRPr lang="ru-RU" sz="3600" dirty="0"/>
          </a:p>
        </p:txBody>
      </p:sp>
      <p:pic>
        <p:nvPicPr>
          <p:cNvPr id="4" name="Picture 2" descr="C:\Documents and Settings\123\Рабочий стол\4d5FnttaF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90208" cy="16561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676456" y="50131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Классическая музыка - инструментальная без сло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024" y="609329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Научное познание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916832"/>
            <a:ext cx="7498080" cy="4115544"/>
          </a:xfrm>
        </p:spPr>
        <p:txBody>
          <a:bodyPr/>
          <a:lstStyle/>
          <a:p>
            <a:r>
              <a:rPr lang="ru-RU" sz="3600" dirty="0"/>
              <a:t>это процесс получения объективного, истинного знания, направленного на отражение закономерностей действительности.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013176"/>
            <a:ext cx="4008098" cy="15692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900389" y="2276872"/>
            <a:ext cx="7920880" cy="3384376"/>
            <a:chOff x="971600" y="1268760"/>
            <a:chExt cx="7920880" cy="338437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763688" y="1268760"/>
              <a:ext cx="6624736" cy="1008112"/>
            </a:xfrm>
            <a:prstGeom prst="roundRect">
              <a:avLst/>
            </a:prstGeom>
            <a:gradFill flip="none" rotWithShape="1">
              <a:gsLst>
                <a:gs pos="0">
                  <a:srgbClr val="5F62EB">
                    <a:shade val="30000"/>
                    <a:satMod val="115000"/>
                  </a:srgbClr>
                </a:gs>
                <a:gs pos="50000">
                  <a:srgbClr val="5F62EB">
                    <a:shade val="67500"/>
                    <a:satMod val="115000"/>
                  </a:srgbClr>
                </a:gs>
                <a:gs pos="100000">
                  <a:srgbClr val="5F62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 стрелкой 5"/>
            <p:cNvCxnSpPr/>
            <p:nvPr/>
          </p:nvCxnSpPr>
          <p:spPr>
            <a:xfrm flipH="1">
              <a:off x="1979712" y="2276872"/>
              <a:ext cx="864096" cy="13681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>
              <a:off x="4932040" y="2204864"/>
              <a:ext cx="72008" cy="14401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>
              <a:off x="6876256" y="2276872"/>
              <a:ext cx="792088" cy="13681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Скругленный прямоугольник 14"/>
            <p:cNvSpPr/>
            <p:nvPr/>
          </p:nvSpPr>
          <p:spPr>
            <a:xfrm>
              <a:off x="971600" y="3645024"/>
              <a:ext cx="2376264" cy="1008112"/>
            </a:xfrm>
            <a:prstGeom prst="roundRect">
              <a:avLst/>
            </a:prstGeom>
            <a:gradFill flip="none" rotWithShape="1">
              <a:gsLst>
                <a:gs pos="0">
                  <a:srgbClr val="5F62EB">
                    <a:shade val="30000"/>
                    <a:satMod val="115000"/>
                  </a:srgbClr>
                </a:gs>
                <a:gs pos="50000">
                  <a:srgbClr val="5F62EB">
                    <a:shade val="67500"/>
                    <a:satMod val="115000"/>
                  </a:srgbClr>
                </a:gs>
                <a:gs pos="100000">
                  <a:srgbClr val="5F62E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dirty="0"/>
                <a:t>Описание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851920" y="3645024"/>
              <a:ext cx="2376264" cy="1008112"/>
            </a:xfrm>
            <a:prstGeom prst="roundRect">
              <a:avLst/>
            </a:prstGeom>
            <a:gradFill flip="none" rotWithShape="1">
              <a:gsLst>
                <a:gs pos="0">
                  <a:srgbClr val="5F62EB">
                    <a:shade val="30000"/>
                    <a:satMod val="115000"/>
                  </a:srgbClr>
                </a:gs>
                <a:gs pos="50000">
                  <a:srgbClr val="5F62EB">
                    <a:shade val="67500"/>
                    <a:satMod val="115000"/>
                  </a:srgbClr>
                </a:gs>
                <a:gs pos="100000">
                  <a:srgbClr val="5F62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Объяснение</a:t>
              </a: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6516216" y="3645024"/>
              <a:ext cx="2376264" cy="1008112"/>
            </a:xfrm>
            <a:prstGeom prst="roundRect">
              <a:avLst/>
            </a:prstGeom>
            <a:gradFill flip="none" rotWithShape="1">
              <a:gsLst>
                <a:gs pos="0">
                  <a:srgbClr val="5F62EB">
                    <a:shade val="30000"/>
                    <a:satMod val="115000"/>
                  </a:srgbClr>
                </a:gs>
                <a:gs pos="50000">
                  <a:srgbClr val="5F62EB">
                    <a:shade val="67500"/>
                    <a:satMod val="115000"/>
                  </a:srgbClr>
                </a:gs>
                <a:gs pos="100000">
                  <a:srgbClr val="5F62EB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/>
                <a:t>Предсказание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03648" y="0"/>
            <a:ext cx="732059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Задачи научного познания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06084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Задачи научного познания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28" y="0"/>
            <a:ext cx="2642880" cy="19636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30765"/>
            <a:ext cx="7055380" cy="140053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Особенности научного познания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772816"/>
            <a:ext cx="8100392" cy="4896544"/>
          </a:xfrm>
        </p:spPr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ru-RU" sz="2400" dirty="0"/>
              <a:t>Достоверное обобщение фактов;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400" dirty="0"/>
              <a:t>Объективная истина;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400" dirty="0"/>
              <a:t>Ориентация на воплощение в практике;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400" dirty="0"/>
              <a:t>Целостная развивающаяся система понятий, теорий, гипотез, законов;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400" dirty="0"/>
              <a:t>Применение специфических материальных средств (приборов, инструментов);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400" dirty="0"/>
              <a:t>Строгая доказательность, обоснованность полученных результатов, достоверность выводов.</a:t>
            </a:r>
          </a:p>
          <a:p>
            <a:pPr marL="596646" indent="-514350">
              <a:buFont typeface="+mj-lt"/>
              <a:buAutoNum type="arabicPeriod"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47667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Уровни научного познания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195736" y="1250424"/>
            <a:ext cx="1512168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400092" y="1240736"/>
            <a:ext cx="1224136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91580" y="2392864"/>
            <a:ext cx="291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эмпирический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1648" y="2331733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теоритический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1580" y="2854953"/>
            <a:ext cx="29163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Эмпирическое знание –фактофиксирующее знание о наблюдаемых</a:t>
            </a:r>
          </a:p>
          <a:p>
            <a:r>
              <a:rPr lang="ru-RU" dirty="0"/>
              <a:t>объектах.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9086" y="2745621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Теоретическое знание-Универсальное знание об идеальных</a:t>
            </a:r>
          </a:p>
          <a:p>
            <a:r>
              <a:rPr lang="ru-RU" dirty="0"/>
              <a:t>объектах.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425870"/>
            <a:ext cx="3187328" cy="23904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8100392" cy="792088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Методы эмпирического уровня научного познания. </a:t>
            </a:r>
            <a:br>
              <a:rPr lang="ru-RU" sz="3200" dirty="0"/>
            </a:br>
            <a:r>
              <a:rPr lang="ru-RU" sz="3200" dirty="0"/>
              <a:t>3.1 Наблюдение.</a:t>
            </a:r>
          </a:p>
        </p:txBody>
      </p:sp>
      <p:sp>
        <p:nvSpPr>
          <p:cNvPr id="6" name="Счетверенная стрелка 5"/>
          <p:cNvSpPr/>
          <p:nvPr/>
        </p:nvSpPr>
        <p:spPr>
          <a:xfrm>
            <a:off x="2483768" y="2420888"/>
            <a:ext cx="4392488" cy="3312368"/>
          </a:xfrm>
          <a:prstGeom prst="quadArrow">
            <a:avLst/>
          </a:prstGeom>
          <a:gradFill flip="none" rotWithShape="1">
            <a:gsLst>
              <a:gs pos="0">
                <a:srgbClr val="5F62EB">
                  <a:shade val="30000"/>
                  <a:satMod val="115000"/>
                </a:srgbClr>
              </a:gs>
              <a:gs pos="50000">
                <a:srgbClr val="5F62EB">
                  <a:shade val="67500"/>
                  <a:satMod val="115000"/>
                </a:srgbClr>
              </a:gs>
              <a:gs pos="100000">
                <a:srgbClr val="5F62EB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Наблюдение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275856" y="1412776"/>
            <a:ext cx="2880320" cy="864096"/>
          </a:xfrm>
          <a:prstGeom prst="round2DiagRect">
            <a:avLst/>
          </a:prstGeom>
          <a:gradFill flip="none" rotWithShape="1">
            <a:gsLst>
              <a:gs pos="0">
                <a:srgbClr val="5F62EB">
                  <a:tint val="66000"/>
                  <a:satMod val="160000"/>
                </a:srgbClr>
              </a:gs>
              <a:gs pos="50000">
                <a:srgbClr val="5F62EB">
                  <a:tint val="44500"/>
                  <a:satMod val="160000"/>
                </a:srgbClr>
              </a:gs>
              <a:gs pos="100000">
                <a:srgbClr val="5F62EB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Однозначность цели, замысла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7020272" y="3356992"/>
            <a:ext cx="2123728" cy="1368152"/>
          </a:xfrm>
          <a:prstGeom prst="round2DiagRect">
            <a:avLst/>
          </a:prstGeom>
          <a:gradFill flip="none" rotWithShape="1">
            <a:gsLst>
              <a:gs pos="0">
                <a:srgbClr val="5F62EB">
                  <a:tint val="66000"/>
                  <a:satMod val="160000"/>
                </a:srgbClr>
              </a:gs>
              <a:gs pos="50000">
                <a:srgbClr val="5F62EB">
                  <a:tint val="44500"/>
                  <a:satMod val="160000"/>
                </a:srgbClr>
              </a:gs>
              <a:gs pos="100000">
                <a:srgbClr val="5F62EB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Системность в методах наблюдения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275856" y="5805264"/>
            <a:ext cx="2736304" cy="864096"/>
          </a:xfrm>
          <a:prstGeom prst="round2DiagRect">
            <a:avLst/>
          </a:prstGeom>
          <a:gradFill flip="none" rotWithShape="1">
            <a:gsLst>
              <a:gs pos="0">
                <a:srgbClr val="5F62EB">
                  <a:tint val="66000"/>
                  <a:satMod val="160000"/>
                </a:srgbClr>
              </a:gs>
              <a:gs pos="50000">
                <a:srgbClr val="5F62EB">
                  <a:tint val="44500"/>
                  <a:satMod val="160000"/>
                </a:srgbClr>
              </a:gs>
              <a:gs pos="100000">
                <a:srgbClr val="5F62EB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Объективность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23528" y="3356992"/>
            <a:ext cx="2016224" cy="1368152"/>
          </a:xfrm>
          <a:prstGeom prst="round2Diag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rgbClr val="5F62EB">
                  <a:tint val="66000"/>
                  <a:satMod val="160000"/>
                </a:srgbClr>
              </a:gs>
              <a:gs pos="50000">
                <a:srgbClr val="5F62EB">
                  <a:tint val="44500"/>
                  <a:satMod val="160000"/>
                </a:srgbClr>
              </a:gs>
              <a:gs pos="100000">
                <a:srgbClr val="5F62EB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Возможность контроля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16" y="0"/>
            <a:ext cx="8100392" cy="936104"/>
          </a:xfrm>
        </p:spPr>
        <p:txBody>
          <a:bodyPr>
            <a:noAutofit/>
          </a:bodyPr>
          <a:lstStyle/>
          <a:p>
            <a:pPr algn="ctr"/>
            <a:br>
              <a:rPr lang="ru-RU" sz="3200" dirty="0"/>
            </a:br>
            <a:r>
              <a:rPr lang="ru-RU" sz="3200" dirty="0"/>
              <a:t>Эксперимент.</a:t>
            </a:r>
          </a:p>
        </p:txBody>
      </p:sp>
      <p:sp>
        <p:nvSpPr>
          <p:cNvPr id="4" name="Счетверенная стрелка 3"/>
          <p:cNvSpPr/>
          <p:nvPr/>
        </p:nvSpPr>
        <p:spPr>
          <a:xfrm>
            <a:off x="2627784" y="2492896"/>
            <a:ext cx="4104456" cy="3168352"/>
          </a:xfrm>
          <a:prstGeom prst="quad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Эксперимент</a:t>
            </a: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3347864" y="1628800"/>
            <a:ext cx="2664296" cy="864096"/>
          </a:xfrm>
          <a:prstGeom prst="flowChart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Качественный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6804248" y="3140968"/>
            <a:ext cx="2016224" cy="1872208"/>
          </a:xfrm>
          <a:prstGeom prst="flowChart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Измерительный (количественный)</a:t>
            </a: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539552" y="3140968"/>
            <a:ext cx="1944216" cy="1944216"/>
          </a:xfrm>
          <a:prstGeom prst="flowChart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Социальный</a:t>
            </a: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3419872" y="5733256"/>
            <a:ext cx="2520280" cy="936104"/>
          </a:xfrm>
          <a:prstGeom prst="flowChart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Мысленный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936104"/>
          </a:xfrm>
        </p:spPr>
        <p:txBody>
          <a:bodyPr>
            <a:noAutofit/>
          </a:bodyPr>
          <a:lstStyle/>
          <a:p>
            <a:pPr algn="ctr"/>
            <a:br>
              <a:rPr lang="ru-RU" sz="3200" dirty="0"/>
            </a:br>
            <a:r>
              <a:rPr lang="ru-RU" sz="5400" dirty="0"/>
              <a:t>Факты, анализ, синтез</a:t>
            </a:r>
            <a:r>
              <a:rPr lang="ru-RU" sz="3200" dirty="0"/>
              <a:t>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763688" y="2348880"/>
            <a:ext cx="6336704" cy="3672408"/>
            <a:chOff x="1835696" y="2132856"/>
            <a:chExt cx="6336704" cy="3672408"/>
          </a:xfrm>
        </p:grpSpPr>
        <p:sp>
          <p:nvSpPr>
            <p:cNvPr id="7" name="Выноска со стрелкой вверх 6"/>
            <p:cNvSpPr/>
            <p:nvPr/>
          </p:nvSpPr>
          <p:spPr>
            <a:xfrm>
              <a:off x="3131840" y="3933056"/>
              <a:ext cx="3816424" cy="1872208"/>
            </a:xfrm>
            <a:prstGeom prst="upArrowCallout">
              <a:avLst/>
            </a:prstGeom>
            <a:gradFill flip="none" rotWithShape="1">
              <a:gsLst>
                <a:gs pos="0">
                  <a:srgbClr val="2AD4D4">
                    <a:shade val="30000"/>
                    <a:satMod val="115000"/>
                  </a:srgbClr>
                </a:gs>
                <a:gs pos="50000">
                  <a:srgbClr val="2AD4D4">
                    <a:shade val="67500"/>
                    <a:satMod val="115000"/>
                  </a:srgbClr>
                </a:gs>
                <a:gs pos="100000">
                  <a:srgbClr val="2AD4D4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600" b="1" dirty="0">
                  <a:solidFill>
                    <a:schemeClr val="tx1"/>
                  </a:solidFill>
                </a:rPr>
                <a:t>Факты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835696" y="2132856"/>
              <a:ext cx="2880320" cy="1224136"/>
            </a:xfrm>
            <a:prstGeom prst="roundRect">
              <a:avLst/>
            </a:prstGeom>
            <a:gradFill flip="none" rotWithShape="1">
              <a:gsLst>
                <a:gs pos="0">
                  <a:srgbClr val="2AD4D4">
                    <a:shade val="30000"/>
                    <a:satMod val="115000"/>
                  </a:srgbClr>
                </a:gs>
                <a:gs pos="50000">
                  <a:srgbClr val="2AD4D4">
                    <a:shade val="67500"/>
                    <a:satMod val="115000"/>
                  </a:srgbClr>
                </a:gs>
                <a:gs pos="100000">
                  <a:srgbClr val="2AD4D4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>
                  <a:solidFill>
                    <a:schemeClr val="tx1"/>
                  </a:solidFill>
                </a:rPr>
                <a:t>Анализ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292080" y="2132856"/>
              <a:ext cx="2880320" cy="1224136"/>
            </a:xfrm>
            <a:prstGeom prst="roundRect">
              <a:avLst/>
            </a:prstGeom>
            <a:gradFill flip="none" rotWithShape="1">
              <a:gsLst>
                <a:gs pos="0">
                  <a:srgbClr val="2AD4D4">
                    <a:shade val="30000"/>
                    <a:satMod val="115000"/>
                  </a:srgbClr>
                </a:gs>
                <a:gs pos="50000">
                  <a:srgbClr val="2AD4D4">
                    <a:shade val="67500"/>
                    <a:satMod val="115000"/>
                  </a:srgbClr>
                </a:gs>
                <a:gs pos="100000">
                  <a:srgbClr val="2AD4D4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>
                  <a:solidFill>
                    <a:schemeClr val="tx1"/>
                  </a:solidFill>
                </a:rPr>
                <a:t>Синтез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8100392" cy="936104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Методы теоретический уровень научного познания. </a:t>
            </a:r>
          </a:p>
        </p:txBody>
      </p:sp>
      <p:sp>
        <p:nvSpPr>
          <p:cNvPr id="4" name="Прямоугольник с одним вырезанным скругленным углом 3"/>
          <p:cNvSpPr/>
          <p:nvPr/>
        </p:nvSpPr>
        <p:spPr>
          <a:xfrm>
            <a:off x="251520" y="1124744"/>
            <a:ext cx="2304256" cy="720080"/>
          </a:xfrm>
          <a:prstGeom prst="snip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Абстрагирование</a:t>
            </a:r>
          </a:p>
        </p:txBody>
      </p:sp>
      <p:sp>
        <p:nvSpPr>
          <p:cNvPr id="5" name="Прямоугольник с одним вырезанным скругленным углом 4"/>
          <p:cNvSpPr/>
          <p:nvPr/>
        </p:nvSpPr>
        <p:spPr>
          <a:xfrm>
            <a:off x="2339752" y="1988840"/>
            <a:ext cx="2304256" cy="720080"/>
          </a:xfrm>
          <a:prstGeom prst="snip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Аналогия</a:t>
            </a: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3203848" y="2996952"/>
            <a:ext cx="3312368" cy="792088"/>
          </a:xfrm>
          <a:prstGeom prst="snip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Моделирование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051720" y="3789040"/>
            <a:ext cx="11521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987824" y="3789040"/>
            <a:ext cx="57606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25" idx="0"/>
          </p:cNvCxnSpPr>
          <p:nvPr/>
        </p:nvCxnSpPr>
        <p:spPr>
          <a:xfrm>
            <a:off x="4644008" y="3789040"/>
            <a:ext cx="0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084168" y="3789040"/>
            <a:ext cx="43204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516216" y="3789040"/>
            <a:ext cx="122413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79512" y="3933056"/>
            <a:ext cx="2160240" cy="1008112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Предметное</a:t>
            </a:r>
          </a:p>
        </p:txBody>
      </p:sp>
      <p:sp>
        <p:nvSpPr>
          <p:cNvPr id="24" name="Овал 23"/>
          <p:cNvSpPr/>
          <p:nvPr/>
        </p:nvSpPr>
        <p:spPr>
          <a:xfrm>
            <a:off x="1547664" y="4797152"/>
            <a:ext cx="2160240" cy="1008112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Аналоговое</a:t>
            </a:r>
          </a:p>
        </p:txBody>
      </p:sp>
      <p:sp>
        <p:nvSpPr>
          <p:cNvPr id="25" name="Овал 24"/>
          <p:cNvSpPr/>
          <p:nvPr/>
        </p:nvSpPr>
        <p:spPr>
          <a:xfrm>
            <a:off x="3563888" y="5589240"/>
            <a:ext cx="2160240" cy="1008112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Знаковое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08104" y="4941168"/>
            <a:ext cx="2160240" cy="1008112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Мысленное</a:t>
            </a:r>
          </a:p>
        </p:txBody>
      </p:sp>
      <p:sp>
        <p:nvSpPr>
          <p:cNvPr id="27" name="Овал 26"/>
          <p:cNvSpPr/>
          <p:nvPr/>
        </p:nvSpPr>
        <p:spPr>
          <a:xfrm>
            <a:off x="6983760" y="4149080"/>
            <a:ext cx="2160240" cy="1008112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Модельный эксперимент</a:t>
            </a:r>
          </a:p>
        </p:txBody>
      </p:sp>
      <p:sp>
        <p:nvSpPr>
          <p:cNvPr id="16" name="Прямоугольник с одним вырезанным скругленным углом 15"/>
          <p:cNvSpPr/>
          <p:nvPr/>
        </p:nvSpPr>
        <p:spPr>
          <a:xfrm>
            <a:off x="6660232" y="1988840"/>
            <a:ext cx="2304256" cy="720080"/>
          </a:xfrm>
          <a:prstGeom prst="snip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Дедукция</a:t>
            </a:r>
          </a:p>
        </p:txBody>
      </p:sp>
      <p:sp>
        <p:nvSpPr>
          <p:cNvPr id="17" name="Прямоугольник с одним вырезанным скругленным углом 16"/>
          <p:cNvSpPr/>
          <p:nvPr/>
        </p:nvSpPr>
        <p:spPr>
          <a:xfrm>
            <a:off x="4572000" y="1196752"/>
            <a:ext cx="2160240" cy="720080"/>
          </a:xfrm>
          <a:prstGeom prst="snip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Индукция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4183" y="1351789"/>
            <a:ext cx="5472608" cy="936104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Метод исследования </a:t>
            </a:r>
          </a:p>
          <a:p>
            <a:pPr algn="ctr"/>
            <a:r>
              <a:rPr lang="ru-RU" sz="2800" b="1" dirty="0"/>
              <a:t>(системный подход)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198" y="2298914"/>
            <a:ext cx="78488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36000">
              <a:buFont typeface="Wingdings" pitchFamily="2" charset="2"/>
              <a:buChar char="v"/>
            </a:pPr>
            <a:r>
              <a:rPr lang="ru-RU" b="1" dirty="0"/>
              <a:t> </a:t>
            </a:r>
            <a:r>
              <a:rPr lang="ru-RU" sz="2400" b="1" dirty="0"/>
              <a:t>Изучение феномена целостности и установление состава целого, его элементов;</a:t>
            </a:r>
          </a:p>
          <a:p>
            <a:pPr defTabSz="936000">
              <a:buFont typeface="Wingdings" pitchFamily="2" charset="2"/>
              <a:buChar char="v"/>
            </a:pPr>
            <a:r>
              <a:rPr lang="ru-RU" sz="2400" b="1" dirty="0"/>
              <a:t> Исследование закономерностей соединения элементов в систему, т.е. структуры объекта, что образует ядро системного подхода;</a:t>
            </a:r>
          </a:p>
          <a:p>
            <a:pPr defTabSz="936000">
              <a:buFont typeface="Wingdings" pitchFamily="2" charset="2"/>
              <a:buChar char="v"/>
            </a:pPr>
            <a:r>
              <a:rPr lang="ru-RU" sz="2400" b="1" dirty="0"/>
              <a:t> В тесной связи с изучением структуры необходимо изучение функций системы и ее составляющих, т.е. структурно - функциональный анализ системы;</a:t>
            </a:r>
          </a:p>
          <a:p>
            <a:pPr defTabSz="936000">
              <a:buFont typeface="Wingdings" pitchFamily="2" charset="2"/>
              <a:buChar char="v"/>
            </a:pPr>
            <a:r>
              <a:rPr lang="ru-RU" sz="2400" b="1" dirty="0"/>
              <a:t> Исследование генезиса системы, ее границ и связей с другими системами.</a:t>
            </a:r>
          </a:p>
          <a:p>
            <a:pPr>
              <a:buFont typeface="Wingdings" pitchFamily="2" charset="2"/>
              <a:buChar char="v"/>
            </a:pPr>
            <a:endParaRPr lang="ru-RU" b="1" dirty="0"/>
          </a:p>
          <a:p>
            <a:pPr>
              <a:buFont typeface="Wingdings" pitchFamily="2" charset="2"/>
              <a:buChar char="v"/>
            </a:pPr>
            <a:endParaRPr lang="ru-RU" b="1" dirty="0"/>
          </a:p>
          <a:p>
            <a:pPr>
              <a:buFont typeface="Wingdings" pitchFamily="2" charset="2"/>
              <a:buChar char="v"/>
            </a:pPr>
            <a:endParaRPr lang="ru-RU" b="1" dirty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42797" y="-59762"/>
            <a:ext cx="7055380" cy="1400530"/>
          </a:xfrm>
        </p:spPr>
        <p:txBody>
          <a:bodyPr>
            <a:noAutofit/>
          </a:bodyPr>
          <a:lstStyle/>
          <a:p>
            <a:pPr algn="ctr"/>
            <a:br>
              <a:rPr lang="ru-RU" sz="3200" dirty="0"/>
            </a:br>
            <a:r>
              <a:rPr lang="ru-RU" sz="3200" dirty="0"/>
              <a:t>Метод исследования.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920880" cy="85010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. Формы научного познания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100392" cy="4800600"/>
          </a:xfrm>
        </p:spPr>
        <p:txBody>
          <a:bodyPr>
            <a:normAutofit/>
          </a:bodyPr>
          <a:lstStyle/>
          <a:p>
            <a:r>
              <a:rPr lang="ru-RU" sz="3600" b="1" dirty="0"/>
              <a:t>Теория </a:t>
            </a:r>
            <a:r>
              <a:rPr lang="ru-RU" sz="3600" dirty="0"/>
              <a:t>- наиболее развитая форма научного знания, дающая целостное отображение закономерных и существенных связей определенной области действительности.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437112"/>
            <a:ext cx="2952328" cy="23466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89008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. Формы научного познания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7293" y="1721091"/>
            <a:ext cx="7498080" cy="4259560"/>
          </a:xfrm>
        </p:spPr>
        <p:txBody>
          <a:bodyPr>
            <a:normAutofit/>
          </a:bodyPr>
          <a:lstStyle/>
          <a:p>
            <a:r>
              <a:rPr lang="ru-RU" sz="3600" b="1" dirty="0"/>
              <a:t>Проблема</a:t>
            </a:r>
            <a:r>
              <a:rPr lang="ru-RU" sz="3600" dirty="0"/>
              <a:t> - форма знания, содержанием которой является то, что еще не познано человеком, но что нужно познать.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97152"/>
            <a:ext cx="4410313" cy="17266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Формы научного познания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846138"/>
            <a:ext cx="7890080" cy="4187552"/>
          </a:xfrm>
        </p:spPr>
        <p:txBody>
          <a:bodyPr>
            <a:normAutofit/>
          </a:bodyPr>
          <a:lstStyle/>
          <a:p>
            <a:r>
              <a:rPr lang="ru-RU" sz="3200" b="1" dirty="0"/>
              <a:t>Гипотеза</a:t>
            </a:r>
            <a:r>
              <a:rPr lang="ru-RU" sz="3200" dirty="0"/>
              <a:t> - форма знания, содержащая предположение, сформулированное на основе ряда фактов, истинное значение которого не определено и нуждается в доказательстве.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77072"/>
            <a:ext cx="4464496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8" y="2060848"/>
            <a:ext cx="9067872" cy="4953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01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39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4"/>
            <a:ext cx="9122832" cy="6842125"/>
          </a:xfrm>
        </p:spPr>
      </p:pic>
    </p:spTree>
    <p:extLst>
      <p:ext uri="{BB962C8B-B14F-4D97-AF65-F5344CB8AC3E}">
        <p14:creationId xmlns:p14="http://schemas.microsoft.com/office/powerpoint/2010/main" val="406969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771" y="146178"/>
            <a:ext cx="7240057" cy="6741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Мы на войну направили науки,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И лишь глупец нас в чём-то обвинит.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Мы заменяем роботами руки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И гневно точим зубы о гранит. 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И нас не остановит Высший Разум.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Он тормозит технический прогресс.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Помеху мы искореняем сразу,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Засунув её голову под пресс. 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Мы покорим научные вершины.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Недолго до конца ещё терпеть.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Мы сможем Землю превратить в руины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И вместе с нею гордо умереть.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610" y="1556792"/>
            <a:ext cx="433387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266012">
            <a:off x="1217099" y="1677821"/>
            <a:ext cx="7031687" cy="1537471"/>
          </a:xfrm>
        </p:spPr>
        <p:txBody>
          <a:bodyPr/>
          <a:lstStyle/>
          <a:p>
            <a:r>
              <a:rPr lang="ru-RU" dirty="0"/>
              <a:t>Спасибо за внимания </a:t>
            </a:r>
            <a:r>
              <a:rPr lang="ru-RU" dirty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0950">
            <a:off x="3536708" y="2389076"/>
            <a:ext cx="4512598" cy="399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2545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467</TotalTime>
  <Words>396</Words>
  <Application>Microsoft Office PowerPoint</Application>
  <PresentationFormat>Экран (4:3)</PresentationFormat>
  <Paragraphs>80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Wingdings</vt:lpstr>
      <vt:lpstr>Wingdings 3</vt:lpstr>
      <vt:lpstr>Легкий дым</vt:lpstr>
      <vt:lpstr>   </vt:lpstr>
      <vt:lpstr>Научное познание</vt:lpstr>
      <vt:lpstr>Задачи научного познания</vt:lpstr>
      <vt:lpstr> Особенности научного познания</vt:lpstr>
      <vt:lpstr>Презентация PowerPoint</vt:lpstr>
      <vt:lpstr>Методы эмпирического уровня научного познания.  3.1 Наблюдение.</vt:lpstr>
      <vt:lpstr> Эксперимент.</vt:lpstr>
      <vt:lpstr> Факты, анализ, синтез.</vt:lpstr>
      <vt:lpstr>Методы теоретический уровень научного познания. </vt:lpstr>
      <vt:lpstr> Метод исследования.</vt:lpstr>
      <vt:lpstr>. Формы научного познания</vt:lpstr>
      <vt:lpstr>. Формы научного познания</vt:lpstr>
      <vt:lpstr>Формы научного познания</vt:lpstr>
      <vt:lpstr>Презентация PowerPoint</vt:lpstr>
      <vt:lpstr>Презентация PowerPoint</vt:lpstr>
      <vt:lpstr>Презентация PowerPoint</vt:lpstr>
      <vt:lpstr>Спасибо за внимания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 Российской Федерации Государственное образовательное учреждение Высшего профессионального образования Тюменский государственный университет   Институт гуманитарных наук  Кафедра новой истории и международных отношений   </dc:title>
  <dc:creator>el_Situated_capitan</dc:creator>
  <cp:lastModifiedBy>Saltanat</cp:lastModifiedBy>
  <cp:revision>48</cp:revision>
  <dcterms:created xsi:type="dcterms:W3CDTF">2011-12-10T13:08:10Z</dcterms:created>
  <dcterms:modified xsi:type="dcterms:W3CDTF">2021-10-30T09:05:36Z</dcterms:modified>
</cp:coreProperties>
</file>