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1" r:id="rId4"/>
    <p:sldId id="262" r:id="rId5"/>
    <p:sldId id="260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C3F35-4E52-4B1A-B91C-9924F0D941B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94DF4-C34A-4526-9DDA-A2C9AE203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643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94DF4-C34A-4526-9DDA-A2C9AE20302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642918"/>
            <a:ext cx="8961808" cy="359772"/>
          </a:xfrm>
          <a:prstGeom prst="hexagon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Понятия тепло- и массопереноса 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Наука о </a:t>
            </a:r>
            <a:r>
              <a:rPr lang="ru-RU" sz="2400" i="1" dirty="0" err="1" smtClean="0"/>
              <a:t>тепломассообмене</a:t>
            </a:r>
            <a:r>
              <a:rPr lang="ru-RU" sz="2400" i="1" dirty="0" smtClean="0"/>
              <a:t> </a:t>
            </a:r>
            <a:r>
              <a:rPr lang="ru-RU" sz="2400" dirty="0" smtClean="0"/>
              <a:t>– основа для всех прикладных теплотехнических дисциплин. Тепло- и массообменные </a:t>
            </a:r>
            <a:r>
              <a:rPr lang="ru-RU" sz="2400" i="1" dirty="0" smtClean="0"/>
              <a:t>процессы </a:t>
            </a:r>
            <a:r>
              <a:rPr lang="ru-RU" sz="2400" dirty="0" smtClean="0"/>
              <a:t>являются основными практически во всех теплоэнергетических системах и теплотехнических установках, постоянно присутствуют в повседневной практике. Теплообмен, или передача тепловой энергии (теплоты, тепла), происходит всегда, когда имеется разница температур между разными телами или разница температур между частями одного тела. Различают три вида теплообмена: теплопроводность, конвективный теплообмен (конвекция), тепловое излучение. Результат любого вида теплообмена – это количество тепловой энергии, передаваемой от одного тела к другому или от одной части тела к другой. Это количество теплоты рассчитывается по формулам: </a:t>
            </a:r>
          </a:p>
          <a:p>
            <a:pPr algn="l"/>
            <a:r>
              <a:rPr lang="kk-KZ" sz="2400" b="1" dirty="0" smtClean="0"/>
              <a:t> </a:t>
            </a:r>
            <a:endParaRPr lang="ru-RU" sz="2400" i="1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AutoShape 2" descr="Золото картинки, стоковые фото Золото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828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Тақырып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18750" t="30117" r="43923" b="34372"/>
          <a:stretch>
            <a:fillRect/>
          </a:stretch>
        </p:blipFill>
        <p:spPr bwMode="auto">
          <a:xfrm>
            <a:off x="642910" y="1785926"/>
            <a:ext cx="792961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8168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654032"/>
          </a:xfrm>
        </p:spPr>
        <p:txBody>
          <a:bodyPr>
            <a:noAutofit/>
          </a:bodyPr>
          <a:lstStyle/>
          <a:p>
            <a:r>
              <a:rPr lang="kk-KZ" sz="2800" b="1" dirty="0" smtClean="0"/>
              <a:t/>
            </a:r>
            <a:br>
              <a:rPr lang="kk-KZ" sz="2800" b="1" dirty="0" smtClean="0"/>
            </a:br>
            <a:r>
              <a:rPr lang="kk-KZ" sz="2800" b="1" dirty="0" smtClean="0"/>
              <a:t/>
            </a:r>
            <a:br>
              <a:rPr lang="kk-KZ" sz="2800" b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endParaRPr lang="ru-RU" sz="2800" i="1" dirty="0"/>
          </a:p>
        </p:txBody>
      </p:sp>
      <p:pic>
        <p:nvPicPr>
          <p:cNvPr id="4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6146" t="27801" r="35243" b="22792"/>
          <a:stretch>
            <a:fillRect/>
          </a:stretch>
        </p:blipFill>
        <p:spPr bwMode="auto">
          <a:xfrm>
            <a:off x="785786" y="1000108"/>
            <a:ext cx="792961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Теплообмен теплопроводностью </a:t>
            </a:r>
            <a:endParaRPr lang="ru-RU" sz="2800" b="1" i="1" dirty="0"/>
          </a:p>
        </p:txBody>
      </p:sp>
      <p:pic>
        <p:nvPicPr>
          <p:cNvPr id="4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3120" cy="928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 </a:t>
            </a:r>
            <a:r>
              <a:rPr lang="ru-RU" i="1" dirty="0" smtClean="0"/>
              <a:t>Теплопроводность </a:t>
            </a:r>
            <a:r>
              <a:rPr lang="ru-RU" dirty="0" smtClean="0"/>
              <a:t>– это процесс переноса теплоты внутри тела. При этом предполагается, что затраты энергии на деформацию тела при изменении температуры (изменение объема) малы по сравнению с изменением внутренней энергии. Это дает возможность считать, что процесс теплопроводности протекает без изменения объема. Механизмы теплопроводности в газах, капельных жидкостях и твердых телах различны. Передача теплоты теплопроводностью в газах обусловлена переносом кинетической энергии при молекулярном движении; в результате соударения «горячих» молекул (с большей кинетической энергией) с «холодными» происходит передача кинетической энергии, последние начинают двигаться быстрее, что равносильно их нагреву. В жидкостях теплота передается от одного слоя жидкости к другому посредством упругих колебаний, которые тем интенсивнее, чем выше температура. В твёрдых телах теплота передается также за счет упругих колебаний, но в металлах теплопроводность в основном обусловлена движением свободных электронов.</a:t>
            </a:r>
          </a:p>
          <a:p>
            <a:r>
              <a:rPr lang="ru-RU" dirty="0" smtClean="0"/>
              <a:t>Одной из задач теории теплопроводности является изучение температурного поля. Если соединить точки поля с одинаковой температурой, получим изотермическую поверхность (рис.10). Пересечение изотермических поверхностей плоскостью даёт изотермические линии (изотермы), которые никогда не пересекаются и не обрываются внутри тела.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 l="15066" t="28432" r="38547" b="38550"/>
          <a:stretch>
            <a:fillRect/>
          </a:stretch>
        </p:blipFill>
        <p:spPr bwMode="auto">
          <a:xfrm>
            <a:off x="0" y="1000108"/>
            <a:ext cx="914400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14313"/>
            <a:ext cx="8229600" cy="642937"/>
          </a:xfrm>
        </p:spPr>
        <p:txBody>
          <a:bodyPr>
            <a:normAutofit fontScale="90000"/>
          </a:bodyPr>
          <a:lstStyle/>
          <a:p>
            <a:r>
              <a:rPr lang="kk-KZ" sz="3600" dirty="0" smtClean="0"/>
              <a:t> </a:t>
            </a:r>
            <a:br>
              <a:rPr lang="kk-KZ" sz="3600" dirty="0" smtClean="0"/>
            </a:br>
            <a:r>
              <a:rPr lang="kk-KZ" sz="3600" dirty="0" smtClean="0"/>
              <a:t/>
            </a:r>
            <a:br>
              <a:rPr lang="kk-KZ" sz="3600" dirty="0" smtClean="0"/>
            </a:br>
            <a:endParaRPr lang="ru-RU" dirty="0"/>
          </a:p>
        </p:txBody>
      </p:sp>
      <p:pic>
        <p:nvPicPr>
          <p:cNvPr id="4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14290"/>
            <a:ext cx="857256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 l="15929" t="31304" r="34513" b="29345"/>
          <a:stretch>
            <a:fillRect/>
          </a:stretch>
        </p:blipFill>
        <p:spPr bwMode="auto">
          <a:xfrm>
            <a:off x="1000100" y="571480"/>
            <a:ext cx="750099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Передача теплоты теплопроводностью при стационарном тепловом состоянии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6278" t="27780" r="34914" b="21711"/>
          <a:stretch>
            <a:fillRect/>
          </a:stretch>
        </p:blipFill>
        <p:spPr bwMode="auto">
          <a:xfrm>
            <a:off x="571472" y="1643050"/>
            <a:ext cx="807249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 l="18965" t="30067" r="38793" b="28533"/>
          <a:stretch>
            <a:fillRect/>
          </a:stretch>
        </p:blipFill>
        <p:spPr bwMode="auto">
          <a:xfrm>
            <a:off x="714348" y="500042"/>
            <a:ext cx="771530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4858" t="22097" r="35446" b="54227"/>
          <a:stretch>
            <a:fillRect/>
          </a:stretch>
        </p:blipFill>
        <p:spPr bwMode="auto">
          <a:xfrm>
            <a:off x="500034" y="571480"/>
            <a:ext cx="7929618" cy="271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85728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 l="19217" t="25390" r="37408" b="32617"/>
          <a:stretch>
            <a:fillRect/>
          </a:stretch>
        </p:blipFill>
        <p:spPr bwMode="auto">
          <a:xfrm>
            <a:off x="571472" y="3214686"/>
            <a:ext cx="814393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6814" t="31304" r="36283" b="29345"/>
          <a:stretch>
            <a:fillRect/>
          </a:stretch>
        </p:blipFill>
        <p:spPr bwMode="auto">
          <a:xfrm>
            <a:off x="642910" y="785794"/>
            <a:ext cx="792961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5287" t="27802" r="37950" b="27411"/>
          <a:stretch>
            <a:fillRect/>
          </a:stretch>
        </p:blipFill>
        <p:spPr bwMode="auto">
          <a:xfrm>
            <a:off x="785786" y="714356"/>
            <a:ext cx="764386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319</Words>
  <Application>Microsoft Office PowerPoint</Application>
  <PresentationFormat>Экран (4:3)</PresentationFormat>
  <Paragraphs>12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Понятия тепло- и массопереноса </vt:lpstr>
      <vt:lpstr>Слайд 2</vt:lpstr>
      <vt:lpstr>    </vt:lpstr>
      <vt:lpstr>Теплообмен теплопроводностью </vt:lpstr>
      <vt:lpstr>Слайд 5</vt:lpstr>
      <vt:lpstr>   </vt:lpstr>
      <vt:lpstr>Передача теплоты теплопроводностью при стационарном тепловом состоянии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Тақырып 1.</dc:title>
  <dc:creator>Жанар Оналбаева(Руководитель ОП)</dc:creator>
  <cp:lastModifiedBy>user</cp:lastModifiedBy>
  <cp:revision>73</cp:revision>
  <dcterms:created xsi:type="dcterms:W3CDTF">2020-02-03T08:48:04Z</dcterms:created>
  <dcterms:modified xsi:type="dcterms:W3CDTF">2021-11-10T02:30:42Z</dcterms:modified>
</cp:coreProperties>
</file>