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9" r:id="rId19"/>
    <p:sldId id="275" r:id="rId20"/>
    <p:sldId id="276" r:id="rId21"/>
    <p:sldId id="277" r:id="rId22"/>
    <p:sldId id="278"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08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1080" y="2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0F6169D-330D-4D58-A205-17DC5ACFC489}"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558428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F6169D-330D-4D58-A205-17DC5ACFC489}"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2165965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0F6169D-330D-4D58-A205-17DC5ACFC489}"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3746760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0F6169D-330D-4D58-A205-17DC5ACFC489}" type="datetimeFigureOut">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2469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0F6169D-330D-4D58-A205-17DC5ACFC489}" type="datetimeFigureOut">
              <a:rPr lang="en-US" smtClean="0"/>
              <a:t>10/12/2019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391641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0F6169D-330D-4D58-A205-17DC5ACFC489}" type="datetimeFigureOut">
              <a:rPr lang="en-US" smtClean="0"/>
              <a:t>10/12/2019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132982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F6169D-330D-4D58-A205-17DC5ACFC489}" type="datetimeFigureOut">
              <a:rPr lang="en-US" smtClean="0"/>
              <a:t>10/12/2019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922987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0F6169D-330D-4D58-A205-17DC5ACFC489}" type="datetimeFigureOut">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1573001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0F6169D-330D-4D58-A205-17DC5ACFC489}" type="datetimeFigureOut">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2562958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F6169D-330D-4D58-A205-17DC5ACFC489}"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48167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F6169D-330D-4D58-A205-17DC5ACFC489}"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ED35-318E-451F-A4E3-7D11A33BBD84}" type="slidenum">
              <a:rPr lang="en-US" smtClean="0"/>
              <a:t>‹#›</a:t>
            </a:fld>
            <a:endParaRPr lang="en-US"/>
          </a:p>
        </p:txBody>
      </p:sp>
    </p:spTree>
    <p:extLst>
      <p:ext uri="{BB962C8B-B14F-4D97-AF65-F5344CB8AC3E}">
        <p14:creationId xmlns:p14="http://schemas.microsoft.com/office/powerpoint/2010/main" val="3802178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F6169D-330D-4D58-A205-17DC5ACFC489}" type="datetimeFigureOut">
              <a:rPr lang="en-US" smtClean="0"/>
              <a:t>10/12/2019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4EED35-318E-451F-A4E3-7D11A33BBD84}" type="slidenum">
              <a:rPr lang="en-US" smtClean="0"/>
              <a:t>‹#›</a:t>
            </a:fld>
            <a:endParaRPr lang="en-US"/>
          </a:p>
        </p:txBody>
      </p:sp>
    </p:spTree>
    <p:extLst>
      <p:ext uri="{BB962C8B-B14F-4D97-AF65-F5344CB8AC3E}">
        <p14:creationId xmlns:p14="http://schemas.microsoft.com/office/powerpoint/2010/main" val="372605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kk.wikipedia.org/wiki/%D0%90%D0%B9%D1%8B%D1%80%D0%B1%D0%B0%D1%81" TargetMode="External"/><Relationship Id="rId2" Type="http://schemas.openxmlformats.org/officeDocument/2006/relationships/hyperlink" Target="https://kk.wikipedia.org/wiki/%D0%A2%D0%B0%D1%83%D0%B0%D1%80"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21878"/>
            <a:ext cx="8915400" cy="2004646"/>
          </a:xfrm>
        </p:spPr>
        <p:txBody>
          <a:bodyPr>
            <a:noAutofit/>
          </a:bodyPr>
          <a:lstStyle/>
          <a:p>
            <a:r>
              <a:rPr lang="ru-RU" sz="4000" dirty="0" err="1" smtClean="0">
                <a:solidFill>
                  <a:srgbClr val="BC0813"/>
                </a:solidFill>
                <a:latin typeface="+mn-lt"/>
              </a:rPr>
              <a:t>Мемлекетт</a:t>
            </a:r>
            <a:r>
              <a:rPr lang="kk-KZ" sz="4000" dirty="0" smtClean="0">
                <a:solidFill>
                  <a:srgbClr val="BC0813"/>
                </a:solidFill>
                <a:latin typeface="+mn-lt"/>
              </a:rPr>
              <a:t>ік бюджет. Фискалдық саясат. Ақшаға сұраныс және ақша ұсынысы</a:t>
            </a:r>
            <a:endParaRPr lang="en-US" sz="4000" dirty="0">
              <a:solidFill>
                <a:srgbClr val="BC0813"/>
              </a:solidFill>
              <a:latin typeface="+mn-lt"/>
            </a:endParaRPr>
          </a:p>
        </p:txBody>
      </p:sp>
    </p:spTree>
    <p:extLst>
      <p:ext uri="{BB962C8B-B14F-4D97-AF65-F5344CB8AC3E}">
        <p14:creationId xmlns:p14="http://schemas.microsoft.com/office/powerpoint/2010/main" val="575215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lgn="just"/>
            <a:r>
              <a:rPr lang="kk-KZ" i="1" dirty="0"/>
              <a:t>Мемлекеттік бюджет мемлекеттің ақшалай қаражаттарының орталық-тандырылған қорын жасау және оны ұлғаймалы ұдайы өндіріспен қоғамдық қажеттіліктерді қанағаттандыру мақсаттарына пайдалану жолымен қоғамдық өнімнің құнын бөлу және қайта бөлу үдерісінде мемлекетпен қоғамдық өндірістің басқа қатысушылары арасында пайда болатын ақшалай қатынастарды</a:t>
            </a:r>
            <a:r>
              <a:rPr lang="kk-KZ" dirty="0"/>
              <a:t> білдіреді.</a:t>
            </a:r>
            <a:endParaRPr lang="ru-RU" dirty="0"/>
          </a:p>
          <a:p>
            <a:endParaRPr lang="ru-RU" dirty="0"/>
          </a:p>
        </p:txBody>
      </p:sp>
    </p:spTree>
    <p:extLst>
      <p:ext uri="{BB962C8B-B14F-4D97-AF65-F5344CB8AC3E}">
        <p14:creationId xmlns:p14="http://schemas.microsoft.com/office/powerpoint/2010/main" val="747144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defRPr/>
            </a:pPr>
            <a:r>
              <a:rPr lang="kk-KZ" i="1" dirty="0"/>
              <a:t>Бөлу және бақылау</a:t>
            </a:r>
            <a:r>
              <a:rPr lang="kk-KZ" dirty="0"/>
              <a:t> функцияларын атқарады.</a:t>
            </a:r>
          </a:p>
          <a:p>
            <a:pPr>
              <a:defRPr/>
            </a:pPr>
            <a:r>
              <a:rPr lang="kk-KZ" dirty="0"/>
              <a:t>Мемлекеттік бюджет – </a:t>
            </a:r>
            <a:r>
              <a:rPr lang="kk-KZ" i="1" dirty="0"/>
              <a:t>ұлттық экономиканы басқарудың басты механизмдерінің бірі</a:t>
            </a:r>
            <a:endParaRPr lang="ru-RU" dirty="0"/>
          </a:p>
          <a:p>
            <a:endParaRPr lang="ru-RU" dirty="0"/>
          </a:p>
        </p:txBody>
      </p:sp>
    </p:spTree>
    <p:extLst>
      <p:ext uri="{BB962C8B-B14F-4D97-AF65-F5344CB8AC3E}">
        <p14:creationId xmlns:p14="http://schemas.microsoft.com/office/powerpoint/2010/main" val="2227392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lgn="just">
              <a:buFont typeface="Wingdings" pitchFamily="2" charset="2"/>
              <a:buNone/>
              <a:defRPr/>
            </a:pPr>
            <a:r>
              <a:rPr lang="kk-KZ" i="1" dirty="0"/>
              <a:t>Бюджет жүйесі</a:t>
            </a:r>
            <a:r>
              <a:rPr lang="kk-KZ" dirty="0"/>
              <a:t> дегеніміз экономикалық қатынастар мен заңды нормаларға негізделген бюджеттердің барлық түрлерінің жиынтығы. Қазақстан Республикасының Бюджеттік кодексінде бюджет жүйесіне Қазақстан Республикасының Ұлтық қоры кіргізілген.</a:t>
            </a:r>
            <a:endParaRPr lang="ru-RU" dirty="0"/>
          </a:p>
          <a:p>
            <a:pPr marL="0" indent="0" algn="just">
              <a:buFont typeface="Wingdings" pitchFamily="2" charset="2"/>
              <a:buNone/>
              <a:defRPr/>
            </a:pPr>
            <a:r>
              <a:rPr lang="kk-KZ" i="1" dirty="0"/>
              <a:t>Бюджет құрылысы </a:t>
            </a:r>
            <a:r>
              <a:rPr lang="kk-KZ" dirty="0"/>
              <a:t>– бұл бюджет жүйесін құрудың қағидаттары, оның буындарының өзара байланысының ұйымдық нысандары.</a:t>
            </a:r>
            <a:endParaRPr lang="ru-RU" dirty="0"/>
          </a:p>
          <a:p>
            <a:endParaRPr lang="ru-RU" dirty="0"/>
          </a:p>
        </p:txBody>
      </p:sp>
    </p:spTree>
    <p:extLst>
      <p:ext uri="{BB962C8B-B14F-4D97-AF65-F5344CB8AC3E}">
        <p14:creationId xmlns:p14="http://schemas.microsoft.com/office/powerpoint/2010/main" val="12930772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825625"/>
            <a:ext cx="8339504" cy="4411052"/>
          </a:xfrm>
        </p:spPr>
        <p:txBody>
          <a:bodyPr/>
          <a:lstStyle/>
          <a:p>
            <a:pPr algn="just"/>
            <a:r>
              <a:rPr lang="kk-KZ" dirty="0"/>
              <a:t>Бюджеттік үдерісте республикалық және жергілікті бюджеттер арасындағы және республикалық бюджет пен Қазақстан Республикасының Ұлттық қор арасындағы қатынастар </a:t>
            </a:r>
            <a:r>
              <a:rPr lang="kk-KZ" i="1" dirty="0"/>
              <a:t>бюджетаралық қатынастар</a:t>
            </a:r>
            <a:r>
              <a:rPr lang="kk-KZ" dirty="0"/>
              <a:t> болып табылады</a:t>
            </a:r>
            <a:endParaRPr lang="ru-RU" dirty="0"/>
          </a:p>
          <a:p>
            <a:endParaRPr lang="ru-RU" dirty="0"/>
          </a:p>
        </p:txBody>
      </p:sp>
    </p:spTree>
    <p:extLst>
      <p:ext uri="{BB962C8B-B14F-4D97-AF65-F5344CB8AC3E}">
        <p14:creationId xmlns:p14="http://schemas.microsoft.com/office/powerpoint/2010/main" val="5452980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49" y="1825625"/>
            <a:ext cx="8210551" cy="4351338"/>
          </a:xfrm>
        </p:spPr>
        <p:txBody>
          <a:bodyPr>
            <a:normAutofit fontScale="92500" lnSpcReduction="20000"/>
          </a:bodyPr>
          <a:lstStyle/>
          <a:p>
            <a:pPr marL="0" indent="0">
              <a:buFont typeface="Wingdings" pitchFamily="2" charset="2"/>
              <a:buNone/>
              <a:defRPr/>
            </a:pPr>
            <a:r>
              <a:rPr lang="kk-KZ" b="1" dirty="0"/>
              <a:t>Бюджетаралық қатынастар:</a:t>
            </a:r>
            <a:endParaRPr lang="ru-RU" b="1" dirty="0"/>
          </a:p>
          <a:p>
            <a:pPr marL="0" indent="0">
              <a:buFont typeface="Wingdings" pitchFamily="2" charset="2"/>
              <a:buNone/>
              <a:defRPr/>
            </a:pPr>
            <a:r>
              <a:rPr lang="kk-KZ" dirty="0"/>
              <a:t>1) республикалық және облыстық бюджеттердің, </a:t>
            </a:r>
            <a:r>
              <a:rPr lang="kk-KZ" dirty="0" smtClean="0"/>
              <a:t>республикалық </a:t>
            </a:r>
            <a:r>
              <a:rPr lang="kk-KZ" dirty="0"/>
              <a:t>маңызы бар қала, астана бюджеттерінің арасында:</a:t>
            </a:r>
            <a:endParaRPr lang="ru-RU" dirty="0"/>
          </a:p>
          <a:p>
            <a:pPr marL="0" indent="0">
              <a:buFont typeface="Wingdings" pitchFamily="2" charset="2"/>
              <a:buNone/>
              <a:defRPr/>
            </a:pPr>
            <a:r>
              <a:rPr lang="kk-KZ" i="1" dirty="0"/>
              <a:t>трансферттермен;</a:t>
            </a:r>
            <a:endParaRPr lang="ru-RU" dirty="0"/>
          </a:p>
          <a:p>
            <a:pPr marL="0" indent="0">
              <a:buFont typeface="Wingdings" pitchFamily="2" charset="2"/>
              <a:buNone/>
              <a:defRPr/>
            </a:pPr>
            <a:r>
              <a:rPr lang="kk-KZ" i="1" dirty="0"/>
              <a:t>бюджеттік кредиттермен;</a:t>
            </a:r>
            <a:endParaRPr lang="ru-RU" dirty="0"/>
          </a:p>
          <a:p>
            <a:pPr marL="0" indent="0">
              <a:buFont typeface="Wingdings" pitchFamily="2" charset="2"/>
              <a:buNone/>
              <a:defRPr/>
            </a:pPr>
            <a:r>
              <a:rPr lang="kk-KZ" dirty="0"/>
              <a:t>2) облыстық және аудандық (облыстық маңызы бар қалалар) бюджеттер арасында:</a:t>
            </a:r>
            <a:endParaRPr lang="ru-RU" dirty="0"/>
          </a:p>
          <a:p>
            <a:pPr marL="0" indent="0">
              <a:buFont typeface="Wingdings" pitchFamily="2" charset="2"/>
              <a:buNone/>
              <a:defRPr/>
            </a:pPr>
            <a:r>
              <a:rPr lang="kk-KZ" i="1" dirty="0"/>
              <a:t>трансферттермен;</a:t>
            </a:r>
            <a:endParaRPr lang="ru-RU" dirty="0"/>
          </a:p>
          <a:p>
            <a:pPr marL="0" indent="0">
              <a:buFont typeface="Wingdings" pitchFamily="2" charset="2"/>
              <a:buNone/>
              <a:defRPr/>
            </a:pPr>
            <a:r>
              <a:rPr lang="kk-KZ" i="1" dirty="0"/>
              <a:t>бюджеттік кредиттермен;</a:t>
            </a:r>
            <a:endParaRPr lang="ru-RU" dirty="0"/>
          </a:p>
          <a:p>
            <a:pPr marL="0" indent="0">
              <a:buFont typeface="Wingdings" pitchFamily="2" charset="2"/>
              <a:buNone/>
              <a:defRPr/>
            </a:pPr>
            <a:r>
              <a:rPr lang="kk-KZ" i="1" dirty="0"/>
              <a:t>кірістерді бөлу нормативтерімен</a:t>
            </a:r>
            <a:r>
              <a:rPr lang="kk-KZ" dirty="0"/>
              <a:t> реттеледі.</a:t>
            </a:r>
            <a:endParaRPr lang="ru-RU" dirty="0"/>
          </a:p>
          <a:p>
            <a:endParaRPr lang="ru-RU" dirty="0"/>
          </a:p>
        </p:txBody>
      </p:sp>
    </p:spTree>
    <p:extLst>
      <p:ext uri="{BB962C8B-B14F-4D97-AF65-F5344CB8AC3E}">
        <p14:creationId xmlns:p14="http://schemas.microsoft.com/office/powerpoint/2010/main" val="3631992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652954"/>
            <a:ext cx="8163658" cy="5322277"/>
          </a:xfrm>
        </p:spPr>
        <p:txBody>
          <a:bodyPr>
            <a:normAutofit fontScale="77500" lnSpcReduction="20000"/>
          </a:bodyPr>
          <a:lstStyle/>
          <a:p>
            <a:pPr marL="0" indent="0" algn="just">
              <a:spcBef>
                <a:spcPts val="0"/>
              </a:spcBef>
              <a:buFont typeface="Wingdings" pitchFamily="2" charset="2"/>
              <a:buNone/>
              <a:defRPr/>
            </a:pPr>
            <a:r>
              <a:rPr lang="kk-KZ" i="1" dirty="0"/>
              <a:t>Бюджеттің құрылымы </a:t>
            </a:r>
            <a:r>
              <a:rPr lang="kk-KZ" dirty="0"/>
              <a:t>мынадай бөлімдерден тұрады:</a:t>
            </a:r>
            <a:endParaRPr lang="ru-RU" dirty="0"/>
          </a:p>
          <a:p>
            <a:pPr marL="0" indent="0" algn="just">
              <a:spcBef>
                <a:spcPts val="0"/>
              </a:spcBef>
              <a:buFont typeface="Wingdings" pitchFamily="2" charset="2"/>
              <a:buNone/>
              <a:defRPr/>
            </a:pPr>
            <a:r>
              <a:rPr lang="kk-KZ" b="1" dirty="0"/>
              <a:t>1) кірістер:</a:t>
            </a:r>
            <a:endParaRPr lang="ru-RU" b="1" dirty="0"/>
          </a:p>
          <a:p>
            <a:pPr marL="0" indent="0" algn="just">
              <a:spcBef>
                <a:spcPts val="0"/>
              </a:spcBef>
              <a:buFont typeface="Wingdings" pitchFamily="2" charset="2"/>
              <a:buNone/>
              <a:defRPr/>
            </a:pPr>
            <a:r>
              <a:rPr lang="kk-KZ" dirty="0"/>
              <a:t>салықтық түсімдер;</a:t>
            </a:r>
            <a:endParaRPr lang="ru-RU" dirty="0"/>
          </a:p>
          <a:p>
            <a:pPr marL="0" indent="0" algn="just">
              <a:spcBef>
                <a:spcPts val="0"/>
              </a:spcBef>
              <a:buFont typeface="Wingdings" pitchFamily="2" charset="2"/>
              <a:buNone/>
              <a:defRPr/>
            </a:pPr>
            <a:r>
              <a:rPr lang="kk-KZ" dirty="0"/>
              <a:t>салықтық емес түсімдер;</a:t>
            </a:r>
            <a:endParaRPr lang="ru-RU" dirty="0"/>
          </a:p>
          <a:p>
            <a:pPr marL="0" indent="0" algn="just">
              <a:spcBef>
                <a:spcPts val="0"/>
              </a:spcBef>
              <a:buFont typeface="Wingdings" pitchFamily="2" charset="2"/>
              <a:buNone/>
              <a:defRPr/>
            </a:pPr>
            <a:r>
              <a:rPr lang="kk-KZ" dirty="0"/>
              <a:t>негізгі капиталды сатудан түсетін түсімдер;</a:t>
            </a:r>
            <a:endParaRPr lang="ru-RU" dirty="0"/>
          </a:p>
          <a:p>
            <a:pPr marL="0" indent="0" algn="just">
              <a:spcBef>
                <a:spcPts val="0"/>
              </a:spcBef>
              <a:buFont typeface="Wingdings" pitchFamily="2" charset="2"/>
              <a:buNone/>
              <a:defRPr/>
            </a:pPr>
            <a:r>
              <a:rPr lang="kk-KZ" dirty="0"/>
              <a:t>трансферттер түсімдері;</a:t>
            </a:r>
            <a:endParaRPr lang="ru-RU" dirty="0"/>
          </a:p>
          <a:p>
            <a:pPr marL="0" indent="0" algn="just">
              <a:spcBef>
                <a:spcPts val="0"/>
              </a:spcBef>
              <a:buFont typeface="Wingdings" pitchFamily="2" charset="2"/>
              <a:buNone/>
              <a:defRPr/>
            </a:pPr>
            <a:r>
              <a:rPr lang="kk-KZ" b="1" dirty="0"/>
              <a:t>2) шығындар;</a:t>
            </a:r>
            <a:endParaRPr lang="ru-RU" b="1" dirty="0"/>
          </a:p>
          <a:p>
            <a:pPr marL="0" indent="0" algn="just">
              <a:spcBef>
                <a:spcPts val="0"/>
              </a:spcBef>
              <a:buFont typeface="Wingdings" pitchFamily="2" charset="2"/>
              <a:buNone/>
              <a:defRPr/>
            </a:pPr>
            <a:r>
              <a:rPr lang="kk-KZ" b="1" dirty="0"/>
              <a:t>3) таза бюджеттік кредиттеу</a:t>
            </a:r>
            <a:r>
              <a:rPr lang="kk-KZ" dirty="0"/>
              <a:t>;</a:t>
            </a:r>
            <a:endParaRPr lang="ru-RU" dirty="0"/>
          </a:p>
          <a:p>
            <a:pPr marL="0" indent="0" algn="just">
              <a:spcBef>
                <a:spcPts val="0"/>
              </a:spcBef>
              <a:buFont typeface="Wingdings" pitchFamily="2" charset="2"/>
              <a:buNone/>
              <a:defRPr/>
            </a:pPr>
            <a:r>
              <a:rPr lang="kk-KZ" dirty="0"/>
              <a:t>бюджеттік кредиттер;</a:t>
            </a:r>
            <a:endParaRPr lang="ru-RU" dirty="0"/>
          </a:p>
          <a:p>
            <a:pPr marL="0" indent="0" algn="just">
              <a:spcBef>
                <a:spcPts val="0"/>
              </a:spcBef>
              <a:buFont typeface="Wingdings" pitchFamily="2" charset="2"/>
              <a:buNone/>
              <a:defRPr/>
            </a:pPr>
            <a:r>
              <a:rPr lang="kk-KZ" dirty="0"/>
              <a:t>бюджеттік кредиттерді өтеу;</a:t>
            </a:r>
            <a:endParaRPr lang="ru-RU" dirty="0"/>
          </a:p>
          <a:p>
            <a:pPr marL="0" indent="0" algn="just">
              <a:spcBef>
                <a:spcPts val="0"/>
              </a:spcBef>
              <a:buFont typeface="Wingdings" pitchFamily="2" charset="2"/>
              <a:buNone/>
              <a:defRPr/>
            </a:pPr>
            <a:r>
              <a:rPr lang="kk-KZ" b="1" dirty="0"/>
              <a:t>4) қаржылық активтермен операциялар бойынша сальдо</a:t>
            </a:r>
            <a:r>
              <a:rPr lang="kk-KZ" dirty="0"/>
              <a:t>:</a:t>
            </a:r>
            <a:endParaRPr lang="ru-RU" dirty="0"/>
          </a:p>
          <a:p>
            <a:pPr marL="0" indent="0" algn="just">
              <a:spcBef>
                <a:spcPts val="0"/>
              </a:spcBef>
              <a:buFont typeface="Wingdings" pitchFamily="2" charset="2"/>
              <a:buNone/>
              <a:defRPr/>
            </a:pPr>
            <a:r>
              <a:rPr lang="kk-KZ" dirty="0"/>
              <a:t>қаржылық активтерді сатып алу;</a:t>
            </a:r>
            <a:endParaRPr lang="ru-RU" dirty="0"/>
          </a:p>
          <a:p>
            <a:pPr marL="0" indent="0" algn="just">
              <a:spcBef>
                <a:spcPts val="0"/>
              </a:spcBef>
              <a:buFont typeface="Wingdings" pitchFamily="2" charset="2"/>
              <a:buNone/>
              <a:defRPr/>
            </a:pPr>
            <a:r>
              <a:rPr lang="kk-KZ" dirty="0"/>
              <a:t>мемлекеттің қаржылық активтерін сатудан түсетін түсімдер;</a:t>
            </a:r>
            <a:endParaRPr lang="ru-RU" dirty="0"/>
          </a:p>
          <a:p>
            <a:pPr marL="0" indent="0">
              <a:buFont typeface="Wingdings" pitchFamily="2" charset="2"/>
              <a:buNone/>
              <a:defRPr/>
            </a:pPr>
            <a:r>
              <a:rPr lang="kk-KZ" dirty="0"/>
              <a:t>5) </a:t>
            </a:r>
            <a:r>
              <a:rPr lang="kk-KZ" b="1" dirty="0"/>
              <a:t>бюджет тапшылығы (профициті);</a:t>
            </a:r>
            <a:endParaRPr lang="ru-RU" b="1" dirty="0"/>
          </a:p>
          <a:p>
            <a:pPr marL="0" indent="0">
              <a:buFont typeface="Wingdings" pitchFamily="2" charset="2"/>
              <a:buNone/>
              <a:defRPr/>
            </a:pPr>
            <a:r>
              <a:rPr lang="kk-KZ" dirty="0"/>
              <a:t>6) </a:t>
            </a:r>
            <a:r>
              <a:rPr lang="kk-KZ" b="1" dirty="0"/>
              <a:t>бюджет тапшылығын қаржыландыру (профицитін пайдалан</a:t>
            </a:r>
            <a:r>
              <a:rPr lang="kk-KZ" dirty="0"/>
              <a:t>у):</a:t>
            </a:r>
            <a:endParaRPr lang="ru-RU" dirty="0"/>
          </a:p>
          <a:p>
            <a:pPr marL="0" indent="0">
              <a:buFont typeface="Wingdings" pitchFamily="2" charset="2"/>
              <a:buNone/>
              <a:defRPr/>
            </a:pPr>
            <a:r>
              <a:rPr lang="kk-KZ" dirty="0"/>
              <a:t>қарыздар түсімі;</a:t>
            </a:r>
            <a:endParaRPr lang="ru-RU" dirty="0"/>
          </a:p>
          <a:p>
            <a:pPr marL="0" indent="0">
              <a:buFont typeface="Wingdings" pitchFamily="2" charset="2"/>
              <a:buNone/>
              <a:defRPr/>
            </a:pPr>
            <a:r>
              <a:rPr lang="kk-KZ" dirty="0"/>
              <a:t>қарыздарды өтеу;</a:t>
            </a:r>
            <a:endParaRPr lang="ru-RU" dirty="0"/>
          </a:p>
          <a:p>
            <a:pPr marL="0" indent="0">
              <a:buFont typeface="Wingdings" pitchFamily="2" charset="2"/>
              <a:buNone/>
              <a:defRPr/>
            </a:pPr>
            <a:r>
              <a:rPr lang="kk-KZ" dirty="0"/>
              <a:t>бюджеттік қаражаттардың пайдаланылатын </a:t>
            </a:r>
            <a:r>
              <a:rPr lang="kk-KZ" dirty="0" smtClean="0"/>
              <a:t>қалдықтары</a:t>
            </a:r>
            <a:endParaRPr lang="ru-RU" dirty="0"/>
          </a:p>
        </p:txBody>
      </p:sp>
    </p:spTree>
    <p:extLst>
      <p:ext uri="{BB962C8B-B14F-4D97-AF65-F5344CB8AC3E}">
        <p14:creationId xmlns:p14="http://schemas.microsoft.com/office/powerpoint/2010/main" val="35813270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lgn="just">
              <a:defRPr/>
            </a:pPr>
            <a:r>
              <a:rPr lang="kk-KZ" dirty="0"/>
              <a:t>Бюджеттік түсімдер сыныптамасының топтамасы санаттан, сыныптан, кіші сыныптан және өзіндік ерекшеліктен тұрады.</a:t>
            </a:r>
          </a:p>
          <a:p>
            <a:pPr algn="just">
              <a:defRPr/>
            </a:pPr>
            <a:r>
              <a:rPr lang="kk-KZ" dirty="0"/>
              <a:t>Бюджет шығыстарының функциялық сыныптамасына сәйкес шығыстар төрт деңгейге бөлінеді: функциялық топ, функциялық кіші топ, бюджеттік бағдарламалардың әкімшілері, бюджеттік бағдарламалар (кіші бағдарламалар).</a:t>
            </a:r>
            <a:endParaRPr lang="ru-RU" dirty="0"/>
          </a:p>
          <a:p>
            <a:pPr algn="just"/>
            <a:endParaRPr lang="ru-RU" dirty="0"/>
          </a:p>
        </p:txBody>
      </p:sp>
    </p:spTree>
    <p:extLst>
      <p:ext uri="{BB962C8B-B14F-4D97-AF65-F5344CB8AC3E}">
        <p14:creationId xmlns:p14="http://schemas.microsoft.com/office/powerpoint/2010/main" val="9374859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0" indent="0" algn="just">
              <a:spcBef>
                <a:spcPts val="0"/>
              </a:spcBef>
              <a:buFont typeface="Wingdings" pitchFamily="2" charset="2"/>
              <a:buNone/>
              <a:defRPr/>
            </a:pPr>
            <a:r>
              <a:rPr lang="kk-KZ" dirty="0"/>
              <a:t>Бюджет шығыстарының экономикалық сынып-тамасын топтастыру санаттан, сыныптан, кіші сыныптан және өзіндік ерекшеліктен тұрады.</a:t>
            </a:r>
            <a:endParaRPr lang="ru-RU" dirty="0"/>
          </a:p>
          <a:p>
            <a:pPr marL="0" indent="0" algn="just">
              <a:spcBef>
                <a:spcPts val="0"/>
              </a:spcBef>
              <a:buFont typeface="Wingdings" pitchFamily="2" charset="2"/>
              <a:buNone/>
              <a:defRPr/>
            </a:pPr>
            <a:r>
              <a:rPr lang="kk-KZ" i="1" dirty="0"/>
              <a:t>Санат ағымдағы шығыстарды, күрделі шығыстарды, кредиттер беруді, қаржыландыруды</a:t>
            </a:r>
            <a:r>
              <a:rPr lang="kk-KZ" dirty="0"/>
              <a:t> кіріктіреді. </a:t>
            </a:r>
            <a:r>
              <a:rPr lang="kk-KZ" i="1" dirty="0"/>
              <a:t>Сынып, кіші сынып және ерекшелік</a:t>
            </a:r>
            <a:r>
              <a:rPr lang="kk-KZ" dirty="0"/>
              <a:t> шығыстардың арналымы мен сипатын нақтылайды, мысалы, ағымдағы шығыстарда: тауарлар мен қызметтерге жұмсалатын шығыстар – жұмысшылар мен қызметшілердің жалақысы – жұмысшылар мен қызметшілердің негізгі жалақысы.</a:t>
            </a:r>
            <a:endParaRPr lang="ru-RU" dirty="0"/>
          </a:p>
          <a:p>
            <a:endParaRPr lang="ru-RU" dirty="0"/>
          </a:p>
        </p:txBody>
      </p:sp>
    </p:spTree>
    <p:extLst>
      <p:ext uri="{BB962C8B-B14F-4D97-AF65-F5344CB8AC3E}">
        <p14:creationId xmlns:p14="http://schemas.microsoft.com/office/powerpoint/2010/main" val="1378331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dirty="0"/>
              <a:t>Жалпы түсінікте </a:t>
            </a:r>
            <a:r>
              <a:rPr lang="kk-KZ" i="1" dirty="0"/>
              <a:t>кірістердің шығыстардан</a:t>
            </a:r>
            <a:r>
              <a:rPr lang="kk-KZ" dirty="0"/>
              <a:t> асып түсуі </a:t>
            </a:r>
            <a:r>
              <a:rPr lang="kk-KZ" i="1" dirty="0"/>
              <a:t>бюджет</a:t>
            </a:r>
            <a:r>
              <a:rPr lang="kk-KZ" dirty="0"/>
              <a:t> </a:t>
            </a:r>
            <a:r>
              <a:rPr lang="kk-KZ" i="1" dirty="0"/>
              <a:t>артығын – профицитті,</a:t>
            </a:r>
            <a:r>
              <a:rPr lang="kk-KZ" dirty="0"/>
              <a:t> ал </a:t>
            </a:r>
            <a:r>
              <a:rPr lang="kk-KZ" i="1" dirty="0"/>
              <a:t>шығыстардың кірістерден асып түсуі мемлекеттік бюджеттің тапшылығын</a:t>
            </a:r>
            <a:r>
              <a:rPr lang="kk-KZ" dirty="0"/>
              <a:t> құрайды</a:t>
            </a:r>
            <a:endParaRPr lang="ru-RU" dirty="0"/>
          </a:p>
          <a:p>
            <a:endParaRPr lang="ru-RU" dirty="0"/>
          </a:p>
        </p:txBody>
      </p:sp>
    </p:spTree>
    <p:extLst>
      <p:ext uri="{BB962C8B-B14F-4D97-AF65-F5344CB8AC3E}">
        <p14:creationId xmlns:p14="http://schemas.microsoft.com/office/powerpoint/2010/main" val="37475295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20000"/>
          </a:bodyPr>
          <a:lstStyle/>
          <a:p>
            <a:pPr marL="0" indent="0">
              <a:spcBef>
                <a:spcPts val="0"/>
              </a:spcBef>
              <a:buFont typeface="Wingdings" pitchFamily="2" charset="2"/>
              <a:buNone/>
              <a:defRPr/>
            </a:pPr>
            <a:r>
              <a:rPr lang="kk-KZ" b="1" dirty="0"/>
              <a:t>Бюджет тапшылығының болуы мына себептерге байланысты</a:t>
            </a:r>
            <a:r>
              <a:rPr lang="kk-KZ" dirty="0"/>
              <a:t>:</a:t>
            </a:r>
            <a:endParaRPr lang="ru-RU" dirty="0"/>
          </a:p>
          <a:p>
            <a:pPr marL="0" indent="0">
              <a:spcBef>
                <a:spcPts val="0"/>
              </a:spcBef>
              <a:buFont typeface="Wingdings" pitchFamily="2" charset="2"/>
              <a:buNone/>
              <a:defRPr/>
            </a:pPr>
            <a:r>
              <a:rPr lang="kk-KZ" dirty="0"/>
              <a:t>1) елдің экономикасында өндірістің жалпы құлдырауы;</a:t>
            </a:r>
            <a:endParaRPr lang="ru-RU" dirty="0"/>
          </a:p>
          <a:p>
            <a:pPr marL="0" indent="0">
              <a:spcBef>
                <a:spcPts val="0"/>
              </a:spcBef>
              <a:buFont typeface="Wingdings" pitchFamily="2" charset="2"/>
              <a:buNone/>
              <a:defRPr/>
            </a:pPr>
            <a:r>
              <a:rPr lang="kk-KZ" dirty="0"/>
              <a:t>2) қоғамдық өндіріс шығындарының өсуі;</a:t>
            </a:r>
            <a:endParaRPr lang="ru-RU" dirty="0"/>
          </a:p>
          <a:p>
            <a:pPr marL="0" indent="0">
              <a:spcBef>
                <a:spcPts val="0"/>
              </a:spcBef>
              <a:buFont typeface="Wingdings" pitchFamily="2" charset="2"/>
              <a:buNone/>
              <a:defRPr/>
            </a:pPr>
            <a:r>
              <a:rPr lang="kk-KZ" dirty="0"/>
              <a:t>3) айналысқа тауар жиынымен жабылмайтын ақшаны шектен тыс шығару;</a:t>
            </a:r>
            <a:endParaRPr lang="ru-RU" dirty="0"/>
          </a:p>
          <a:p>
            <a:pPr marL="0" indent="0">
              <a:spcBef>
                <a:spcPts val="0"/>
              </a:spcBef>
              <a:buFont typeface="Wingdings" pitchFamily="2" charset="2"/>
              <a:buNone/>
              <a:defRPr/>
            </a:pPr>
            <a:r>
              <a:rPr lang="kk-KZ" dirty="0"/>
              <a:t>4) бюджеттің шығыстарында экономиканың даму деңгейіне сәйкес келмейтін едәуір әлеуметтік шығыстардың басымдығы;</a:t>
            </a:r>
            <a:endParaRPr lang="ru-RU" dirty="0"/>
          </a:p>
          <a:p>
            <a:pPr marL="0" indent="0">
              <a:spcBef>
                <a:spcPts val="0"/>
              </a:spcBef>
              <a:buFont typeface="Wingdings" pitchFamily="2" charset="2"/>
              <a:buNone/>
              <a:defRPr/>
            </a:pPr>
            <a:r>
              <a:rPr lang="kk-KZ" dirty="0"/>
              <a:t>5) әскери-өнеркәсіп кешенін ұстауға жұмсалатын әскери шығыстарды, басқару шығыстарын қаржыландырудың қомақты ауқымы;</a:t>
            </a:r>
            <a:endParaRPr lang="ru-RU" dirty="0"/>
          </a:p>
          <a:p>
            <a:pPr marL="0" indent="0">
              <a:buFont typeface="Wingdings" pitchFamily="2" charset="2"/>
              <a:buNone/>
              <a:defRPr/>
            </a:pPr>
            <a:r>
              <a:rPr lang="kk-KZ" dirty="0"/>
              <a:t>6) «көлеңкелі» экономиканың ірі ауқымды айналымы;</a:t>
            </a:r>
            <a:endParaRPr lang="ru-RU" dirty="0"/>
          </a:p>
          <a:p>
            <a:pPr marL="0" indent="0">
              <a:buFont typeface="Wingdings" pitchFamily="2" charset="2"/>
              <a:buNone/>
              <a:defRPr/>
            </a:pPr>
            <a:r>
              <a:rPr lang="kk-KZ" dirty="0"/>
              <a:t>7) ұлттық шаруашылықтағы өнімсіз шығыстар мен ысыраптар.</a:t>
            </a:r>
            <a:endParaRPr lang="ru-RU" dirty="0"/>
          </a:p>
          <a:p>
            <a:endParaRPr lang="ru-RU" dirty="0"/>
          </a:p>
        </p:txBody>
      </p:sp>
    </p:spTree>
    <p:extLst>
      <p:ext uri="{BB962C8B-B14F-4D97-AF65-F5344CB8AC3E}">
        <p14:creationId xmlns:p14="http://schemas.microsoft.com/office/powerpoint/2010/main" val="1179902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lgn="just">
              <a:buFont typeface="Wingdings" pitchFamily="2" charset="2"/>
              <a:buNone/>
              <a:defRPr/>
            </a:pPr>
            <a:r>
              <a:rPr lang="kk-KZ" b="1" dirty="0"/>
              <a:t>Бюджет тапшылығын қаржыландырудың </a:t>
            </a:r>
            <a:r>
              <a:rPr lang="kk-KZ" b="1" i="1" dirty="0"/>
              <a:t>жолдары:</a:t>
            </a:r>
            <a:endParaRPr lang="ru-RU" b="1" dirty="0"/>
          </a:p>
          <a:p>
            <a:pPr marL="0" indent="0" algn="just">
              <a:buFont typeface="Wingdings" pitchFamily="2" charset="2"/>
              <a:buNone/>
              <a:defRPr/>
            </a:pPr>
            <a:r>
              <a:rPr lang="kk-KZ" dirty="0"/>
              <a:t>1. Ақша белгілерін шығару.Өз кезегінде ақша эмиссиясы айналысқа ақша белгілерін тікелей шығару, жанама түрде мемлекеттік бағалы қағаздар шығару арқылы жүзеге асырылады.</a:t>
            </a:r>
            <a:endParaRPr lang="ru-RU" dirty="0"/>
          </a:p>
          <a:p>
            <a:pPr marL="0" indent="0" algn="just">
              <a:buFont typeface="Wingdings" pitchFamily="2" charset="2"/>
              <a:buNone/>
              <a:defRPr/>
            </a:pPr>
            <a:r>
              <a:rPr lang="kk-KZ" dirty="0"/>
              <a:t>2. Мемлекеттік қарыздар. Бұл жағдайда қаржыландыруға бос ақшалай қаражаттары бар компаниялар, банктер және т.б. қатысады.</a:t>
            </a:r>
            <a:endParaRPr lang="ru-RU" dirty="0"/>
          </a:p>
          <a:p>
            <a:pPr marL="0" indent="0" algn="just">
              <a:buFont typeface="Wingdings" pitchFamily="2" charset="2"/>
              <a:buNone/>
              <a:defRPr/>
            </a:pPr>
            <a:r>
              <a:rPr lang="kk-KZ" dirty="0"/>
              <a:t>3. Шетелдік қарыздар. Оларды Дүниежүзілік валюта қоры, басқа халықаралық қаржы ұйымдары, үкіметтер, банктер береді.</a:t>
            </a:r>
            <a:endParaRPr lang="ru-RU" dirty="0"/>
          </a:p>
          <a:p>
            <a:pPr marL="0" indent="0" algn="just">
              <a:buFont typeface="Wingdings" pitchFamily="2" charset="2"/>
              <a:buNone/>
              <a:defRPr/>
            </a:pPr>
            <a:r>
              <a:rPr lang="kk-KZ" dirty="0"/>
              <a:t>4. Ұлттық байлықты пайдалану. Бұл ретте мемлекет басқа субъектілерге өзінің активтерін сатады.</a:t>
            </a:r>
            <a:endParaRPr lang="ru-RU" dirty="0"/>
          </a:p>
          <a:p>
            <a:endParaRPr lang="ru-RU" dirty="0"/>
          </a:p>
        </p:txBody>
      </p:sp>
    </p:spTree>
    <p:extLst>
      <p:ext uri="{BB962C8B-B14F-4D97-AF65-F5344CB8AC3E}">
        <p14:creationId xmlns:p14="http://schemas.microsoft.com/office/powerpoint/2010/main" val="12556195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0" indent="0" algn="just">
              <a:buFont typeface="Wingdings" pitchFamily="2" charset="2"/>
              <a:buNone/>
            </a:pPr>
            <a:r>
              <a:rPr lang="kk-KZ" dirty="0"/>
              <a:t>Бюджет тапшылығына қатысты </a:t>
            </a:r>
            <a:r>
              <a:rPr lang="kk-KZ" b="1" i="1" dirty="0"/>
              <a:t>фискалдық саясат</a:t>
            </a:r>
            <a:r>
              <a:rPr lang="kk-KZ" dirty="0"/>
              <a:t> үш тұжырымдамаға негізделеді.</a:t>
            </a:r>
            <a:endParaRPr lang="ru-RU" dirty="0"/>
          </a:p>
          <a:p>
            <a:pPr marL="0" indent="0" algn="just">
              <a:buFont typeface="Wingdings" pitchFamily="2" charset="2"/>
              <a:buNone/>
            </a:pPr>
            <a:r>
              <a:rPr lang="kk-KZ" i="1" dirty="0"/>
              <a:t>1.Жыл сайын баланстандырылатын бюджет.</a:t>
            </a:r>
            <a:r>
              <a:rPr lang="kk-KZ" dirty="0"/>
              <a:t> Бюджетті теңгеру  экономикалық циклдың ауытқуын ұлғайтуы мүмкін. Жұмыссыздықтың болуы және халықтың табысының құлдырауы кезінде салық түсімдері автоматты түрде қысқарады. Бұл жағдайда бюджетті теңгеру үшін мемлекетке не салықтардың мөлшерлемелерін арттыруы не мемлекеттің шығыстарын қысқартуы не бұл екі әрекетті де жүзеге асыруы қажет.</a:t>
            </a:r>
          </a:p>
          <a:p>
            <a:endParaRPr lang="ru-RU" dirty="0" smtClean="0"/>
          </a:p>
          <a:p>
            <a:endParaRPr lang="ru-RU" dirty="0"/>
          </a:p>
        </p:txBody>
      </p:sp>
    </p:spTree>
    <p:extLst>
      <p:ext uri="{BB962C8B-B14F-4D97-AF65-F5344CB8AC3E}">
        <p14:creationId xmlns:p14="http://schemas.microsoft.com/office/powerpoint/2010/main" val="3818866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i="1" dirty="0"/>
              <a:t>2.Циклдік негізде баланстандырылатын бюджет</a:t>
            </a:r>
            <a:r>
              <a:rPr lang="kk-KZ" dirty="0"/>
              <a:t>. Бұл тұжырымдамаға сәйкес бюджет жыл сайын емес, экономикалық циклдың барысында теңгеріледі. Өндірістің құлдырауын болдырмау үшін мемлекет тапшылықты әдейілеп жасай отырып салықтарды азайтады және шығыстарды көбейтеді. Сөйтіп, циклге қарсы фискалдық саясат және экономикалық цикл ішінде бюджетті теңгеру жүргізіледі. </a:t>
            </a:r>
            <a:endParaRPr lang="ru-RU" dirty="0"/>
          </a:p>
          <a:p>
            <a:endParaRPr lang="ru-RU" dirty="0"/>
          </a:p>
        </p:txBody>
      </p:sp>
    </p:spTree>
    <p:extLst>
      <p:ext uri="{BB962C8B-B14F-4D97-AF65-F5344CB8AC3E}">
        <p14:creationId xmlns:p14="http://schemas.microsoft.com/office/powerpoint/2010/main" val="713988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r>
              <a:rPr lang="kk-KZ" i="1" dirty="0"/>
              <a:t>3.Қаржының функциялық тұжырымдамасының</a:t>
            </a:r>
            <a:r>
              <a:rPr lang="kk-KZ" dirty="0"/>
              <a:t> мақсаты макроэкономикалық тұрақтылыққа, инфляциялық емес толық қамтылуды қамтамасыз етуге жету үшін жалпы экономиканы теңгеру болып табылады.Бұл жағдайда экономикалық өсуге қарай салық жүйесі бюджетке түсетін түсімдерді автоматты түрде қамтамасыз етеді, Мемлекет бюджеттің тапшылығын жаба алады. Бұл тұжырымдамада сонымен бірге тапшылықтар мен ірі мемлекеттік борыштың болуы қалыпты экономика үшін қауіпті емес деп саналады.</a:t>
            </a:r>
            <a:endParaRPr lang="ru-RU" dirty="0"/>
          </a:p>
          <a:p>
            <a:endParaRPr lang="ru-RU" dirty="0"/>
          </a:p>
        </p:txBody>
      </p:sp>
    </p:spTree>
    <p:extLst>
      <p:ext uri="{BB962C8B-B14F-4D97-AF65-F5344CB8AC3E}">
        <p14:creationId xmlns:p14="http://schemas.microsoft.com/office/powerpoint/2010/main" val="4040863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i="1" dirty="0"/>
              <a:t>Бюджеттік үдеріс</a:t>
            </a:r>
            <a:r>
              <a:rPr lang="kk-KZ" dirty="0"/>
              <a:t> – Қазақстан Республикасының бюджет заңнамасымен бюджетті жоспарлау, қарау, бекіту, атқару, нақтылау және түзету, бюджеттік есеп пен бюджеттік есептемені, бухгалтерлік есеп пен қаржылық есептемені жүргізу, мемлекеттік қаржылық бақылау, бюджеттік мониторинг және нәтижелерді бағалау бойынша регламенттелген мемлекеттік органдардың қызметі</a:t>
            </a:r>
            <a:endParaRPr lang="ru-RU" dirty="0"/>
          </a:p>
          <a:p>
            <a:endParaRPr lang="ru-RU" dirty="0"/>
          </a:p>
        </p:txBody>
      </p:sp>
    </p:spTree>
    <p:extLst>
      <p:ext uri="{BB962C8B-B14F-4D97-AF65-F5344CB8AC3E}">
        <p14:creationId xmlns:p14="http://schemas.microsoft.com/office/powerpoint/2010/main" val="29829334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sz="half" idx="1"/>
          </p:nvPr>
        </p:nvSpPr>
        <p:spPr>
          <a:xfrm>
            <a:off x="628649" y="1825625"/>
            <a:ext cx="8116765" cy="1386498"/>
          </a:xfrm>
        </p:spPr>
        <p:txBody>
          <a:bodyPr>
            <a:normAutofit fontScale="92500" lnSpcReduction="10000"/>
          </a:bodyPr>
          <a:lstStyle/>
          <a:p>
            <a:r>
              <a:rPr lang="ru-RU" b="1" i="1" dirty="0" err="1"/>
              <a:t>Ақша</a:t>
            </a:r>
            <a:r>
              <a:rPr lang="ru-RU" i="1" dirty="0"/>
              <a:t> - </a:t>
            </a:r>
            <a:r>
              <a:rPr lang="ru-RU" i="1" dirty="0" err="1"/>
              <a:t>айырбас</a:t>
            </a:r>
            <a:r>
              <a:rPr lang="ru-RU" i="1" dirty="0"/>
              <a:t> </a:t>
            </a:r>
            <a:r>
              <a:rPr lang="ru-RU" i="1" dirty="0" err="1"/>
              <a:t>құралы</a:t>
            </a:r>
            <a:r>
              <a:rPr lang="ru-RU" i="1" dirty="0"/>
              <a:t> </a:t>
            </a:r>
            <a:r>
              <a:rPr lang="ru-RU" i="1" dirty="0" err="1"/>
              <a:t>ретінде</a:t>
            </a:r>
            <a:r>
              <a:rPr lang="ru-RU" i="1" dirty="0"/>
              <a:t> </a:t>
            </a:r>
            <a:r>
              <a:rPr lang="ru-RU" i="1" dirty="0" err="1"/>
              <a:t>барлық</a:t>
            </a:r>
            <a:r>
              <a:rPr lang="ru-RU" i="1" dirty="0"/>
              <a:t> </a:t>
            </a:r>
            <a:r>
              <a:rPr lang="ru-RU" i="1" dirty="0" err="1"/>
              <a:t>адамдармен</a:t>
            </a:r>
            <a:r>
              <a:rPr lang="ru-RU" i="1" dirty="0"/>
              <a:t> </a:t>
            </a:r>
            <a:r>
              <a:rPr lang="ru-RU" i="1" dirty="0" err="1"/>
              <a:t>қабылданатын</a:t>
            </a:r>
            <a:r>
              <a:rPr lang="ru-RU" i="1" dirty="0"/>
              <a:t> </a:t>
            </a:r>
            <a:r>
              <a:rPr lang="ru-RU" i="1" dirty="0" err="1"/>
              <a:t>және</a:t>
            </a:r>
            <a:r>
              <a:rPr lang="ru-RU" i="1" dirty="0"/>
              <a:t> </a:t>
            </a:r>
            <a:r>
              <a:rPr lang="ru-RU" i="1" dirty="0" err="1"/>
              <a:t>басқа</a:t>
            </a:r>
            <a:r>
              <a:rPr lang="ru-RU" i="1" dirty="0"/>
              <a:t> </a:t>
            </a:r>
            <a:r>
              <a:rPr lang="ru-RU" i="1" dirty="0" err="1"/>
              <a:t>тауарларды</a:t>
            </a:r>
            <a:r>
              <a:rPr lang="ru-RU" i="1" dirty="0"/>
              <a:t> (</a:t>
            </a:r>
            <a:r>
              <a:rPr lang="ru-RU" i="1" dirty="0" err="1"/>
              <a:t>қызметтерді</a:t>
            </a:r>
            <a:r>
              <a:rPr lang="ru-RU" i="1" dirty="0"/>
              <a:t>) </a:t>
            </a:r>
            <a:r>
              <a:rPr lang="ru-RU" i="1" dirty="0" err="1"/>
              <a:t>бағалауға</a:t>
            </a:r>
            <a:r>
              <a:rPr lang="ru-RU" i="1" dirty="0"/>
              <a:t> </a:t>
            </a:r>
            <a:r>
              <a:rPr lang="ru-RU" i="1" dirty="0" err="1"/>
              <a:t>қызмет</a:t>
            </a:r>
            <a:r>
              <a:rPr lang="ru-RU" i="1" dirty="0"/>
              <a:t> </a:t>
            </a:r>
            <a:r>
              <a:rPr lang="ru-RU" i="1" dirty="0" err="1"/>
              <a:t>ететін</a:t>
            </a:r>
            <a:r>
              <a:rPr lang="ru-RU" i="1" dirty="0"/>
              <a:t> </a:t>
            </a:r>
            <a:r>
              <a:rPr lang="ru-RU" i="1" dirty="0" err="1"/>
              <a:t>кезкелген</a:t>
            </a:r>
            <a:r>
              <a:rPr lang="ru-RU" i="1" dirty="0"/>
              <a:t> </a:t>
            </a:r>
            <a:r>
              <a:rPr lang="ru-RU" i="1" dirty="0" err="1"/>
              <a:t>тауар</a:t>
            </a:r>
            <a:r>
              <a:rPr lang="ru-RU" i="1" dirty="0"/>
              <a:t> </a:t>
            </a:r>
            <a:r>
              <a:rPr lang="ru-RU" i="1" dirty="0" err="1" smtClean="0"/>
              <a:t>немесе</a:t>
            </a:r>
            <a:r>
              <a:rPr lang="ru-RU" i="1" dirty="0" smtClean="0"/>
              <a:t> символ.</a:t>
            </a:r>
          </a:p>
        </p:txBody>
      </p:sp>
      <p:pic>
        <p:nvPicPr>
          <p:cNvPr id="10" name="Объект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683119" y="3321558"/>
            <a:ext cx="3886200" cy="3536442"/>
          </a:xfrm>
        </p:spPr>
      </p:pic>
    </p:spTree>
    <p:extLst>
      <p:ext uri="{BB962C8B-B14F-4D97-AF65-F5344CB8AC3E}">
        <p14:creationId xmlns:p14="http://schemas.microsoft.com/office/powerpoint/2010/main" val="6027564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r>
              <a:rPr lang="ru-RU" i="1" dirty="0" err="1"/>
              <a:t>Ақша</a:t>
            </a:r>
            <a:r>
              <a:rPr lang="en-US" i="1" dirty="0"/>
              <a:t>— </a:t>
            </a:r>
            <a:r>
              <a:rPr lang="ru-RU" i="1" dirty="0" err="1"/>
              <a:t>жалпыға</a:t>
            </a:r>
            <a:r>
              <a:rPr lang="ru-RU" i="1" dirty="0"/>
              <a:t> </a:t>
            </a:r>
            <a:r>
              <a:rPr lang="ru-RU" i="1" dirty="0" err="1"/>
              <a:t>бірдей</a:t>
            </a:r>
            <a:r>
              <a:rPr lang="ru-RU" i="1" dirty="0"/>
              <a:t> </a:t>
            </a:r>
            <a:r>
              <a:rPr lang="ru-RU" i="1" dirty="0" err="1"/>
              <a:t>балама</a:t>
            </a:r>
            <a:r>
              <a:rPr lang="ru-RU" i="1" dirty="0"/>
              <a:t> </a:t>
            </a:r>
            <a:r>
              <a:rPr lang="ru-RU" i="1" dirty="0" err="1"/>
              <a:t>ретінде</a:t>
            </a:r>
            <a:r>
              <a:rPr lang="ru-RU" i="1" dirty="0"/>
              <a:t> </a:t>
            </a:r>
            <a:r>
              <a:rPr lang="ru-RU" i="1" dirty="0" err="1"/>
              <a:t>барлық</a:t>
            </a:r>
            <a:r>
              <a:rPr lang="ru-RU" i="1" dirty="0"/>
              <a:t> </a:t>
            </a:r>
            <a:r>
              <a:rPr lang="ru-RU" i="1" dirty="0" err="1"/>
              <a:t>басқа</a:t>
            </a:r>
            <a:r>
              <a:rPr lang="ru-RU" i="1" dirty="0"/>
              <a:t> </a:t>
            </a:r>
            <a:r>
              <a:rPr lang="ru-RU" i="1" dirty="0" err="1"/>
              <a:t>тауарлардың</a:t>
            </a:r>
            <a:r>
              <a:rPr lang="ru-RU" i="1" dirty="0"/>
              <a:t> </a:t>
            </a:r>
            <a:r>
              <a:rPr lang="ru-RU" i="1" dirty="0" err="1"/>
              <a:t>құнын</a:t>
            </a:r>
            <a:r>
              <a:rPr lang="ru-RU" i="1" dirty="0"/>
              <a:t> </a:t>
            </a:r>
            <a:r>
              <a:rPr lang="ru-RU" i="1" dirty="0" err="1"/>
              <a:t>көрсететін</a:t>
            </a:r>
            <a:r>
              <a:rPr lang="ru-RU" i="1" dirty="0"/>
              <a:t> </a:t>
            </a:r>
            <a:r>
              <a:rPr lang="ru-RU" i="1" dirty="0" err="1"/>
              <a:t>ерекше</a:t>
            </a:r>
            <a:r>
              <a:rPr lang="ru-RU" i="1" dirty="0"/>
              <a:t> </a:t>
            </a:r>
            <a:r>
              <a:rPr lang="ru-RU" i="1" dirty="0" err="1">
                <a:hlinkClick r:id="rId2" tooltip="Тауар"/>
              </a:rPr>
              <a:t>тауар</a:t>
            </a:r>
            <a:r>
              <a:rPr lang="ru-RU" i="1" dirty="0"/>
              <a:t>. Ал </a:t>
            </a:r>
            <a:r>
              <a:rPr lang="ru-RU" i="1" dirty="0" err="1"/>
              <a:t>барлық</a:t>
            </a:r>
            <a:r>
              <a:rPr lang="ru-RU" i="1" dirty="0"/>
              <a:t> </a:t>
            </a:r>
            <a:r>
              <a:rPr lang="ru-RU" i="1" dirty="0" err="1"/>
              <a:t>тауар</a:t>
            </a:r>
            <a:r>
              <a:rPr lang="ru-RU" i="1" dirty="0"/>
              <a:t> </a:t>
            </a:r>
            <a:r>
              <a:rPr lang="ru-RU" i="1" dirty="0" err="1"/>
              <a:t>өндірушілер</a:t>
            </a:r>
            <a:r>
              <a:rPr lang="ru-RU" i="1" dirty="0"/>
              <a:t>, </a:t>
            </a:r>
            <a:r>
              <a:rPr lang="ru-RU" i="1" dirty="0" err="1"/>
              <a:t>сатушылар</a:t>
            </a:r>
            <a:r>
              <a:rPr lang="ru-RU" i="1" dirty="0"/>
              <a:t>, </a:t>
            </a:r>
            <a:r>
              <a:rPr lang="ru-RU" i="1" dirty="0" err="1"/>
              <a:t>тұтынушылар</a:t>
            </a:r>
            <a:r>
              <a:rPr lang="ru-RU" i="1" dirty="0"/>
              <a:t> </a:t>
            </a:r>
            <a:r>
              <a:rPr lang="ru-RU" i="1" dirty="0" err="1"/>
              <a:t>арасындағы</a:t>
            </a:r>
            <a:r>
              <a:rPr lang="ru-RU" i="1" dirty="0"/>
              <a:t> </a:t>
            </a:r>
            <a:r>
              <a:rPr lang="ru-RU" i="1" dirty="0" err="1"/>
              <a:t>экономикалық</a:t>
            </a:r>
            <a:r>
              <a:rPr lang="ru-RU" i="1" dirty="0"/>
              <a:t> </a:t>
            </a:r>
            <a:r>
              <a:rPr lang="ru-RU" i="1" dirty="0" err="1"/>
              <a:t>байланысты</a:t>
            </a:r>
            <a:r>
              <a:rPr lang="ru-RU" i="1" dirty="0"/>
              <a:t> </a:t>
            </a:r>
            <a:r>
              <a:rPr lang="ru-RU" i="1" dirty="0" err="1"/>
              <a:t>қаматамасыз</a:t>
            </a:r>
            <a:r>
              <a:rPr lang="ru-RU" i="1" dirty="0"/>
              <a:t> </a:t>
            </a:r>
            <a:r>
              <a:rPr lang="ru-RU" i="1" dirty="0" err="1"/>
              <a:t>етеді</a:t>
            </a:r>
            <a:r>
              <a:rPr lang="ru-RU" i="1" dirty="0"/>
              <a:t>. </a:t>
            </a:r>
            <a:r>
              <a:rPr lang="ru-RU" i="1" dirty="0" err="1"/>
              <a:t>Ақша</a:t>
            </a:r>
            <a:r>
              <a:rPr lang="ru-RU" i="1" dirty="0"/>
              <a:t> </a:t>
            </a:r>
            <a:r>
              <a:rPr lang="ru-RU" i="1" dirty="0" err="1"/>
              <a:t>тауар</a:t>
            </a:r>
            <a:r>
              <a:rPr lang="ru-RU" i="1" dirty="0"/>
              <a:t> </a:t>
            </a:r>
            <a:r>
              <a:rPr lang="ru-RU" i="1" dirty="0" err="1"/>
              <a:t>өндірісі</a:t>
            </a:r>
            <a:r>
              <a:rPr lang="ru-RU" i="1" dirty="0"/>
              <a:t> мен </a:t>
            </a:r>
            <a:r>
              <a:rPr lang="ru-RU" i="1" dirty="0" err="1"/>
              <a:t>тауар</a:t>
            </a:r>
            <a:r>
              <a:rPr lang="ru-RU" i="1" dirty="0"/>
              <a:t> </a:t>
            </a:r>
            <a:r>
              <a:rPr lang="ru-RU" i="1" dirty="0" err="1"/>
              <a:t>айырбасының</a:t>
            </a:r>
            <a:r>
              <a:rPr lang="ru-RU" i="1" dirty="0"/>
              <a:t> </a:t>
            </a:r>
            <a:r>
              <a:rPr lang="ru-RU" i="1" dirty="0" err="1"/>
              <a:t>тарихи</a:t>
            </a:r>
            <a:r>
              <a:rPr lang="ru-RU" i="1" dirty="0"/>
              <a:t> </a:t>
            </a:r>
            <a:r>
              <a:rPr lang="ru-RU" i="1" dirty="0" err="1"/>
              <a:t>дамуы</a:t>
            </a:r>
            <a:r>
              <a:rPr lang="ru-RU" i="1" dirty="0"/>
              <a:t> </a:t>
            </a:r>
            <a:r>
              <a:rPr lang="ru-RU" i="1" dirty="0" err="1"/>
              <a:t>нәтижесінде</a:t>
            </a:r>
            <a:r>
              <a:rPr lang="ru-RU" i="1" dirty="0"/>
              <a:t> </a:t>
            </a:r>
            <a:r>
              <a:rPr lang="ru-RU" i="1" dirty="0" err="1"/>
              <a:t>пайда</a:t>
            </a:r>
            <a:r>
              <a:rPr lang="ru-RU" i="1" dirty="0"/>
              <a:t> </a:t>
            </a:r>
            <a:r>
              <a:rPr lang="ru-RU" i="1" dirty="0" err="1"/>
              <a:t>болды</a:t>
            </a:r>
            <a:r>
              <a:rPr lang="ru-RU" i="1" dirty="0"/>
              <a:t>. </a:t>
            </a:r>
            <a:r>
              <a:rPr lang="ru-RU" i="1" dirty="0" err="1"/>
              <a:t>Алғашқы</a:t>
            </a:r>
            <a:r>
              <a:rPr lang="ru-RU" i="1" dirty="0"/>
              <a:t> </a:t>
            </a:r>
            <a:r>
              <a:rPr lang="ru-RU" i="1" dirty="0" err="1"/>
              <a:t>кезде</a:t>
            </a:r>
            <a:r>
              <a:rPr lang="ru-RU" i="1" dirty="0"/>
              <a:t> </a:t>
            </a:r>
            <a:r>
              <a:rPr lang="ru-RU" i="1" dirty="0" err="1"/>
              <a:t>бір</a:t>
            </a:r>
            <a:r>
              <a:rPr lang="ru-RU" i="1" dirty="0"/>
              <a:t> </a:t>
            </a:r>
            <a:r>
              <a:rPr lang="ru-RU" i="1" dirty="0" err="1"/>
              <a:t>еңбек</a:t>
            </a:r>
            <a:r>
              <a:rPr lang="ru-RU" i="1" dirty="0"/>
              <a:t> </a:t>
            </a:r>
            <a:r>
              <a:rPr lang="ru-RU" i="1" dirty="0" err="1"/>
              <a:t>өнімі</a:t>
            </a:r>
            <a:r>
              <a:rPr lang="ru-RU" i="1" dirty="0"/>
              <a:t> </a:t>
            </a:r>
            <a:r>
              <a:rPr lang="ru-RU" i="1" dirty="0" err="1"/>
              <a:t>екінші</a:t>
            </a:r>
            <a:r>
              <a:rPr lang="ru-RU" i="1" dirty="0"/>
              <a:t> </a:t>
            </a:r>
            <a:r>
              <a:rPr lang="ru-RU" i="1" dirty="0" err="1"/>
              <a:t>еңбек</a:t>
            </a:r>
            <a:r>
              <a:rPr lang="ru-RU" i="1" dirty="0"/>
              <a:t> </a:t>
            </a:r>
            <a:r>
              <a:rPr lang="ru-RU" i="1" dirty="0" err="1"/>
              <a:t>өніміне</a:t>
            </a:r>
            <a:r>
              <a:rPr lang="ru-RU" i="1" dirty="0"/>
              <a:t> </a:t>
            </a:r>
            <a:r>
              <a:rPr lang="ru-RU" i="1" dirty="0" err="1"/>
              <a:t>тікелей</a:t>
            </a:r>
            <a:r>
              <a:rPr lang="ru-RU" i="1" dirty="0"/>
              <a:t> </a:t>
            </a:r>
            <a:r>
              <a:rPr lang="ru-RU" i="1" dirty="0" err="1"/>
              <a:t>айырбасталды</a:t>
            </a:r>
            <a:r>
              <a:rPr lang="ru-RU" i="1" dirty="0"/>
              <a:t>. </a:t>
            </a:r>
            <a:r>
              <a:rPr lang="ru-RU" i="1" dirty="0" err="1"/>
              <a:t>Кейінірек</a:t>
            </a:r>
            <a:r>
              <a:rPr lang="ru-RU" i="1" dirty="0"/>
              <a:t> </a:t>
            </a:r>
            <a:r>
              <a:rPr lang="ru-RU" i="1" dirty="0" err="1">
                <a:hlinkClick r:id="rId3" tooltip="Айырбас"/>
              </a:rPr>
              <a:t>айырбас</a:t>
            </a:r>
            <a:r>
              <a:rPr lang="ru-RU" i="1" dirty="0"/>
              <a:t> </a:t>
            </a:r>
            <a:r>
              <a:rPr lang="ru-RU" i="1" dirty="0" err="1"/>
              <a:t>сауда</a:t>
            </a:r>
            <a:r>
              <a:rPr lang="ru-RU" i="1" dirty="0"/>
              <a:t> </a:t>
            </a:r>
            <a:r>
              <a:rPr lang="ru-RU" i="1" dirty="0" err="1"/>
              <a:t>дамуының</a:t>
            </a:r>
            <a:r>
              <a:rPr lang="ru-RU" i="1" dirty="0"/>
              <a:t> </a:t>
            </a:r>
            <a:r>
              <a:rPr lang="ru-RU" i="1" dirty="0" err="1"/>
              <a:t>барысында</a:t>
            </a:r>
            <a:r>
              <a:rPr lang="ru-RU" i="1" dirty="0"/>
              <a:t> </a:t>
            </a:r>
            <a:r>
              <a:rPr lang="ru-RU" i="1" dirty="0" err="1"/>
              <a:t>құнның</a:t>
            </a:r>
            <a:r>
              <a:rPr lang="ru-RU" i="1" dirty="0"/>
              <a:t> </a:t>
            </a:r>
            <a:r>
              <a:rPr lang="ru-RU" i="1" dirty="0" err="1"/>
              <a:t>жай</a:t>
            </a:r>
            <a:r>
              <a:rPr lang="ru-RU" i="1" dirty="0"/>
              <a:t> </a:t>
            </a:r>
            <a:r>
              <a:rPr lang="ru-RU" i="1" dirty="0" err="1"/>
              <a:t>формасының</a:t>
            </a:r>
            <a:r>
              <a:rPr lang="ru-RU" i="1" dirty="0"/>
              <a:t> </a:t>
            </a:r>
            <a:r>
              <a:rPr lang="ru-RU" i="1" dirty="0" err="1"/>
              <a:t>орнына</a:t>
            </a:r>
            <a:r>
              <a:rPr lang="ru-RU" i="1" dirty="0"/>
              <a:t> </a:t>
            </a:r>
            <a:r>
              <a:rPr lang="ru-RU" i="1" dirty="0" err="1"/>
              <a:t>құнның</a:t>
            </a:r>
            <a:r>
              <a:rPr lang="ru-RU" i="1" dirty="0"/>
              <a:t> </a:t>
            </a:r>
            <a:r>
              <a:rPr lang="ru-RU" i="1" dirty="0" err="1"/>
              <a:t>толық</a:t>
            </a:r>
            <a:r>
              <a:rPr lang="ru-RU" i="1" dirty="0"/>
              <a:t> </a:t>
            </a:r>
            <a:r>
              <a:rPr lang="ru-RU" i="1" dirty="0" err="1"/>
              <a:t>және</a:t>
            </a:r>
            <a:r>
              <a:rPr lang="ru-RU" i="1" dirty="0"/>
              <a:t> </a:t>
            </a:r>
            <a:r>
              <a:rPr lang="ru-RU" i="1" dirty="0" err="1"/>
              <a:t>жайылыңқы</a:t>
            </a:r>
            <a:r>
              <a:rPr lang="ru-RU" i="1" dirty="0"/>
              <a:t> </a:t>
            </a:r>
            <a:r>
              <a:rPr lang="ru-RU" i="1" dirty="0" err="1"/>
              <a:t>формасы</a:t>
            </a:r>
            <a:r>
              <a:rPr lang="ru-RU" i="1" dirty="0"/>
              <a:t> </a:t>
            </a:r>
            <a:r>
              <a:rPr lang="ru-RU" i="1" dirty="0" err="1"/>
              <a:t>келді</a:t>
            </a:r>
            <a:r>
              <a:rPr lang="ru-RU" i="1" dirty="0"/>
              <a:t>. </a:t>
            </a:r>
            <a:r>
              <a:rPr lang="ru-RU" i="1" dirty="0" err="1"/>
              <a:t>Одан</a:t>
            </a:r>
            <a:r>
              <a:rPr lang="ru-RU" i="1" dirty="0"/>
              <a:t> </a:t>
            </a:r>
            <a:r>
              <a:rPr lang="ru-RU" i="1" dirty="0" err="1"/>
              <a:t>әрі</a:t>
            </a:r>
            <a:r>
              <a:rPr lang="ru-RU" i="1" dirty="0"/>
              <a:t> </a:t>
            </a:r>
            <a:r>
              <a:rPr lang="ru-RU" i="1" dirty="0" err="1"/>
              <a:t>өндіріс</a:t>
            </a:r>
            <a:r>
              <a:rPr lang="ru-RU" i="1" dirty="0"/>
              <a:t> пен </a:t>
            </a:r>
            <a:r>
              <a:rPr lang="ru-RU" i="1" dirty="0" err="1"/>
              <a:t>айырбастың</a:t>
            </a:r>
            <a:r>
              <a:rPr lang="ru-RU" i="1" dirty="0"/>
              <a:t> </a:t>
            </a:r>
            <a:r>
              <a:rPr lang="ru-RU" i="1" dirty="0" err="1"/>
              <a:t>дамуы</a:t>
            </a:r>
            <a:r>
              <a:rPr lang="ru-RU" i="1" dirty="0"/>
              <a:t> </a:t>
            </a:r>
            <a:r>
              <a:rPr lang="ru-RU" i="1" dirty="0" err="1"/>
              <a:t>нәтижесінде</a:t>
            </a:r>
            <a:r>
              <a:rPr lang="ru-RU" i="1" dirty="0"/>
              <a:t> </a:t>
            </a:r>
            <a:r>
              <a:rPr lang="ru-RU" i="1" dirty="0" err="1"/>
              <a:t>тауарлар</a:t>
            </a:r>
            <a:r>
              <a:rPr lang="ru-RU" i="1" dirty="0"/>
              <a:t> </a:t>
            </a:r>
            <a:r>
              <a:rPr lang="ru-RU" i="1" dirty="0" err="1"/>
              <a:t>арасынан</a:t>
            </a:r>
            <a:r>
              <a:rPr lang="ru-RU" i="1" dirty="0"/>
              <a:t> </a:t>
            </a:r>
            <a:r>
              <a:rPr lang="ru-RU" i="1" dirty="0" err="1"/>
              <a:t>бір</a:t>
            </a:r>
            <a:r>
              <a:rPr lang="ru-RU" i="1" dirty="0"/>
              <a:t> </a:t>
            </a:r>
            <a:r>
              <a:rPr lang="ru-RU" i="1" dirty="0" err="1"/>
              <a:t>тауар</a:t>
            </a:r>
            <a:r>
              <a:rPr lang="ru-RU" i="1" dirty="0"/>
              <a:t> </a:t>
            </a:r>
            <a:r>
              <a:rPr lang="ru-RU" i="1" dirty="0" err="1"/>
              <a:t>бөлініп</a:t>
            </a:r>
            <a:r>
              <a:rPr lang="ru-RU" i="1" dirty="0"/>
              <a:t> </a:t>
            </a:r>
            <a:r>
              <a:rPr lang="ru-RU" i="1" dirty="0" err="1"/>
              <a:t>шығып</a:t>
            </a:r>
            <a:r>
              <a:rPr lang="ru-RU" i="1" dirty="0"/>
              <a:t>, </a:t>
            </a:r>
            <a:r>
              <a:rPr lang="ru-RU" i="1" dirty="0" err="1"/>
              <a:t>басқа</a:t>
            </a:r>
            <a:r>
              <a:rPr lang="ru-RU" i="1" dirty="0"/>
              <a:t> </a:t>
            </a:r>
            <a:r>
              <a:rPr lang="ru-RU" i="1" dirty="0" err="1"/>
              <a:t>тауарлар</a:t>
            </a:r>
            <a:r>
              <a:rPr lang="ru-RU" i="1" dirty="0"/>
              <a:t> осы </a:t>
            </a:r>
            <a:r>
              <a:rPr lang="ru-RU" i="1" dirty="0" err="1"/>
              <a:t>тауарға</a:t>
            </a:r>
            <a:r>
              <a:rPr lang="ru-RU" i="1" dirty="0"/>
              <a:t> </a:t>
            </a:r>
            <a:r>
              <a:rPr lang="ru-RU" i="1" dirty="0" err="1"/>
              <a:t>айырбасталды</a:t>
            </a:r>
            <a:r>
              <a:rPr lang="ru-RU" i="1" dirty="0"/>
              <a:t>. </a:t>
            </a:r>
            <a:r>
              <a:rPr lang="ru-RU" i="1" dirty="0" err="1"/>
              <a:t>Сөйтіп</a:t>
            </a:r>
            <a:r>
              <a:rPr lang="ru-RU" i="1" dirty="0"/>
              <a:t>, </a:t>
            </a:r>
            <a:r>
              <a:rPr lang="ru-RU" i="1" dirty="0" err="1"/>
              <a:t>құнның</a:t>
            </a:r>
            <a:r>
              <a:rPr lang="ru-RU" i="1" dirty="0"/>
              <a:t> </a:t>
            </a:r>
            <a:r>
              <a:rPr lang="ru-RU" i="1" dirty="0" err="1"/>
              <a:t>толық</a:t>
            </a:r>
            <a:r>
              <a:rPr lang="ru-RU" i="1" dirty="0"/>
              <a:t> </a:t>
            </a:r>
            <a:r>
              <a:rPr lang="ru-RU" i="1" dirty="0" err="1"/>
              <a:t>және</a:t>
            </a:r>
            <a:r>
              <a:rPr lang="ru-RU" i="1" dirty="0"/>
              <a:t> </a:t>
            </a:r>
            <a:r>
              <a:rPr lang="ru-RU" i="1" dirty="0" err="1"/>
              <a:t>жайылыңқы</a:t>
            </a:r>
            <a:r>
              <a:rPr lang="ru-RU" i="1" dirty="0"/>
              <a:t> </a:t>
            </a:r>
            <a:r>
              <a:rPr lang="ru-RU" i="1" dirty="0" err="1"/>
              <a:t>формасы</a:t>
            </a:r>
            <a:r>
              <a:rPr lang="ru-RU" i="1" dirty="0"/>
              <a:t> </a:t>
            </a:r>
            <a:r>
              <a:rPr lang="ru-RU" i="1" dirty="0" err="1"/>
              <a:t>құнның</a:t>
            </a:r>
            <a:r>
              <a:rPr lang="ru-RU" i="1" dirty="0"/>
              <a:t> </a:t>
            </a:r>
            <a:r>
              <a:rPr lang="ru-RU" i="1" dirty="0" err="1"/>
              <a:t>жалпылық</a:t>
            </a:r>
            <a:r>
              <a:rPr lang="ru-RU" i="1" dirty="0"/>
              <a:t> </a:t>
            </a:r>
            <a:r>
              <a:rPr lang="ru-RU" i="1" dirty="0" err="1"/>
              <a:t>формасына</a:t>
            </a:r>
            <a:r>
              <a:rPr lang="ru-RU" i="1" dirty="0"/>
              <a:t> </a:t>
            </a:r>
            <a:r>
              <a:rPr lang="ru-RU" i="1" dirty="0" err="1"/>
              <a:t>орын</a:t>
            </a:r>
            <a:r>
              <a:rPr lang="ru-RU" i="1" dirty="0"/>
              <a:t> </a:t>
            </a:r>
            <a:r>
              <a:rPr lang="ru-RU" i="1" dirty="0" err="1"/>
              <a:t>берді</a:t>
            </a:r>
            <a:r>
              <a:rPr lang="ru-RU" i="1" dirty="0"/>
              <a:t>. </a:t>
            </a:r>
            <a:r>
              <a:rPr lang="ru-RU" i="1" dirty="0" err="1"/>
              <a:t>Құнның</a:t>
            </a:r>
            <a:r>
              <a:rPr lang="ru-RU" i="1" dirty="0"/>
              <a:t> </a:t>
            </a:r>
            <a:r>
              <a:rPr lang="ru-RU" i="1" dirty="0" err="1"/>
              <a:t>ең</a:t>
            </a:r>
            <a:r>
              <a:rPr lang="ru-RU" i="1" dirty="0"/>
              <a:t> </a:t>
            </a:r>
            <a:r>
              <a:rPr lang="ru-RU" i="1" dirty="0" err="1"/>
              <a:t>жоғарғы</a:t>
            </a:r>
            <a:r>
              <a:rPr lang="ru-RU" i="1" dirty="0"/>
              <a:t> </a:t>
            </a:r>
            <a:r>
              <a:rPr lang="ru-RU" i="1" dirty="0" err="1"/>
              <a:t>ақша</a:t>
            </a:r>
            <a:r>
              <a:rPr lang="ru-RU" i="1" dirty="0"/>
              <a:t> </a:t>
            </a:r>
            <a:r>
              <a:rPr lang="ru-RU" i="1" dirty="0" err="1"/>
              <a:t>формасындағы</a:t>
            </a:r>
            <a:r>
              <a:rPr lang="ru-RU" i="1" dirty="0"/>
              <a:t> </a:t>
            </a:r>
            <a:r>
              <a:rPr lang="ru-RU" i="1" dirty="0" err="1"/>
              <a:t>жалпыға</a:t>
            </a:r>
            <a:r>
              <a:rPr lang="ru-RU" i="1" dirty="0"/>
              <a:t> </a:t>
            </a:r>
            <a:r>
              <a:rPr lang="ru-RU" i="1" dirty="0" err="1"/>
              <a:t>бірдей</a:t>
            </a:r>
            <a:r>
              <a:rPr lang="ru-RU" i="1" dirty="0"/>
              <a:t> </a:t>
            </a:r>
            <a:r>
              <a:rPr lang="ru-RU" i="1" dirty="0" err="1"/>
              <a:t>балама</a:t>
            </a:r>
            <a:r>
              <a:rPr lang="ru-RU" i="1" dirty="0"/>
              <a:t> </a:t>
            </a:r>
            <a:r>
              <a:rPr lang="ru-RU" i="1" dirty="0" err="1"/>
              <a:t>рөлі</a:t>
            </a:r>
            <a:r>
              <a:rPr lang="ru-RU" i="1" dirty="0"/>
              <a:t> </a:t>
            </a:r>
            <a:r>
              <a:rPr lang="ru-RU" i="1" dirty="0" err="1"/>
              <a:t>бір</a:t>
            </a:r>
            <a:r>
              <a:rPr lang="ru-RU" i="1" dirty="0"/>
              <a:t> </a:t>
            </a:r>
            <a:r>
              <a:rPr lang="ru-RU" i="1" dirty="0" err="1"/>
              <a:t>тауардың</a:t>
            </a:r>
            <a:r>
              <a:rPr lang="ru-RU" i="1" dirty="0"/>
              <a:t> </a:t>
            </a:r>
            <a:r>
              <a:rPr lang="ru-RU" i="1" dirty="0" err="1"/>
              <a:t>еншісіне</a:t>
            </a:r>
            <a:r>
              <a:rPr lang="ru-RU" i="1" dirty="0"/>
              <a:t> </a:t>
            </a:r>
            <a:r>
              <a:rPr lang="ru-RU" i="1" dirty="0" err="1"/>
              <a:t>тиді</a:t>
            </a:r>
            <a:r>
              <a:rPr lang="ru-RU" i="1" dirty="0"/>
              <a:t>, </a:t>
            </a:r>
            <a:r>
              <a:rPr lang="ru-RU" i="1" dirty="0" err="1"/>
              <a:t>яғни</a:t>
            </a:r>
            <a:r>
              <a:rPr lang="ru-RU" i="1" dirty="0"/>
              <a:t> </a:t>
            </a:r>
            <a:r>
              <a:rPr lang="ru-RU" i="1" dirty="0" err="1"/>
              <a:t>ерекше</a:t>
            </a:r>
            <a:r>
              <a:rPr lang="ru-RU" i="1" dirty="0"/>
              <a:t> </a:t>
            </a:r>
            <a:r>
              <a:rPr lang="ru-RU" i="1" dirty="0" err="1"/>
              <a:t>тауар</a:t>
            </a:r>
            <a:r>
              <a:rPr lang="ru-RU" i="1" dirty="0"/>
              <a:t> </a:t>
            </a:r>
            <a:r>
              <a:rPr lang="ru-RU" i="1" dirty="0" err="1"/>
              <a:t>түрі</a:t>
            </a:r>
            <a:r>
              <a:rPr lang="ru-RU" i="1" dirty="0"/>
              <a:t> – </a:t>
            </a:r>
            <a:r>
              <a:rPr lang="ru-RU" i="1" dirty="0" err="1"/>
              <a:t>ақша</a:t>
            </a:r>
            <a:r>
              <a:rPr lang="ru-RU" i="1" dirty="0"/>
              <a:t> </a:t>
            </a:r>
            <a:r>
              <a:rPr lang="ru-RU" i="1" dirty="0" err="1"/>
              <a:t>пайда</a:t>
            </a:r>
            <a:r>
              <a:rPr lang="ru-RU" i="1" dirty="0"/>
              <a:t> </a:t>
            </a:r>
            <a:r>
              <a:rPr lang="ru-RU" i="1" dirty="0" err="1"/>
              <a:t>болды</a:t>
            </a:r>
            <a:r>
              <a:rPr lang="ru-RU" i="1" dirty="0"/>
              <a:t>.</a:t>
            </a:r>
          </a:p>
          <a:p>
            <a:endParaRPr lang="ru-RU" dirty="0"/>
          </a:p>
        </p:txBody>
      </p:sp>
    </p:spTree>
    <p:extLst>
      <p:ext uri="{BB962C8B-B14F-4D97-AF65-F5344CB8AC3E}">
        <p14:creationId xmlns:p14="http://schemas.microsoft.com/office/powerpoint/2010/main" val="4102179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20000"/>
          </a:bodyPr>
          <a:lstStyle/>
          <a:p>
            <a:r>
              <a:rPr lang="ru-MO" b="1" i="1" dirty="0" err="1"/>
              <a:t>Ақшаның</a:t>
            </a:r>
            <a:r>
              <a:rPr lang="ru-MO" b="1" i="1" dirty="0"/>
              <a:t> </a:t>
            </a:r>
            <a:r>
              <a:rPr lang="ru-MO" b="1" i="1" dirty="0" err="1"/>
              <a:t>ұсынысы</a:t>
            </a:r>
            <a:r>
              <a:rPr lang="ru-MO" i="1" dirty="0"/>
              <a:t> – </a:t>
            </a:r>
            <a:r>
              <a:rPr lang="ru-MO" i="1" dirty="0" err="1"/>
              <a:t>бұл</a:t>
            </a:r>
            <a:r>
              <a:rPr lang="ru-MO" i="1" dirty="0"/>
              <a:t> осы </a:t>
            </a:r>
            <a:r>
              <a:rPr lang="ru-MO" i="1" dirty="0" err="1"/>
              <a:t>мезгілде</a:t>
            </a:r>
            <a:r>
              <a:rPr lang="ru-MO" i="1" dirty="0"/>
              <a:t> </a:t>
            </a:r>
            <a:r>
              <a:rPr lang="ru-MO" i="1" dirty="0" err="1"/>
              <a:t>экономикада</a:t>
            </a:r>
            <a:r>
              <a:rPr lang="ru-MO" i="1" dirty="0"/>
              <a:t> </a:t>
            </a:r>
            <a:r>
              <a:rPr lang="ru-MO" i="1" dirty="0" err="1"/>
              <a:t>айналыста</a:t>
            </a:r>
            <a:r>
              <a:rPr lang="ru-MO" i="1" dirty="0"/>
              <a:t> </a:t>
            </a:r>
            <a:r>
              <a:rPr lang="ru-MO" i="1" dirty="0" err="1"/>
              <a:t>жүрген</a:t>
            </a:r>
            <a:r>
              <a:rPr lang="ru-MO" i="1" dirty="0"/>
              <a:t> </a:t>
            </a:r>
            <a:r>
              <a:rPr lang="ru-MO" i="1" dirty="0" err="1"/>
              <a:t>төлем</a:t>
            </a:r>
            <a:r>
              <a:rPr lang="ru-MO" i="1" dirty="0"/>
              <a:t> </a:t>
            </a:r>
            <a:r>
              <a:rPr lang="ru-MO" i="1" dirty="0" err="1"/>
              <a:t>құралдарының</a:t>
            </a:r>
            <a:r>
              <a:rPr lang="ru-MO" i="1" dirty="0"/>
              <a:t> </a:t>
            </a:r>
            <a:r>
              <a:rPr lang="ru-MO" i="1" dirty="0" err="1"/>
              <a:t>жиынтығы</a:t>
            </a:r>
            <a:r>
              <a:rPr lang="ru-MO" i="1" dirty="0"/>
              <a:t>. </a:t>
            </a:r>
            <a:r>
              <a:rPr lang="ru-MO" b="1" i="1" dirty="0" err="1"/>
              <a:t>Ақшаға</a:t>
            </a:r>
            <a:r>
              <a:rPr lang="ru-MO" b="1" i="1" dirty="0"/>
              <a:t> </a:t>
            </a:r>
            <a:r>
              <a:rPr lang="ru-MO" b="1" i="1" dirty="0" err="1"/>
              <a:t>сұраныс</a:t>
            </a:r>
            <a:r>
              <a:rPr lang="ru-MO" i="1" dirty="0"/>
              <a:t> – </a:t>
            </a:r>
            <a:r>
              <a:rPr lang="ru-MO" i="1" dirty="0" err="1"/>
              <a:t>оның</a:t>
            </a:r>
            <a:r>
              <a:rPr lang="ru-MO" i="1" dirty="0"/>
              <a:t> </a:t>
            </a:r>
            <a:r>
              <a:rPr lang="ru-MO" i="1" dirty="0" err="1"/>
              <a:t>айналыс</a:t>
            </a:r>
            <a:r>
              <a:rPr lang="ru-MO" i="1" dirty="0"/>
              <a:t> </a:t>
            </a:r>
            <a:r>
              <a:rPr lang="ru-MO" i="1" dirty="0" err="1"/>
              <a:t>құралы</a:t>
            </a:r>
            <a:r>
              <a:rPr lang="ru-MO" i="1" dirty="0"/>
              <a:t> </a:t>
            </a:r>
            <a:r>
              <a:rPr lang="ru-MO" i="1" dirty="0" err="1"/>
              <a:t>және</a:t>
            </a:r>
            <a:r>
              <a:rPr lang="ru-MO" i="1" dirty="0"/>
              <a:t> </a:t>
            </a:r>
            <a:r>
              <a:rPr lang="ru-MO" i="1" dirty="0" err="1"/>
              <a:t>жинау</a:t>
            </a:r>
            <a:r>
              <a:rPr lang="ru-MO" i="1" dirty="0"/>
              <a:t> </a:t>
            </a:r>
            <a:r>
              <a:rPr lang="ru-MO" i="1" dirty="0" err="1"/>
              <a:t>құралы</a:t>
            </a:r>
            <a:r>
              <a:rPr lang="ru-MO" i="1" dirty="0"/>
              <a:t> </a:t>
            </a:r>
            <a:r>
              <a:rPr lang="ru-MO" i="1" dirty="0" err="1"/>
              <a:t>қызметінен</a:t>
            </a:r>
            <a:r>
              <a:rPr lang="ru-MO" i="1" dirty="0"/>
              <a:t> </a:t>
            </a:r>
            <a:r>
              <a:rPr lang="ru-MO" i="1" dirty="0" err="1"/>
              <a:t>туындайды</a:t>
            </a:r>
            <a:r>
              <a:rPr lang="ru-MO" i="1" dirty="0"/>
              <a:t>. </a:t>
            </a:r>
            <a:r>
              <a:rPr lang="ru-MO" i="1" dirty="0" err="1"/>
              <a:t>Ақша</a:t>
            </a:r>
            <a:r>
              <a:rPr lang="ru-MO" i="1" dirty="0"/>
              <a:t> </a:t>
            </a:r>
            <a:r>
              <a:rPr lang="ru-MO" i="1" dirty="0" err="1"/>
              <a:t>массасының</a:t>
            </a:r>
            <a:r>
              <a:rPr lang="ru-MO" i="1" dirty="0"/>
              <a:t> </a:t>
            </a:r>
            <a:r>
              <a:rPr lang="ru-MO" i="1" dirty="0" err="1"/>
              <a:t>динамикасына</a:t>
            </a:r>
            <a:r>
              <a:rPr lang="ru-MO" i="1" dirty="0"/>
              <a:t> </a:t>
            </a:r>
            <a:r>
              <a:rPr lang="ru-MO" i="1" dirty="0" err="1"/>
              <a:t>көп</a:t>
            </a:r>
            <a:r>
              <a:rPr lang="ru-MO" i="1" dirty="0"/>
              <a:t> </a:t>
            </a:r>
            <a:r>
              <a:rPr lang="ru-MO" i="1" dirty="0" err="1"/>
              <a:t>факторлар</a:t>
            </a:r>
            <a:r>
              <a:rPr lang="ru-MO" i="1" dirty="0"/>
              <a:t> </a:t>
            </a:r>
            <a:r>
              <a:rPr lang="ru-MO" i="1" dirty="0" err="1"/>
              <a:t>әсер</a:t>
            </a:r>
            <a:r>
              <a:rPr lang="ru-MO" i="1" dirty="0"/>
              <a:t> </a:t>
            </a:r>
            <a:r>
              <a:rPr lang="ru-MO" i="1" dirty="0" err="1"/>
              <a:t>етеді</a:t>
            </a:r>
            <a:r>
              <a:rPr lang="ru-MO" i="1" dirty="0"/>
              <a:t>. </a:t>
            </a:r>
            <a:r>
              <a:rPr lang="ru-MO" i="1" dirty="0" err="1"/>
              <a:t>Ақшаның</a:t>
            </a:r>
            <a:r>
              <a:rPr lang="ru-MO" i="1" dirty="0"/>
              <a:t> </a:t>
            </a:r>
            <a:r>
              <a:rPr lang="ru-MO" i="1" dirty="0" err="1"/>
              <a:t>сандық</a:t>
            </a:r>
            <a:r>
              <a:rPr lang="ru-MO" i="1" dirty="0"/>
              <a:t> </a:t>
            </a:r>
            <a:r>
              <a:rPr lang="ru-MO" i="1" dirty="0" err="1"/>
              <a:t>теориясының</a:t>
            </a:r>
            <a:r>
              <a:rPr lang="ru-MO" i="1" dirty="0"/>
              <a:t> </a:t>
            </a:r>
            <a:r>
              <a:rPr lang="ru-MO" i="1" dirty="0" err="1"/>
              <a:t>өкілі</a:t>
            </a:r>
            <a:r>
              <a:rPr lang="ru-MO" i="1" dirty="0"/>
              <a:t> </a:t>
            </a:r>
            <a:r>
              <a:rPr lang="ru-MO" i="1" dirty="0" err="1"/>
              <a:t>американдық</a:t>
            </a:r>
            <a:r>
              <a:rPr lang="ru-MO" i="1" dirty="0"/>
              <a:t> </a:t>
            </a:r>
            <a:r>
              <a:rPr lang="ru-MO" i="1" dirty="0" err="1"/>
              <a:t>экономисі</a:t>
            </a:r>
            <a:r>
              <a:rPr lang="ru-MO" i="1" dirty="0"/>
              <a:t> Фишер </a:t>
            </a:r>
            <a:r>
              <a:rPr lang="ru-MO" i="1" dirty="0" err="1"/>
              <a:t>келесі</a:t>
            </a:r>
            <a:r>
              <a:rPr lang="ru-MO" i="1" dirty="0"/>
              <a:t> </a:t>
            </a:r>
            <a:r>
              <a:rPr lang="ru-MO" i="1" dirty="0" err="1"/>
              <a:t>формуланы</a:t>
            </a:r>
            <a:r>
              <a:rPr lang="ru-MO" i="1" dirty="0"/>
              <a:t> </a:t>
            </a:r>
            <a:r>
              <a:rPr lang="ru-MO" i="1" dirty="0" err="1"/>
              <a:t>ұсынады</a:t>
            </a:r>
            <a:r>
              <a:rPr lang="ru-MO" i="1" dirty="0"/>
              <a:t>:</a:t>
            </a:r>
            <a:endParaRPr lang="ru-RU" i="1" dirty="0"/>
          </a:p>
          <a:p>
            <a:r>
              <a:rPr lang="en-US" i="1" dirty="0"/>
              <a:t>M </a:t>
            </a:r>
            <a:r>
              <a:rPr lang="ru-MO" i="1" dirty="0"/>
              <a:t>· </a:t>
            </a:r>
            <a:r>
              <a:rPr lang="en-US" i="1" dirty="0"/>
              <a:t>V</a:t>
            </a:r>
            <a:r>
              <a:rPr lang="ru-MO" i="1" dirty="0"/>
              <a:t> = </a:t>
            </a:r>
            <a:r>
              <a:rPr lang="en-US" i="1" dirty="0"/>
              <a:t>P </a:t>
            </a:r>
            <a:r>
              <a:rPr lang="ru-MO" i="1" dirty="0"/>
              <a:t>· </a:t>
            </a:r>
            <a:r>
              <a:rPr lang="en-US" i="1" dirty="0"/>
              <a:t>Q</a:t>
            </a:r>
            <a:endParaRPr lang="ru-RU" i="1" dirty="0"/>
          </a:p>
          <a:p>
            <a:r>
              <a:rPr lang="ru-MO" i="1" dirty="0"/>
              <a:t> </a:t>
            </a:r>
            <a:endParaRPr lang="ru-RU" i="1" dirty="0"/>
          </a:p>
          <a:p>
            <a:r>
              <a:rPr lang="ru-MO" i="1" dirty="0" err="1"/>
              <a:t>мұнда</a:t>
            </a:r>
            <a:r>
              <a:rPr lang="ru-MO" i="1" dirty="0"/>
              <a:t>: </a:t>
            </a:r>
            <a:r>
              <a:rPr lang="en-US" i="1" dirty="0"/>
              <a:t>M</a:t>
            </a:r>
            <a:r>
              <a:rPr lang="ru-MO" i="1" dirty="0"/>
              <a:t> – </a:t>
            </a:r>
            <a:r>
              <a:rPr lang="ru-MO" i="1" dirty="0" err="1"/>
              <a:t>айналыстағы</a:t>
            </a:r>
            <a:r>
              <a:rPr lang="ru-MO" i="1" dirty="0"/>
              <a:t> </a:t>
            </a:r>
            <a:r>
              <a:rPr lang="ru-MO" i="1" dirty="0" err="1"/>
              <a:t>ақшаның</a:t>
            </a:r>
            <a:r>
              <a:rPr lang="ru-MO" i="1" dirty="0"/>
              <a:t> саны;</a:t>
            </a:r>
            <a:endParaRPr lang="ru-RU" i="1" dirty="0"/>
          </a:p>
          <a:p>
            <a:r>
              <a:rPr lang="en-US" i="1" dirty="0"/>
              <a:t>V</a:t>
            </a:r>
            <a:r>
              <a:rPr lang="ru-MO" i="1" dirty="0"/>
              <a:t> – </a:t>
            </a:r>
            <a:r>
              <a:rPr lang="ru-MO" i="1" dirty="0" err="1"/>
              <a:t>ақшаның</a:t>
            </a:r>
            <a:r>
              <a:rPr lang="ru-MO" i="1" dirty="0"/>
              <a:t> </a:t>
            </a:r>
            <a:r>
              <a:rPr lang="ru-MO" i="1" dirty="0" err="1"/>
              <a:t>айналыс</a:t>
            </a:r>
            <a:r>
              <a:rPr lang="ru-MO" i="1" dirty="0"/>
              <a:t> </a:t>
            </a:r>
            <a:r>
              <a:rPr lang="ru-MO" i="1" dirty="0" err="1"/>
              <a:t>жылдамжығы</a:t>
            </a:r>
            <a:r>
              <a:rPr lang="ru-MO" i="1" dirty="0"/>
              <a:t>;</a:t>
            </a:r>
            <a:endParaRPr lang="ru-RU" i="1" dirty="0"/>
          </a:p>
          <a:p>
            <a:r>
              <a:rPr lang="ru-MO" i="1" dirty="0"/>
              <a:t>Р – </a:t>
            </a:r>
            <a:r>
              <a:rPr lang="ru-MO" i="1" dirty="0" err="1"/>
              <a:t>бағаның</a:t>
            </a:r>
            <a:r>
              <a:rPr lang="ru-MO" i="1" dirty="0"/>
              <a:t> </a:t>
            </a:r>
            <a:r>
              <a:rPr lang="ru-MO" i="1" dirty="0" err="1"/>
              <a:t>орташа</a:t>
            </a:r>
            <a:r>
              <a:rPr lang="ru-MO" i="1" dirty="0"/>
              <a:t> </a:t>
            </a:r>
            <a:r>
              <a:rPr lang="ru-MO" i="1" dirty="0" err="1"/>
              <a:t>деңгейі</a:t>
            </a:r>
            <a:r>
              <a:rPr lang="ru-MO" i="1" dirty="0"/>
              <a:t>;</a:t>
            </a:r>
            <a:endParaRPr lang="ru-RU" i="1" dirty="0"/>
          </a:p>
          <a:p>
            <a:r>
              <a:rPr lang="en-US" i="1" dirty="0"/>
              <a:t>Q</a:t>
            </a:r>
            <a:r>
              <a:rPr lang="ru-MO" i="1" dirty="0"/>
              <a:t> – </a:t>
            </a:r>
            <a:r>
              <a:rPr lang="ru-MO" i="1" dirty="0" err="1"/>
              <a:t>барлық</a:t>
            </a:r>
            <a:r>
              <a:rPr lang="ru-MO" i="1" dirty="0"/>
              <a:t> </a:t>
            </a:r>
            <a:r>
              <a:rPr lang="ru-MO" i="1" dirty="0" err="1"/>
              <a:t>тауарлар</a:t>
            </a:r>
            <a:r>
              <a:rPr lang="ru-MO" i="1" dirty="0"/>
              <a:t> мен </a:t>
            </a:r>
            <a:r>
              <a:rPr lang="ru-MO" i="1" dirty="0" err="1"/>
              <a:t>қызметтердің</a:t>
            </a:r>
            <a:r>
              <a:rPr lang="ru-MO" i="1" dirty="0"/>
              <a:t> саны.</a:t>
            </a:r>
            <a:endParaRPr lang="ru-RU" i="1" dirty="0"/>
          </a:p>
          <a:p>
            <a:endParaRPr lang="ru-RU" i="1" dirty="0"/>
          </a:p>
        </p:txBody>
      </p:sp>
    </p:spTree>
    <p:extLst>
      <p:ext uri="{BB962C8B-B14F-4D97-AF65-F5344CB8AC3E}">
        <p14:creationId xmlns:p14="http://schemas.microsoft.com/office/powerpoint/2010/main" val="39849331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MO" i="1" dirty="0" err="1"/>
              <a:t>Ақшаның</a:t>
            </a:r>
            <a:r>
              <a:rPr lang="ru-MO" i="1" dirty="0"/>
              <a:t> </a:t>
            </a:r>
            <a:r>
              <a:rPr lang="ru-MO" i="1" dirty="0" err="1"/>
              <a:t>ұсынысы</a:t>
            </a:r>
            <a:r>
              <a:rPr lang="ru-MO" dirty="0"/>
              <a:t> </a:t>
            </a:r>
            <a:r>
              <a:rPr lang="ru-MO" dirty="0" err="1"/>
              <a:t>елдің</a:t>
            </a:r>
            <a:r>
              <a:rPr lang="ru-MO" dirty="0"/>
              <a:t> </a:t>
            </a:r>
            <a:r>
              <a:rPr lang="ru-MO" dirty="0" err="1"/>
              <a:t>Орталық</a:t>
            </a:r>
            <a:r>
              <a:rPr lang="ru-MO" dirty="0"/>
              <a:t> </a:t>
            </a:r>
            <a:r>
              <a:rPr lang="ru-MO" dirty="0" err="1"/>
              <a:t>банкі</a:t>
            </a:r>
            <a:r>
              <a:rPr lang="ru-MO" dirty="0"/>
              <a:t> </a:t>
            </a:r>
            <a:r>
              <a:rPr lang="ru-MO" dirty="0" err="1"/>
              <a:t>бақылап</a:t>
            </a:r>
            <a:r>
              <a:rPr lang="ru-MO" dirty="0"/>
              <a:t> </a:t>
            </a:r>
            <a:r>
              <a:rPr lang="ru-MO" dirty="0" err="1"/>
              <a:t>отырады</a:t>
            </a:r>
            <a:r>
              <a:rPr lang="ru-MO" dirty="0"/>
              <a:t>, </a:t>
            </a:r>
            <a:r>
              <a:rPr lang="ru-MO" dirty="0" err="1"/>
              <a:t>яғни</a:t>
            </a:r>
            <a:r>
              <a:rPr lang="ru-MO" dirty="0"/>
              <a:t> </a:t>
            </a:r>
            <a:r>
              <a:rPr lang="ru-MO" dirty="0" err="1"/>
              <a:t>тіркелген</a:t>
            </a:r>
            <a:r>
              <a:rPr lang="ru-MO" dirty="0"/>
              <a:t> </a:t>
            </a:r>
            <a:r>
              <a:rPr lang="ru-MO" dirty="0" err="1"/>
              <a:t>дәрежеде</a:t>
            </a:r>
            <a:r>
              <a:rPr lang="ru-MO" dirty="0"/>
              <a:t> </a:t>
            </a:r>
            <a:r>
              <a:rPr lang="ru-MO" dirty="0" err="1"/>
              <a:t>қолдап</a:t>
            </a:r>
            <a:r>
              <a:rPr lang="ru-MO" dirty="0"/>
              <a:t> </a:t>
            </a:r>
            <a:r>
              <a:rPr lang="ru-MO" dirty="0" err="1"/>
              <a:t>отыруға</a:t>
            </a:r>
            <a:r>
              <a:rPr lang="ru-MO" dirty="0"/>
              <a:t> </a:t>
            </a:r>
            <a:r>
              <a:rPr lang="ru-MO" dirty="0" err="1"/>
              <a:t>тырысады</a:t>
            </a:r>
            <a:r>
              <a:rPr lang="ru-MO" dirty="0"/>
              <a:t>. </a:t>
            </a:r>
            <a:r>
              <a:rPr lang="ru-MO" dirty="0" err="1"/>
              <a:t>Сондықтан</a:t>
            </a:r>
            <a:r>
              <a:rPr lang="ru-MO" dirty="0"/>
              <a:t> </a:t>
            </a:r>
            <a:r>
              <a:rPr lang="ru-MO" dirty="0" err="1"/>
              <a:t>ақша</a:t>
            </a:r>
            <a:r>
              <a:rPr lang="ru-MO" dirty="0"/>
              <a:t> </a:t>
            </a:r>
            <a:r>
              <a:rPr lang="ru-MO" dirty="0" err="1"/>
              <a:t>ұсынысының</a:t>
            </a:r>
            <a:r>
              <a:rPr lang="ru-MO" dirty="0"/>
              <a:t> </a:t>
            </a:r>
            <a:r>
              <a:rPr lang="ru-MO" dirty="0" err="1"/>
              <a:t>қисығы</a:t>
            </a:r>
            <a:r>
              <a:rPr lang="ru-MO" dirty="0"/>
              <a:t> </a:t>
            </a:r>
            <a:r>
              <a:rPr lang="ru-MO" dirty="0" err="1"/>
              <a:t>тік</a:t>
            </a:r>
            <a:r>
              <a:rPr lang="ru-MO" dirty="0"/>
              <a:t> </a:t>
            </a:r>
            <a:r>
              <a:rPr lang="ru-MO" dirty="0" err="1"/>
              <a:t>сызық</a:t>
            </a:r>
            <a:r>
              <a:rPr lang="ru-MO" dirty="0"/>
              <a:t> </a:t>
            </a:r>
            <a:r>
              <a:rPr lang="ru-MO" dirty="0" err="1"/>
              <a:t>түрінде</a:t>
            </a:r>
            <a:r>
              <a:rPr lang="ru-MO" dirty="0"/>
              <a:t> </a:t>
            </a:r>
            <a:r>
              <a:rPr lang="ru-MO" dirty="0" err="1"/>
              <a:t>болады</a:t>
            </a:r>
            <a:r>
              <a:rPr lang="ru-MO" i="1" dirty="0"/>
              <a:t>. </a:t>
            </a:r>
            <a:endParaRPr lang="ru-RU" dirty="0"/>
          </a:p>
          <a:p>
            <a:r>
              <a:rPr lang="ru-MO" i="1" dirty="0" err="1"/>
              <a:t>Ақша</a:t>
            </a:r>
            <a:r>
              <a:rPr lang="ru-MO" i="1" dirty="0"/>
              <a:t> </a:t>
            </a:r>
            <a:r>
              <a:rPr lang="ru-MO" i="1" dirty="0" err="1"/>
              <a:t>жалпы</a:t>
            </a:r>
            <a:r>
              <a:rPr lang="ru-MO" i="1" dirty="0"/>
              <a:t> </a:t>
            </a:r>
            <a:r>
              <a:rPr lang="ru-MO" i="1" dirty="0" err="1"/>
              <a:t>сұраныс</a:t>
            </a:r>
            <a:r>
              <a:rPr lang="ru-MO" dirty="0"/>
              <a:t> процент </a:t>
            </a:r>
            <a:r>
              <a:rPr lang="ru-MO" dirty="0" err="1"/>
              <a:t>мөлшерлемесінің</a:t>
            </a:r>
            <a:r>
              <a:rPr lang="ru-MO" dirty="0"/>
              <a:t> </a:t>
            </a:r>
            <a:r>
              <a:rPr lang="ru-MO" dirty="0" err="1"/>
              <a:t>берілген</a:t>
            </a:r>
            <a:r>
              <a:rPr lang="ru-MO" dirty="0"/>
              <a:t> </a:t>
            </a:r>
            <a:r>
              <a:rPr lang="ru-MO" dirty="0" err="1"/>
              <a:t>шамасында</a:t>
            </a:r>
            <a:r>
              <a:rPr lang="ru-MO" dirty="0"/>
              <a:t>, </a:t>
            </a:r>
            <a:r>
              <a:rPr lang="ru-MO" dirty="0" err="1"/>
              <a:t>адамдар</a:t>
            </a:r>
            <a:r>
              <a:rPr lang="ru-MO" dirty="0"/>
              <a:t> мен </a:t>
            </a:r>
            <a:r>
              <a:rPr lang="ru-MO" dirty="0" err="1"/>
              <a:t>фирмалар</a:t>
            </a:r>
            <a:r>
              <a:rPr lang="ru-MO" dirty="0"/>
              <a:t> </a:t>
            </a:r>
            <a:r>
              <a:rPr lang="ru-MO" dirty="0" err="1"/>
              <a:t>мәмілеге</a:t>
            </a:r>
            <a:r>
              <a:rPr lang="ru-MO" dirty="0"/>
              <a:t> </a:t>
            </a:r>
            <a:r>
              <a:rPr lang="ru-MO" dirty="0" err="1"/>
              <a:t>келу</a:t>
            </a:r>
            <a:r>
              <a:rPr lang="ru-MO" dirty="0"/>
              <a:t> </a:t>
            </a:r>
            <a:r>
              <a:rPr lang="ru-MO" dirty="0" err="1"/>
              <a:t>үшін</a:t>
            </a:r>
            <a:r>
              <a:rPr lang="ru-MO" dirty="0"/>
              <a:t> </a:t>
            </a:r>
            <a:r>
              <a:rPr lang="ru-MO" dirty="0" err="1"/>
              <a:t>және</a:t>
            </a:r>
            <a:r>
              <a:rPr lang="ru-MO" dirty="0"/>
              <a:t> </a:t>
            </a:r>
            <a:r>
              <a:rPr lang="ru-MO" dirty="0" err="1"/>
              <a:t>бағалы</a:t>
            </a:r>
            <a:r>
              <a:rPr lang="ru-MO" dirty="0"/>
              <a:t> </a:t>
            </a:r>
            <a:r>
              <a:rPr lang="ru-MO" dirty="0" err="1"/>
              <a:t>қағаздар</a:t>
            </a:r>
            <a:r>
              <a:rPr lang="ru-MO" dirty="0"/>
              <a:t> </a:t>
            </a:r>
            <a:r>
              <a:rPr lang="ru-MO" dirty="0" err="1"/>
              <a:t>сатып</a:t>
            </a:r>
            <a:r>
              <a:rPr lang="ru-MO" dirty="0"/>
              <a:t> </a:t>
            </a:r>
            <a:r>
              <a:rPr lang="ru-MO" dirty="0" err="1"/>
              <a:t>алу</a:t>
            </a:r>
            <a:r>
              <a:rPr lang="ru-MO" dirty="0"/>
              <a:t> </a:t>
            </a:r>
            <a:r>
              <a:rPr lang="ru-MO" dirty="0" err="1"/>
              <a:t>үшін</a:t>
            </a:r>
            <a:r>
              <a:rPr lang="ru-MO" dirty="0"/>
              <a:t>, </a:t>
            </a:r>
            <a:r>
              <a:rPr lang="ru-MO" dirty="0" err="1"/>
              <a:t>өздерінің</a:t>
            </a:r>
            <a:r>
              <a:rPr lang="ru-MO" dirty="0"/>
              <a:t> </a:t>
            </a:r>
            <a:r>
              <a:rPr lang="ru-MO" dirty="0" err="1"/>
              <a:t>қарамағында</a:t>
            </a:r>
            <a:r>
              <a:rPr lang="ru-MO" dirty="0"/>
              <a:t> </a:t>
            </a:r>
            <a:r>
              <a:rPr lang="ru-MO" dirty="0" err="1"/>
              <a:t>болғанын</a:t>
            </a:r>
            <a:r>
              <a:rPr lang="ru-MO" dirty="0"/>
              <a:t> </a:t>
            </a:r>
            <a:r>
              <a:rPr lang="ru-MO" dirty="0" err="1"/>
              <a:t>ұнататын</a:t>
            </a:r>
            <a:r>
              <a:rPr lang="ru-MO" dirty="0"/>
              <a:t> </a:t>
            </a:r>
            <a:r>
              <a:rPr lang="ru-MO" dirty="0" err="1"/>
              <a:t>ақшаның</a:t>
            </a:r>
            <a:r>
              <a:rPr lang="ru-MO" dirty="0"/>
              <a:t> </a:t>
            </a:r>
            <a:r>
              <a:rPr lang="ru-MO" dirty="0" err="1"/>
              <a:t>жалпы</a:t>
            </a:r>
            <a:r>
              <a:rPr lang="ru-MO" dirty="0"/>
              <a:t> </a:t>
            </a:r>
            <a:r>
              <a:rPr lang="ru-MO" dirty="0" err="1"/>
              <a:t>көлемі</a:t>
            </a:r>
            <a:r>
              <a:rPr lang="ru-MO" dirty="0"/>
              <a:t>. </a:t>
            </a:r>
            <a:endParaRPr lang="ru-RU" dirty="0"/>
          </a:p>
          <a:p>
            <a:endParaRPr lang="ru-RU" dirty="0"/>
          </a:p>
        </p:txBody>
      </p:sp>
    </p:spTree>
    <p:extLst>
      <p:ext uri="{BB962C8B-B14F-4D97-AF65-F5344CB8AC3E}">
        <p14:creationId xmlns:p14="http://schemas.microsoft.com/office/powerpoint/2010/main" val="4605208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MO" i="1" dirty="0" err="1"/>
              <a:t>Ақшаның</a:t>
            </a:r>
            <a:r>
              <a:rPr lang="ru-MO" i="1" dirty="0"/>
              <a:t> </a:t>
            </a:r>
            <a:r>
              <a:rPr lang="ru-MO" i="1" dirty="0" err="1"/>
              <a:t>шаруашылық</a:t>
            </a:r>
            <a:r>
              <a:rPr lang="ru-MO" i="1" dirty="0"/>
              <a:t> </a:t>
            </a:r>
            <a:r>
              <a:rPr lang="ru-MO" i="1" dirty="0" err="1"/>
              <a:t>жүргізу</a:t>
            </a:r>
            <a:r>
              <a:rPr lang="ru-MO" i="1" dirty="0"/>
              <a:t> </a:t>
            </a:r>
            <a:r>
              <a:rPr lang="ru-MO" i="1" dirty="0" err="1"/>
              <a:t>процесіндегі</a:t>
            </a:r>
            <a:r>
              <a:rPr lang="ru-MO" i="1" dirty="0"/>
              <a:t> </a:t>
            </a:r>
            <a:r>
              <a:rPr lang="ru-MO" i="1" dirty="0" err="1"/>
              <a:t>айналысы</a:t>
            </a:r>
            <a:r>
              <a:rPr lang="ru-MO" i="1" dirty="0"/>
              <a:t> </a:t>
            </a:r>
            <a:r>
              <a:rPr lang="ru-MO" b="1" i="1" dirty="0" err="1"/>
              <a:t>ақша</a:t>
            </a:r>
            <a:r>
              <a:rPr lang="ru-MO" b="1" i="1" dirty="0"/>
              <a:t> </a:t>
            </a:r>
            <a:r>
              <a:rPr lang="ru-MO" b="1" i="1" dirty="0" err="1"/>
              <a:t>нарығын</a:t>
            </a:r>
            <a:r>
              <a:rPr lang="ru-MO" b="1" i="1" dirty="0"/>
              <a:t> </a:t>
            </a:r>
            <a:r>
              <a:rPr lang="ru-MO" i="1" dirty="0" err="1"/>
              <a:t>құрайды</a:t>
            </a:r>
            <a:r>
              <a:rPr lang="ru-MO" i="1" dirty="0"/>
              <a:t>. </a:t>
            </a:r>
            <a:r>
              <a:rPr lang="ru-MO" i="1" dirty="0" err="1"/>
              <a:t>Ақша</a:t>
            </a:r>
            <a:r>
              <a:rPr lang="ru-MO" i="1" dirty="0"/>
              <a:t> </a:t>
            </a:r>
            <a:r>
              <a:rPr lang="ru-MO" i="1" dirty="0" err="1"/>
              <a:t>нарығында</a:t>
            </a:r>
            <a:r>
              <a:rPr lang="ru-MO" i="1" dirty="0"/>
              <a:t> </a:t>
            </a:r>
            <a:r>
              <a:rPr lang="ru-MO" i="1" dirty="0" err="1"/>
              <a:t>проценттің</a:t>
            </a:r>
            <a:r>
              <a:rPr lang="ru-MO" i="1" dirty="0"/>
              <a:t> </a:t>
            </a:r>
            <a:r>
              <a:rPr lang="ru-MO" i="1" dirty="0" err="1"/>
              <a:t>мөлшерлемесінің</a:t>
            </a:r>
            <a:r>
              <a:rPr lang="ru-MO" i="1" dirty="0"/>
              <a:t> </a:t>
            </a:r>
            <a:r>
              <a:rPr lang="ru-MO" i="1" dirty="0" err="1"/>
              <a:t>нормасы</a:t>
            </a:r>
            <a:r>
              <a:rPr lang="ru-MO" i="1" dirty="0"/>
              <a:t>, </a:t>
            </a:r>
            <a:r>
              <a:rPr lang="ru-MO" i="1" dirty="0" err="1"/>
              <a:t>бір</a:t>
            </a:r>
            <a:r>
              <a:rPr lang="ru-MO" i="1" dirty="0"/>
              <a:t> </a:t>
            </a:r>
            <a:r>
              <a:rPr lang="ru-MO" i="1" dirty="0" err="1"/>
              <a:t>жақтан</a:t>
            </a:r>
            <a:r>
              <a:rPr lang="ru-MO" i="1" dirty="0"/>
              <a:t>, </a:t>
            </a:r>
            <a:r>
              <a:rPr lang="ru-MO" i="1" dirty="0" err="1"/>
              <a:t>ақшаға</a:t>
            </a:r>
            <a:r>
              <a:rPr lang="ru-MO" i="1" dirty="0"/>
              <a:t> </a:t>
            </a:r>
            <a:r>
              <a:rPr lang="ru-MO" i="1" dirty="0" err="1"/>
              <a:t>сұраныспен</a:t>
            </a:r>
            <a:r>
              <a:rPr lang="ru-MO" i="1" dirty="0"/>
              <a:t> </a:t>
            </a:r>
            <a:r>
              <a:rPr lang="ru-MO" i="1" dirty="0" err="1"/>
              <a:t>оның</a:t>
            </a:r>
            <a:r>
              <a:rPr lang="ru-MO" i="1" dirty="0"/>
              <a:t> </a:t>
            </a:r>
            <a:r>
              <a:rPr lang="ru-MO" i="1" dirty="0" err="1"/>
              <a:t>ұсынысымен</a:t>
            </a:r>
            <a:r>
              <a:rPr lang="ru-MO" i="1" dirty="0"/>
              <a:t> </a:t>
            </a:r>
            <a:r>
              <a:rPr lang="ru-MO" i="1" dirty="0" err="1"/>
              <a:t>белгіленеді</a:t>
            </a:r>
            <a:r>
              <a:rPr lang="ru-MO" i="1" dirty="0"/>
              <a:t>, </a:t>
            </a:r>
            <a:r>
              <a:rPr lang="ru-MO" i="1" dirty="0" err="1"/>
              <a:t>екінші</a:t>
            </a:r>
            <a:r>
              <a:rPr lang="ru-MO" i="1" dirty="0"/>
              <a:t> </a:t>
            </a:r>
            <a:r>
              <a:rPr lang="ru-MO" i="1" dirty="0" err="1"/>
              <a:t>жақтан</a:t>
            </a:r>
            <a:r>
              <a:rPr lang="ru-MO" i="1" dirty="0"/>
              <a:t>, </a:t>
            </a:r>
            <a:r>
              <a:rPr lang="ru-MO" i="1" dirty="0" err="1"/>
              <a:t>бұл</a:t>
            </a:r>
            <a:r>
              <a:rPr lang="ru-MO" i="1" dirty="0"/>
              <a:t> </a:t>
            </a:r>
            <a:r>
              <a:rPr lang="ru-MO" i="1" dirty="0" err="1"/>
              <a:t>ақшаның</a:t>
            </a:r>
            <a:r>
              <a:rPr lang="ru-MO" i="1" dirty="0"/>
              <a:t> </a:t>
            </a:r>
            <a:r>
              <a:rPr lang="ru-MO" i="1" dirty="0" err="1"/>
              <a:t>сұранысымен</a:t>
            </a:r>
            <a:r>
              <a:rPr lang="ru-MO" i="1" dirty="0"/>
              <a:t> </a:t>
            </a:r>
            <a:r>
              <a:rPr lang="ru-MO" i="1" dirty="0" err="1"/>
              <a:t>оның</a:t>
            </a:r>
            <a:r>
              <a:rPr lang="ru-MO" i="1" dirty="0"/>
              <a:t> </a:t>
            </a:r>
            <a:r>
              <a:rPr lang="ru-MO" i="1" dirty="0" err="1"/>
              <a:t>ұсынысының</a:t>
            </a:r>
            <a:r>
              <a:rPr lang="ru-MO" i="1" dirty="0"/>
              <a:t> </a:t>
            </a:r>
            <a:r>
              <a:rPr lang="ru-MO" i="1" dirty="0" err="1"/>
              <a:t>өзара</a:t>
            </a:r>
            <a:r>
              <a:rPr lang="ru-MO" i="1" dirty="0"/>
              <a:t> </a:t>
            </a:r>
            <a:r>
              <a:rPr lang="ru-MO" i="1" dirty="0" err="1"/>
              <a:t>әсерін</a:t>
            </a:r>
            <a:r>
              <a:rPr lang="ru-MO" i="1" dirty="0"/>
              <a:t> </a:t>
            </a:r>
            <a:r>
              <a:rPr lang="ru-MO" i="1" dirty="0" err="1"/>
              <a:t>қамтамасыз</a:t>
            </a:r>
            <a:r>
              <a:rPr lang="ru-MO" i="1" dirty="0"/>
              <a:t> </a:t>
            </a:r>
            <a:r>
              <a:rPr lang="ru-MO" i="1" dirty="0" err="1"/>
              <a:t>ететін</a:t>
            </a:r>
            <a:r>
              <a:rPr lang="ru-MO" i="1" dirty="0"/>
              <a:t> </a:t>
            </a:r>
            <a:r>
              <a:rPr lang="ru-MO" i="1" dirty="0" err="1"/>
              <a:t>қаржылық</a:t>
            </a:r>
            <a:r>
              <a:rPr lang="ru-MO" i="1" dirty="0"/>
              <a:t> </a:t>
            </a:r>
            <a:r>
              <a:rPr lang="ru-MO" i="1" dirty="0" err="1"/>
              <a:t>институттарының</a:t>
            </a:r>
            <a:r>
              <a:rPr lang="ru-MO" i="1" dirty="0"/>
              <a:t> </a:t>
            </a:r>
            <a:r>
              <a:rPr lang="ru-MO" i="1" dirty="0" err="1"/>
              <a:t>тарабы</a:t>
            </a:r>
            <a:r>
              <a:rPr lang="ru-MO" i="1" dirty="0"/>
              <a:t>. </a:t>
            </a:r>
            <a:r>
              <a:rPr lang="ru-MO" i="1" dirty="0" err="1"/>
              <a:t>Ақша</a:t>
            </a:r>
            <a:r>
              <a:rPr lang="ru-MO" i="1" dirty="0"/>
              <a:t> </a:t>
            </a:r>
            <a:r>
              <a:rPr lang="ru-MO" i="1" dirty="0" err="1"/>
              <a:t>нарығындағы</a:t>
            </a:r>
            <a:r>
              <a:rPr lang="ru-MO" i="1" dirty="0"/>
              <a:t> тепе-</a:t>
            </a:r>
            <a:r>
              <a:rPr lang="ru-MO" i="1" dirty="0" err="1"/>
              <a:t>теңдік</a:t>
            </a:r>
            <a:r>
              <a:rPr lang="ru-MO" i="1" dirty="0"/>
              <a:t> </a:t>
            </a:r>
            <a:r>
              <a:rPr lang="ru-MO" i="1" dirty="0" err="1"/>
              <a:t>келесі</a:t>
            </a:r>
            <a:r>
              <a:rPr lang="ru-MO" i="1" dirty="0"/>
              <a:t> </a:t>
            </a:r>
            <a:r>
              <a:rPr lang="ru-MO" i="1" dirty="0" err="1"/>
              <a:t>графикте</a:t>
            </a:r>
            <a:r>
              <a:rPr lang="ru-MO" i="1" dirty="0"/>
              <a:t> </a:t>
            </a:r>
            <a:r>
              <a:rPr lang="ru-MO" i="1" dirty="0" err="1"/>
              <a:t>көрсетілген</a:t>
            </a:r>
            <a:r>
              <a:rPr lang="ru-MO" i="1" dirty="0" smtClean="0"/>
              <a:t>.</a:t>
            </a:r>
            <a:endParaRPr lang="ru-RU" i="1" dirty="0"/>
          </a:p>
        </p:txBody>
      </p:sp>
    </p:spTree>
    <p:extLst>
      <p:ext uri="{BB962C8B-B14F-4D97-AF65-F5344CB8AC3E}">
        <p14:creationId xmlns:p14="http://schemas.microsoft.com/office/powerpoint/2010/main" val="38754796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бъект 11"/>
          <p:cNvSpPr>
            <a:spLocks noGrp="1"/>
          </p:cNvSpPr>
          <p:nvPr>
            <p:ph sz="half" idx="1"/>
          </p:nvPr>
        </p:nvSpPr>
        <p:spPr>
          <a:xfrm>
            <a:off x="4825511" y="2060086"/>
            <a:ext cx="3886200" cy="4351338"/>
          </a:xfrm>
        </p:spPr>
        <p:txBody>
          <a:bodyPr>
            <a:normAutofit fontScale="70000" lnSpcReduction="20000"/>
          </a:bodyPr>
          <a:lstStyle/>
          <a:p>
            <a:r>
              <a:rPr lang="ru-MO" i="1" dirty="0" err="1"/>
              <a:t>Мұнда</a:t>
            </a:r>
            <a:r>
              <a:rPr lang="en-US" i="1" dirty="0"/>
              <a:t>, S – </a:t>
            </a:r>
            <a:r>
              <a:rPr lang="en-US" i="1" dirty="0" err="1"/>
              <a:t>ақшаның</a:t>
            </a:r>
            <a:r>
              <a:rPr lang="en-US" i="1" dirty="0"/>
              <a:t> </a:t>
            </a:r>
            <a:r>
              <a:rPr lang="en-US" i="1" dirty="0" err="1"/>
              <a:t>ұсыныс</a:t>
            </a:r>
            <a:r>
              <a:rPr lang="en-US" i="1" dirty="0"/>
              <a:t>;</a:t>
            </a:r>
            <a:endParaRPr lang="ru-RU" i="1" dirty="0"/>
          </a:p>
          <a:p>
            <a:r>
              <a:rPr lang="en-US" i="1" dirty="0"/>
              <a:t>D – </a:t>
            </a:r>
            <a:r>
              <a:rPr lang="ru-MO" i="1" dirty="0" err="1"/>
              <a:t>ақшаға</a:t>
            </a:r>
            <a:r>
              <a:rPr lang="ru-MO" i="1" dirty="0"/>
              <a:t> </a:t>
            </a:r>
            <a:r>
              <a:rPr lang="ru-MO" i="1" dirty="0" err="1"/>
              <a:t>сұраныс</a:t>
            </a:r>
            <a:r>
              <a:rPr lang="en-US" i="1" dirty="0"/>
              <a:t>;</a:t>
            </a:r>
            <a:endParaRPr lang="ru-RU" i="1" dirty="0"/>
          </a:p>
          <a:p>
            <a:r>
              <a:rPr lang="en-US" i="1" dirty="0"/>
              <a:t>Р - </a:t>
            </a:r>
            <a:r>
              <a:rPr lang="ru-MO" i="1" dirty="0" err="1"/>
              <a:t>проценттің</a:t>
            </a:r>
            <a:r>
              <a:rPr lang="ru-MO" i="1" dirty="0"/>
              <a:t> </a:t>
            </a:r>
            <a:r>
              <a:rPr lang="ru-MO" i="1" dirty="0" err="1"/>
              <a:t>мөлшерлемесі</a:t>
            </a:r>
            <a:r>
              <a:rPr lang="en-US" i="1" dirty="0"/>
              <a:t>,</a:t>
            </a:r>
            <a:endParaRPr lang="ru-RU" i="1" dirty="0"/>
          </a:p>
          <a:p>
            <a:r>
              <a:rPr lang="en-US" i="1" dirty="0"/>
              <a:t>Q – </a:t>
            </a:r>
            <a:r>
              <a:rPr lang="en-US" i="1" dirty="0" err="1"/>
              <a:t>ақшаның</a:t>
            </a:r>
            <a:r>
              <a:rPr lang="en-US" i="1" dirty="0"/>
              <a:t> </a:t>
            </a:r>
            <a:r>
              <a:rPr lang="en-US" i="1" dirty="0" err="1"/>
              <a:t>массасы</a:t>
            </a:r>
            <a:r>
              <a:rPr lang="en-US" i="1" dirty="0"/>
              <a:t>.</a:t>
            </a:r>
            <a:endParaRPr lang="ru-RU" i="1" dirty="0"/>
          </a:p>
          <a:p>
            <a:r>
              <a:rPr lang="ru-RU" i="1" dirty="0" err="1"/>
              <a:t>Ақшаға</a:t>
            </a:r>
            <a:r>
              <a:rPr lang="ru-RU" i="1" dirty="0"/>
              <a:t> </a:t>
            </a:r>
            <a:r>
              <a:rPr lang="ru-RU" i="1" dirty="0" err="1"/>
              <a:t>сұраныстың</a:t>
            </a:r>
            <a:r>
              <a:rPr lang="ru-RU" i="1" dirty="0"/>
              <a:t> </a:t>
            </a:r>
            <a:r>
              <a:rPr lang="ru-RU" i="1" dirty="0" err="1"/>
              <a:t>және</a:t>
            </a:r>
            <a:r>
              <a:rPr lang="ru-RU" i="1" dirty="0"/>
              <a:t> </a:t>
            </a:r>
            <a:r>
              <a:rPr lang="ru-RU" i="1" dirty="0" err="1"/>
              <a:t>ақша</a:t>
            </a:r>
            <a:r>
              <a:rPr lang="ru-RU" i="1" dirty="0"/>
              <a:t> </a:t>
            </a:r>
            <a:r>
              <a:rPr lang="ru-RU" i="1" dirty="0" err="1"/>
              <a:t>ұсынысының</a:t>
            </a:r>
            <a:r>
              <a:rPr lang="ru-RU" i="1" dirty="0"/>
              <a:t> тепе</a:t>
            </a:r>
            <a:r>
              <a:rPr lang="en-US" i="1" dirty="0"/>
              <a:t>-</a:t>
            </a:r>
            <a:r>
              <a:rPr lang="ru-RU" i="1" dirty="0" err="1"/>
              <a:t>теңдігі</a:t>
            </a:r>
            <a:r>
              <a:rPr lang="en-US" i="1" dirty="0"/>
              <a:t>, </a:t>
            </a:r>
            <a:r>
              <a:rPr lang="ru-RU" i="1" dirty="0" err="1"/>
              <a:t>басқа</a:t>
            </a:r>
            <a:r>
              <a:rPr lang="ru-RU" i="1" dirty="0"/>
              <a:t> </a:t>
            </a:r>
            <a:r>
              <a:rPr lang="ru-RU" i="1" dirty="0" err="1"/>
              <a:t>кезгелген</a:t>
            </a:r>
            <a:r>
              <a:rPr lang="ru-RU" i="1" dirty="0"/>
              <a:t> </a:t>
            </a:r>
            <a:r>
              <a:rPr lang="ru-RU" i="1" dirty="0" err="1"/>
              <a:t>нарықтағы</a:t>
            </a:r>
            <a:r>
              <a:rPr lang="ru-RU" i="1" dirty="0"/>
              <a:t> тепе</a:t>
            </a:r>
            <a:r>
              <a:rPr lang="en-US" i="1" dirty="0"/>
              <a:t>-</a:t>
            </a:r>
            <a:r>
              <a:rPr lang="ru-RU" i="1" dirty="0" err="1"/>
              <a:t>теңдік</a:t>
            </a:r>
            <a:r>
              <a:rPr lang="ru-RU" i="1" dirty="0"/>
              <a:t> </a:t>
            </a:r>
            <a:r>
              <a:rPr lang="ru-RU" i="1" dirty="0" err="1"/>
              <a:t>сияқты</a:t>
            </a:r>
            <a:r>
              <a:rPr lang="ru-RU" i="1" dirty="0"/>
              <a:t> </a:t>
            </a:r>
            <a:r>
              <a:rPr lang="ru-RU" i="1" dirty="0" err="1"/>
              <a:t>қалыптасады</a:t>
            </a:r>
            <a:r>
              <a:rPr lang="en-US" i="1" dirty="0"/>
              <a:t>. </a:t>
            </a:r>
            <a:r>
              <a:rPr lang="ru-RU" i="1" dirty="0" err="1"/>
              <a:t>Проценттің</a:t>
            </a:r>
            <a:r>
              <a:rPr lang="ru-RU" i="1" dirty="0"/>
              <a:t> </a:t>
            </a:r>
            <a:r>
              <a:rPr lang="ru-RU" i="1" dirty="0" err="1"/>
              <a:t>мөлшерлемесі</a:t>
            </a:r>
            <a:r>
              <a:rPr lang="ru-RU" i="1" dirty="0"/>
              <a:t> тепе</a:t>
            </a:r>
            <a:r>
              <a:rPr lang="en-US" i="1" dirty="0"/>
              <a:t>-</a:t>
            </a:r>
            <a:r>
              <a:rPr lang="ru-RU" i="1" dirty="0" err="1"/>
              <a:t>теңдік</a:t>
            </a:r>
            <a:r>
              <a:rPr lang="ru-RU" i="1" dirty="0"/>
              <a:t> процент </a:t>
            </a:r>
            <a:r>
              <a:rPr lang="ru-RU" i="1" dirty="0" err="1"/>
              <a:t>мөлшерлемесінен</a:t>
            </a:r>
            <a:r>
              <a:rPr lang="ru-RU" i="1" dirty="0"/>
              <a:t> </a:t>
            </a:r>
            <a:r>
              <a:rPr lang="en-US" i="1" dirty="0"/>
              <a:t>P</a:t>
            </a:r>
            <a:r>
              <a:rPr lang="ru-RU" i="1" baseline="-25000" dirty="0"/>
              <a:t>Е</a:t>
            </a:r>
            <a:r>
              <a:rPr lang="ru-RU" i="1" dirty="0"/>
              <a:t> </a:t>
            </a:r>
            <a:r>
              <a:rPr lang="ru-RU" i="1" dirty="0" err="1"/>
              <a:t>төмен</a:t>
            </a:r>
            <a:r>
              <a:rPr lang="ru-RU" i="1" dirty="0"/>
              <a:t> </a:t>
            </a:r>
            <a:r>
              <a:rPr lang="ru-RU" i="1" dirty="0" err="1"/>
              <a:t>болса</a:t>
            </a:r>
            <a:r>
              <a:rPr lang="en-US" i="1" dirty="0"/>
              <a:t>, </a:t>
            </a:r>
            <a:r>
              <a:rPr lang="ru-RU" i="1" dirty="0" err="1"/>
              <a:t>шаруашылық</a:t>
            </a:r>
            <a:r>
              <a:rPr lang="ru-RU" i="1" dirty="0"/>
              <a:t> </a:t>
            </a:r>
            <a:r>
              <a:rPr lang="ru-RU" i="1" dirty="0" err="1"/>
              <a:t>субъекттер</a:t>
            </a:r>
            <a:r>
              <a:rPr lang="ru-RU" i="1" dirty="0"/>
              <a:t> </a:t>
            </a:r>
            <a:r>
              <a:rPr lang="ru-RU" i="1" dirty="0" err="1"/>
              <a:t>өздерінің</a:t>
            </a:r>
            <a:r>
              <a:rPr lang="ru-RU" i="1" dirty="0"/>
              <a:t> </a:t>
            </a:r>
            <a:r>
              <a:rPr lang="ru-RU" i="1" dirty="0" err="1"/>
              <a:t>ақша</a:t>
            </a:r>
            <a:r>
              <a:rPr lang="ru-RU" i="1" dirty="0"/>
              <a:t> </a:t>
            </a:r>
            <a:r>
              <a:rPr lang="ru-RU" i="1" dirty="0" err="1"/>
              <a:t>көлемін</a:t>
            </a:r>
            <a:r>
              <a:rPr lang="ru-RU" i="1" dirty="0"/>
              <a:t> </a:t>
            </a:r>
            <a:r>
              <a:rPr lang="ru-RU" i="1" dirty="0" err="1"/>
              <a:t>өсіруге</a:t>
            </a:r>
            <a:r>
              <a:rPr lang="ru-RU" i="1" dirty="0"/>
              <a:t> </a:t>
            </a:r>
            <a:r>
              <a:rPr lang="ru-RU" i="1" dirty="0" err="1"/>
              <a:t>тырысады</a:t>
            </a:r>
            <a:r>
              <a:rPr lang="en-US" i="1" dirty="0"/>
              <a:t>.</a:t>
            </a:r>
            <a:endParaRPr lang="ru-RU" i="1" dirty="0"/>
          </a:p>
        </p:txBody>
      </p:sp>
      <p:pic>
        <p:nvPicPr>
          <p:cNvPr id="17" name="Объект 16" descr="15+дәріс (защищенный просмотр) - Microsoft Word (Сбой активации продукта)"/>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25377" t="39736" r="49283" b="16558"/>
          <a:stretch/>
        </p:blipFill>
        <p:spPr>
          <a:xfrm>
            <a:off x="640260" y="2445936"/>
            <a:ext cx="3943463" cy="3661789"/>
          </a:xfrm>
        </p:spPr>
      </p:pic>
    </p:spTree>
    <p:extLst>
      <p:ext uri="{BB962C8B-B14F-4D97-AF65-F5344CB8AC3E}">
        <p14:creationId xmlns:p14="http://schemas.microsoft.com/office/powerpoint/2010/main" val="1434249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idx="1"/>
          </p:nvPr>
        </p:nvSpPr>
        <p:spPr>
          <a:xfrm>
            <a:off x="804497" y="3244118"/>
            <a:ext cx="7800242" cy="1245821"/>
          </a:xfrm>
        </p:spPr>
        <p:txBody>
          <a:bodyPr>
            <a:noAutofit/>
          </a:bodyPr>
          <a:lstStyle/>
          <a:p>
            <a:pPr marL="0" indent="0" algn="ctr">
              <a:buNone/>
            </a:pPr>
            <a:r>
              <a:rPr lang="kk-KZ" sz="4400" dirty="0">
                <a:latin typeface="Georgia" pitchFamily="18" charset="0"/>
                <a:cs typeface="Aharoni" pitchFamily="2" charset="-79"/>
              </a:rPr>
              <a:t>Назарларыңызға рахмет!</a:t>
            </a:r>
            <a:endParaRPr lang="ru-RU" sz="4400" dirty="0">
              <a:latin typeface="Georgia" pitchFamily="18" charset="0"/>
              <a:cs typeface="Aharoni" pitchFamily="2" charset="-79"/>
            </a:endParaRPr>
          </a:p>
        </p:txBody>
      </p:sp>
    </p:spTree>
    <p:extLst>
      <p:ext uri="{BB962C8B-B14F-4D97-AF65-F5344CB8AC3E}">
        <p14:creationId xmlns:p14="http://schemas.microsoft.com/office/powerpoint/2010/main" val="21593977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TotalTime>
  <Words>993</Words>
  <Application>Microsoft Office PowerPoint</Application>
  <PresentationFormat>Экран (4:3)</PresentationFormat>
  <Paragraphs>74</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Office Theme</vt:lpstr>
      <vt:lpstr>Мемлекеттік бюджет. Фискалдық саясат. Ақшаға сұраныс және ақша ұсынысы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Админ</cp:lastModifiedBy>
  <cp:revision>9</cp:revision>
  <dcterms:created xsi:type="dcterms:W3CDTF">2019-08-22T12:46:47Z</dcterms:created>
  <dcterms:modified xsi:type="dcterms:W3CDTF">2019-10-12T14:49:34Z</dcterms:modified>
</cp:coreProperties>
</file>