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306" r:id="rId3"/>
    <p:sldId id="307" r:id="rId4"/>
    <p:sldId id="308" r:id="rId5"/>
    <p:sldId id="309" r:id="rId6"/>
    <p:sldId id="310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A97E19-0F94-4067-BCA4-7398DA5F1C68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C1933D-B152-4514-8723-F6155B1096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3091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C1933D-B152-4514-8723-F6155B10962A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E08448-1469-4081-8BD4-54B3DF916052}" type="slidenum">
              <a:rPr lang="ru-RU"/>
              <a:pPr/>
              <a:t>4</a:t>
            </a:fld>
            <a:endParaRPr lang="ru-RU"/>
          </a:p>
        </p:txBody>
      </p:sp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Для графической иллюстрации основных этапов развития систем качества нами использована фигура- Звезда качества (рис.).</a:t>
            </a:r>
          </a:p>
          <a:p>
            <a:r>
              <a:rPr lang="ru-RU" dirty="0"/>
              <a:t>В основание звезды качества положим ту или иную систему управления качеством. Будем предполагать, что система эта документирована и охватывает организационную структуру управления предприятием, а также систему управления процессами создания продукции. </a:t>
            </a:r>
            <a:r>
              <a:rPr lang="ru-RU"/>
              <a:t>Последнее очень важно подчеркнуть: мы рассматриваем организацию и как функциональную структуру, и как совокупность процессов.</a:t>
            </a:r>
          </a:p>
          <a:p>
            <a:r>
              <a:rPr lang="ru-RU" dirty="0"/>
              <a:t>На "Звезде качества" две верхние границы – ее "крыша". Левая плоскость "крыши" – это система мотивации качественной работы, правая – система обучения персонала. Левая боковая грань изображает систему взаимоотношений с поставщиками, правая боковая грань – систему взаимоотношений с потребителями. В центре звезды показываем, какие цели преследуют и, в случае успеха, достигают создаваемые системы, а внизу указываем время, когда та или иная система была четко сформулирована в документах и/или книгах, статьях (для конкретной системы качества).</a:t>
            </a:r>
          </a:p>
          <a:p>
            <a:r>
              <a:rPr lang="ru-RU" dirty="0"/>
              <a:t>Итак, для того, чтобы та или иная спроектированная и документированная система качества, включающая управление процессами, заработала, нужно:</a:t>
            </a:r>
          </a:p>
          <a:p>
            <a:r>
              <a:rPr lang="ru-RU" dirty="0"/>
              <a:t>а) использовать средства мотивации для персонала;</a:t>
            </a:r>
          </a:p>
          <a:p>
            <a:r>
              <a:rPr lang="ru-RU" dirty="0"/>
              <a:t>б) обучать его как по профессиональным вопросам, ток и по вопросам менеджмента качества;</a:t>
            </a:r>
          </a:p>
          <a:p>
            <a:r>
              <a:rPr lang="ru-RU" dirty="0"/>
              <a:t>в) выстроить правильные отношения с потребителями;</a:t>
            </a:r>
          </a:p>
          <a:p>
            <a:r>
              <a:rPr lang="ru-RU" dirty="0"/>
              <a:t>г) научиться так управлять поставщиками, чтобы вовремя получать от них необходимую продукцию заранее установленного качества.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D258F8-1761-43EF-8683-539FDF4364A9}" type="slidenum">
              <a:rPr lang="ru-RU"/>
              <a:pPr/>
              <a:t>5</a:t>
            </a:fld>
            <a:endParaRPr lang="ru-RU"/>
          </a:p>
        </p:txBody>
      </p:sp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80000"/>
              </a:lnSpc>
            </a:pPr>
            <a:r>
              <a:rPr lang="ru-RU" sz="800" dirty="0"/>
              <a:t>В истории развития документированных систем качества, мотивации, обучения и партнерских отношений можно выделить пять этапов и представить их в виде пяти звезд качества (рис).</a:t>
            </a:r>
          </a:p>
          <a:p>
            <a:pPr>
              <a:lnSpc>
                <a:spcPct val="80000"/>
              </a:lnSpc>
            </a:pPr>
            <a:r>
              <a:rPr lang="ru-RU" sz="800" dirty="0"/>
              <a:t>1. </a:t>
            </a:r>
            <a:r>
              <a:rPr lang="ru-RU" sz="800" b="1" dirty="0"/>
              <a:t>Первая звезда</a:t>
            </a:r>
            <a:r>
              <a:rPr lang="ru-RU" sz="800" dirty="0"/>
              <a:t> соответствует начальным этапам, когда появилась первая система – </a:t>
            </a:r>
            <a:r>
              <a:rPr lang="ru-RU" sz="800" b="1" dirty="0" err="1"/>
              <a:t>система</a:t>
            </a:r>
            <a:r>
              <a:rPr lang="ru-RU" sz="800" b="1" dirty="0"/>
              <a:t> Тейлора</a:t>
            </a:r>
            <a:r>
              <a:rPr lang="ru-RU" sz="800" dirty="0"/>
              <a:t> (1905 г). Она устанавливала требования к качеству изделий (деталей) в виде определенных шаблонов, настроенных на верхнюю и нижнюю границы допусков, – проходные и непроходные калибры. Для обеспечения успешного функционирования системы Тейлора были введены первые профессионалы в области качества – инспекторы (в России – технические контролеры).</a:t>
            </a:r>
          </a:p>
          <a:p>
            <a:pPr>
              <a:lnSpc>
                <a:spcPct val="80000"/>
              </a:lnSpc>
            </a:pPr>
            <a:r>
              <a:rPr lang="ru-RU" sz="800" dirty="0"/>
              <a:t>Система мотивации предусматривала штрафы за дефекты и брак, а также увольнение.</a:t>
            </a:r>
          </a:p>
          <a:p>
            <a:pPr>
              <a:lnSpc>
                <a:spcPct val="80000"/>
              </a:lnSpc>
            </a:pPr>
            <a:r>
              <a:rPr lang="ru-RU" sz="800" dirty="0"/>
              <a:t>Система обучения сводилась к профессиональному обучению и обучению работать с измерительным и контрольным оборудованием. </a:t>
            </a:r>
          </a:p>
          <a:p>
            <a:pPr>
              <a:lnSpc>
                <a:spcPct val="80000"/>
              </a:lnSpc>
            </a:pPr>
            <a:r>
              <a:rPr lang="ru-RU" sz="800" dirty="0"/>
              <a:t>Взаимоотношения с поставщиками и потребителями строились на основе требований, установленных в технических условиях (ТУ), выполнение которых проверялось при приемочном контроле (входном и выходном).</a:t>
            </a:r>
          </a:p>
          <a:p>
            <a:pPr>
              <a:lnSpc>
                <a:spcPct val="80000"/>
              </a:lnSpc>
            </a:pPr>
            <a:r>
              <a:rPr lang="ru-RU" sz="800" dirty="0"/>
              <a:t>Все отмеченные выше особенности системы Тейлора делали ее системой управления качеством каждого </a:t>
            </a:r>
            <a:r>
              <a:rPr lang="ru-RU" sz="800" b="1" dirty="0"/>
              <a:t>отдельно взятого изделия</a:t>
            </a:r>
            <a:r>
              <a:rPr lang="ru-RU" sz="800" dirty="0"/>
              <a:t>.</a:t>
            </a:r>
          </a:p>
          <a:p>
            <a:pPr>
              <a:lnSpc>
                <a:spcPct val="80000"/>
              </a:lnSpc>
            </a:pPr>
            <a:r>
              <a:rPr lang="ru-RU" sz="800" dirty="0"/>
              <a:t>2. </a:t>
            </a:r>
            <a:r>
              <a:rPr lang="ru-RU" sz="800" b="1" dirty="0"/>
              <a:t>Вторая звезда</a:t>
            </a:r>
            <a:endParaRPr lang="ru-RU" sz="800" dirty="0"/>
          </a:p>
          <a:p>
            <a:pPr>
              <a:lnSpc>
                <a:spcPct val="80000"/>
              </a:lnSpc>
            </a:pPr>
            <a:r>
              <a:rPr lang="ru-RU" sz="800" dirty="0"/>
              <a:t>однако производство — это процессы. И стало ясно, что управлять надо процессами.</a:t>
            </a:r>
          </a:p>
          <a:p>
            <a:pPr>
              <a:lnSpc>
                <a:spcPct val="80000"/>
              </a:lnSpc>
            </a:pPr>
            <a:r>
              <a:rPr lang="ru-RU" sz="800" dirty="0"/>
              <a:t>В 1924 г. группа под руководством д-ра Р.Л.Джонса, заложила основы статистического управления качеством. Это были разработки контрольных карт, выполненные Вальтером </a:t>
            </a:r>
            <a:r>
              <a:rPr lang="ru-RU" sz="800" dirty="0" err="1"/>
              <a:t>Шухартом</a:t>
            </a:r>
            <a:r>
              <a:rPr lang="ru-RU" sz="800" dirty="0"/>
              <a:t>, первые понятия и таблицы выборочного контроля качества, разработанные Х.Доджем и </a:t>
            </a:r>
            <a:r>
              <a:rPr lang="ru-RU" sz="800" dirty="0" err="1"/>
              <a:t>Х.Ромигом</a:t>
            </a:r>
            <a:r>
              <a:rPr lang="ru-RU" sz="800" dirty="0"/>
              <a:t>. Эти работы послужили началом статистических методов управления качеством, которые впоследствии, благодаря д-ру Э. </a:t>
            </a:r>
            <a:r>
              <a:rPr lang="ru-RU" sz="800" dirty="0" err="1"/>
              <a:t>Демингу</a:t>
            </a:r>
            <a:r>
              <a:rPr lang="ru-RU" sz="800" dirty="0"/>
              <a:t>, получили очень широкое распространение в Японии и оказали весьма существенное влияние на экономическую революцию в этой стране.</a:t>
            </a:r>
          </a:p>
          <a:p>
            <a:pPr>
              <a:lnSpc>
                <a:spcPct val="80000"/>
              </a:lnSpc>
            </a:pPr>
            <a:r>
              <a:rPr lang="ru-RU" sz="800" dirty="0"/>
              <a:t>Системы качества усложнились, так как в них были включены службы, использующие статистические методы. Усложнились задачи в области качества, решаемые конструкторами, технологами и рабочими, потому что они должны были понимать, что такое вариации и изменчивость, а также знать, какими методами можно достигнуть их уменьшения. В целом </a:t>
            </a:r>
            <a:r>
              <a:rPr lang="ru-RU" sz="800" b="1" dirty="0"/>
              <a:t>акцент с инспекции и выявления дефектов</a:t>
            </a:r>
            <a:r>
              <a:rPr lang="ru-RU" sz="800" dirty="0"/>
              <a:t> был </a:t>
            </a:r>
            <a:r>
              <a:rPr lang="ru-RU" sz="800" b="1" dirty="0"/>
              <a:t>перенесен на их предупреждение путем выявления причин дефектов и их устранения</a:t>
            </a:r>
            <a:r>
              <a:rPr lang="ru-RU" sz="800" dirty="0"/>
              <a:t> </a:t>
            </a:r>
            <a:r>
              <a:rPr lang="ru-RU" sz="800" b="1" dirty="0"/>
              <a:t>на основе изучения процессов и управления</a:t>
            </a:r>
            <a:r>
              <a:rPr lang="ru-RU" sz="800" dirty="0"/>
              <a:t> ими.</a:t>
            </a:r>
          </a:p>
          <a:p>
            <a:pPr>
              <a:lnSpc>
                <a:spcPct val="80000"/>
              </a:lnSpc>
            </a:pPr>
            <a:r>
              <a:rPr lang="ru-RU" sz="800" dirty="0"/>
              <a:t>Более сложной стала мотивация труда, так как теперь учитывалось, как точно настроен процесс, как анализируются те или иные контрольные карты, карты регулирования и контроля.</a:t>
            </a:r>
          </a:p>
          <a:p>
            <a:pPr>
              <a:lnSpc>
                <a:spcPct val="80000"/>
              </a:lnSpc>
            </a:pPr>
            <a:r>
              <a:rPr lang="ru-RU" sz="800" dirty="0"/>
              <a:t>К профессиональному обучению добавилось обучение статистическим методам анализа, регулирования и контроля.</a:t>
            </a:r>
          </a:p>
          <a:p>
            <a:pPr>
              <a:lnSpc>
                <a:spcPct val="80000"/>
              </a:lnSpc>
            </a:pPr>
            <a:r>
              <a:rPr lang="ru-RU" sz="800" dirty="0"/>
              <a:t>Стали более сложными и отношения поставщик - потребитель. В них большую роль начали играть стандартные таблицы на статистический приемочный контроль.</a:t>
            </a:r>
          </a:p>
          <a:p>
            <a:pPr>
              <a:lnSpc>
                <a:spcPct val="80000"/>
              </a:lnSpc>
            </a:pPr>
            <a:r>
              <a:rPr lang="ru-RU" sz="800" dirty="0"/>
              <a:t>3. </a:t>
            </a:r>
            <a:r>
              <a:rPr lang="ru-RU" sz="800" b="1" dirty="0"/>
              <a:t>Третья звезда</a:t>
            </a:r>
            <a:endParaRPr lang="ru-RU" sz="800" dirty="0"/>
          </a:p>
          <a:p>
            <a:pPr>
              <a:lnSpc>
                <a:spcPct val="80000"/>
              </a:lnSpc>
            </a:pPr>
            <a:r>
              <a:rPr lang="ru-RU" sz="800" dirty="0"/>
              <a:t>В 50-е годы была выдвинута концепция тотального (всеобщего) управления качеством – </a:t>
            </a:r>
            <a:r>
              <a:rPr lang="en-US" sz="800" dirty="0"/>
              <a:t>TQC</a:t>
            </a:r>
            <a:r>
              <a:rPr lang="ru-RU" sz="800" dirty="0"/>
              <a:t>. Ее автором был американский ученый А. </a:t>
            </a:r>
            <a:r>
              <a:rPr lang="ru-RU" sz="800" dirty="0" err="1"/>
              <a:t>Фейгенбаум</a:t>
            </a:r>
            <a:r>
              <a:rPr lang="ru-RU" sz="800" dirty="0"/>
              <a:t>. Системы TQC развивались в Японии с большим акцентом на применение статистических методов и вовлечение персонала в работу кружков качества. На этом этапе появились документированные системы качества, устанавливающие ответственность и полномочия, а также взаимодействие в области качества всего руководства предприятия, а не только специалистов служб качества.</a:t>
            </a:r>
          </a:p>
          <a:p>
            <a:pPr>
              <a:lnSpc>
                <a:spcPct val="80000"/>
              </a:lnSpc>
            </a:pPr>
            <a:r>
              <a:rPr lang="ru-RU" sz="800" dirty="0"/>
              <a:t>Системы мотивации стали смещаться в сторону человеческого фактора. Материальное стимулирование уменьшалось, моральное увеличивалось. Главными мотивами качественно­го труда стали работа в коллективе, признание достижений коллегами и руководством, забота фирмы о будущем работника, его страхование и поддержка его семьи.</a:t>
            </a:r>
          </a:p>
          <a:p>
            <a:pPr>
              <a:lnSpc>
                <a:spcPct val="80000"/>
              </a:lnSpc>
            </a:pPr>
            <a:r>
              <a:rPr lang="ru-RU" sz="800" dirty="0"/>
              <a:t>Все большее внимание уделяется учебе. В Японии и Корее работники учатся в среднем от нескольких недель до месяца, используя в том числе и самообучение.</a:t>
            </a:r>
          </a:p>
          <a:p>
            <a:pPr>
              <a:lnSpc>
                <a:spcPct val="80000"/>
              </a:lnSpc>
            </a:pPr>
            <a:r>
              <a:rPr lang="ru-RU" sz="800" dirty="0"/>
              <a:t>Конечно, внедрение и развитие концепции TQC в разных странах мира осуществлялись неравномерно. Явным лидером в этом деле стала Япония, хотя все основные идеи TQC были рождены в США и в Европе. </a:t>
            </a:r>
          </a:p>
          <a:p>
            <a:pPr>
              <a:lnSpc>
                <a:spcPct val="80000"/>
              </a:lnSpc>
            </a:pPr>
            <a:r>
              <a:rPr lang="ru-RU" sz="800" dirty="0"/>
              <a:t>Следует заметить, что этап развития системного, комплексного управления качеством не прошел мимо Советского Союза. Здесь было рождено много отечественных систем и одна из лучших – система КАНАРСПИ (качество, надежность, ресурс с первых изделий), заведомо опередившая свое время. Многие принципы КАНАРСПИ актуальны и сейчас. Автором системы был главный инженер Горьковского авиационного завода Т. Ф. </a:t>
            </a:r>
            <a:r>
              <a:rPr lang="ru-RU" sz="800" dirty="0" err="1"/>
              <a:t>Сейфи</a:t>
            </a:r>
            <a:r>
              <a:rPr lang="ru-RU" sz="800" dirty="0"/>
              <a:t>. Он одним из первых понял роль информации и знаний в управлении качеством, перенес акценты обеспечения качества с производства на проектирование, большое значение придавал испытаниям. </a:t>
            </a:r>
          </a:p>
          <a:p>
            <a:pPr>
              <a:lnSpc>
                <a:spcPct val="80000"/>
              </a:lnSpc>
            </a:pPr>
            <a:r>
              <a:rPr lang="ru-RU" sz="800" dirty="0"/>
              <a:t>4. </a:t>
            </a:r>
            <a:r>
              <a:rPr lang="ru-RU" sz="800" b="1" dirty="0"/>
              <a:t>Четвертая звезда</a:t>
            </a:r>
            <a:endParaRPr lang="ru-RU" sz="800" dirty="0"/>
          </a:p>
          <a:p>
            <a:pPr>
              <a:lnSpc>
                <a:spcPct val="80000"/>
              </a:lnSpc>
            </a:pPr>
            <a:r>
              <a:rPr lang="ru-RU" sz="800" dirty="0"/>
              <a:t>В 70-80 годы начался переход от тотального управления качеством к тотальному менеджменту качества (</a:t>
            </a:r>
            <a:r>
              <a:rPr lang="en-US" sz="800" dirty="0"/>
              <a:t>TQM</a:t>
            </a:r>
            <a:r>
              <a:rPr lang="ru-RU" sz="800" dirty="0"/>
              <a:t>). В это время появилась серия новых международных стандартов на системы качества:</a:t>
            </a:r>
          </a:p>
          <a:p>
            <a:pPr>
              <a:lnSpc>
                <a:spcPct val="80000"/>
              </a:lnSpc>
            </a:pPr>
            <a:r>
              <a:rPr lang="ru-RU" sz="800" dirty="0"/>
              <a:t>стандарты ИСО 9000 (1987 г.), оказавшие весьма существенное влияние на менеджмент и обеспечение качества:</a:t>
            </a:r>
          </a:p>
          <a:p>
            <a:pPr>
              <a:lnSpc>
                <a:spcPct val="80000"/>
              </a:lnSpc>
            </a:pPr>
            <a:r>
              <a:rPr lang="ru-RU" sz="800" dirty="0"/>
              <a:t>МС 9000 "Общее руководство качеством и стандарты по обеспечению качества";</a:t>
            </a:r>
          </a:p>
          <a:p>
            <a:pPr>
              <a:lnSpc>
                <a:spcPct val="80000"/>
              </a:lnSpc>
            </a:pPr>
            <a:r>
              <a:rPr lang="ru-RU" sz="800" dirty="0"/>
              <a:t>МС 9001 "Системы качества. Модель для обеспечения качества при проектировании и/или разработке, производстве, монтаже и обслуживании";</a:t>
            </a:r>
          </a:p>
          <a:p>
            <a:pPr>
              <a:lnSpc>
                <a:spcPct val="80000"/>
              </a:lnSpc>
            </a:pPr>
            <a:r>
              <a:rPr lang="ru-RU" sz="800" dirty="0"/>
              <a:t>МС 9002 "Системы качества, Модель для обеспечения качества при производстве и монтаже";</a:t>
            </a:r>
          </a:p>
          <a:p>
            <a:pPr>
              <a:lnSpc>
                <a:spcPct val="80000"/>
              </a:lnSpc>
            </a:pPr>
            <a:r>
              <a:rPr lang="ru-RU" sz="800" dirty="0"/>
              <a:t>МС 9003 "Системы качества. Модель для обеспечения качества при окончательном контроле и испытаниях";</a:t>
            </a:r>
          </a:p>
          <a:p>
            <a:pPr>
              <a:lnSpc>
                <a:spcPct val="80000"/>
              </a:lnSpc>
            </a:pPr>
            <a:r>
              <a:rPr lang="ru-RU" sz="800" dirty="0"/>
              <a:t>МС 9004 "Общее руководство качеством и элементы системы качества. Руководящие указания", а также терминологический стандарт МС 8402.</a:t>
            </a:r>
          </a:p>
          <a:p>
            <a:pPr>
              <a:lnSpc>
                <a:spcPct val="80000"/>
              </a:lnSpc>
            </a:pPr>
            <a:r>
              <a:rPr lang="ru-RU" sz="800" dirty="0"/>
              <a:t>В 1994 г. вышла новая версия этих стандартов, которая расширила в основном стандарт МС 9004-1,2,3,4, большее внимание уделив в нем вопросам обеспечения качества программных продуктов, обрабатываемым материалам, услугам.</a:t>
            </a:r>
          </a:p>
          <a:p>
            <a:pPr>
              <a:lnSpc>
                <a:spcPct val="80000"/>
              </a:lnSpc>
            </a:pPr>
            <a:r>
              <a:rPr lang="ru-RU" sz="800" dirty="0"/>
              <a:t>Если </a:t>
            </a:r>
            <a:r>
              <a:rPr lang="en-US" sz="800" b="1" dirty="0"/>
              <a:t>TQC</a:t>
            </a:r>
            <a:r>
              <a:rPr lang="ru-RU" sz="800" b="1" dirty="0"/>
              <a:t> – это управление качеством с целью выполнения установленных требований</a:t>
            </a:r>
            <a:r>
              <a:rPr lang="ru-RU" sz="800" dirty="0"/>
              <a:t>, </a:t>
            </a:r>
            <a:r>
              <a:rPr lang="ru-RU" sz="800" dirty="0" err="1"/>
              <a:t>тo</a:t>
            </a:r>
            <a:r>
              <a:rPr lang="ru-RU" sz="800" dirty="0"/>
              <a:t> </a:t>
            </a:r>
            <a:r>
              <a:rPr lang="ru-RU" sz="800" b="1" dirty="0"/>
              <a:t>TQ</a:t>
            </a:r>
            <a:r>
              <a:rPr lang="en-US" sz="800" b="1" dirty="0"/>
              <a:t>M</a:t>
            </a:r>
            <a:r>
              <a:rPr lang="ru-RU" sz="800" b="1" dirty="0"/>
              <a:t> – </a:t>
            </a:r>
            <a:r>
              <a:rPr lang="ru-RU" sz="800" b="1" dirty="0" err="1"/>
              <a:t>этo</a:t>
            </a:r>
            <a:r>
              <a:rPr lang="ru-RU" sz="800" b="1" dirty="0"/>
              <a:t> еще и управление целями и самими требованиями</a:t>
            </a:r>
            <a:r>
              <a:rPr lang="ru-RU" sz="800" dirty="0"/>
              <a:t>. В </a:t>
            </a:r>
            <a:r>
              <a:rPr lang="en-US" sz="800" dirty="0"/>
              <a:t>TQM</a:t>
            </a:r>
            <a:r>
              <a:rPr lang="ru-RU" sz="800" dirty="0"/>
              <a:t> включается также и обеспечение качества, которое трактуется как система мер, обеспечивающая </a:t>
            </a:r>
            <a:r>
              <a:rPr lang="ru-RU" sz="800" b="1" dirty="0"/>
              <a:t>уверенность у потребителя в качестве продукции</a:t>
            </a:r>
            <a:r>
              <a:rPr lang="ru-RU" sz="800" dirty="0"/>
              <a:t>. Основная философия ТQМ базируется на принципе – улучшению нет предела. Применительно к качеству действует целевая установка – стремление к 0 дефектов, к затратам – 0 непроизводительных затрат, к поставкам – точно в срок. При этом осознается, что достичь этих пределов невозможно, но к этому надо постоянно стремиться и не останавливаться на достигнутых результатах. Эта философия имеет специальный термин – "постоянное улучшение качества" (</a:t>
            </a:r>
            <a:r>
              <a:rPr lang="en-US" sz="800" dirty="0"/>
              <a:t>quality improvement</a:t>
            </a:r>
            <a:r>
              <a:rPr lang="ru-RU" sz="800" dirty="0"/>
              <a:t>).</a:t>
            </a:r>
          </a:p>
          <a:p>
            <a:pPr>
              <a:lnSpc>
                <a:spcPct val="80000"/>
              </a:lnSpc>
            </a:pPr>
            <a:r>
              <a:rPr lang="ru-RU" sz="800" dirty="0"/>
              <a:t>В </a:t>
            </a:r>
            <a:r>
              <a:rPr lang="en-US" sz="800" dirty="0"/>
              <a:t>TQM</a:t>
            </a:r>
            <a:r>
              <a:rPr lang="ru-RU" sz="800" dirty="0"/>
              <a:t> существенно возрастает роль человека и обучения персонала.</a:t>
            </a:r>
          </a:p>
          <a:p>
            <a:pPr>
              <a:lnSpc>
                <a:spcPct val="80000"/>
              </a:lnSpc>
            </a:pPr>
            <a:r>
              <a:rPr lang="ru-RU" sz="800" dirty="0"/>
              <a:t>Мотивация достигает состояния, когда люди настолько увлечены работой, что отказываются от части отпуска, задерживаются на работе, продолжают работать и дома. Появился новый тип работников – </a:t>
            </a:r>
            <a:r>
              <a:rPr lang="ru-RU" sz="800" dirty="0" err="1"/>
              <a:t>трудоголики</a:t>
            </a:r>
            <a:r>
              <a:rPr lang="ru-RU" sz="800" dirty="0"/>
              <a:t>.</a:t>
            </a:r>
          </a:p>
          <a:p>
            <a:pPr>
              <a:lnSpc>
                <a:spcPct val="80000"/>
              </a:lnSpc>
            </a:pPr>
            <a:r>
              <a:rPr lang="ru-RU" sz="800" dirty="0"/>
              <a:t>Обучение становится тотальным и непрерывным, сопровождающим работников в течение всей их трудовой деятельности. Существенно изменяются формы обучения, становясь все более активными. Так, используются деловые игры, специальные тесты, компьютерные методы и т. п. Обучение превращается и в часть мотивации. Ибо хорошо обученный человек увереннее чувствует себя в коллективе, способен на роль лидера, имеет преимущества в карьере. Разрабатываются и используются специальные приемы развития творческих способностей работников.</a:t>
            </a:r>
          </a:p>
          <a:p>
            <a:pPr>
              <a:lnSpc>
                <a:spcPct val="80000"/>
              </a:lnSpc>
            </a:pPr>
            <a:r>
              <a:rPr lang="ru-RU" sz="800" dirty="0"/>
              <a:t>Во взаимоотношения поставщиков и потребителей весьма основательно включилась сертификация систем качества на соответствие стандартам ИСО 9000. Главная целевая установка систем качества, построенных на основе стандартов ИСО серии 9000, – обеспечение качества продукции, требуемого заказчиком, и предоставление ему доказательств в способности предприятия сделать это. Но  при этом в стандартах ИСО серии 9000 целевая установка на экономическую эффективность выражена весьма слабо, а на своевременность поставок – просто отсутствует.</a:t>
            </a:r>
          </a:p>
          <a:p>
            <a:pPr>
              <a:lnSpc>
                <a:spcPct val="80000"/>
              </a:lnSpc>
            </a:pPr>
            <a:r>
              <a:rPr lang="ru-RU" sz="800" dirty="0"/>
              <a:t>Но несмотря на то, что система не решает всех задач, необходимых для обеспечения конкурентоспособности, популярность системы лавинообразно растет, и сегодня она занимает прочное место в рыночном механизме. Внешним признаком того, имеется ли на предприятии система качество по стандартам ИСО серии 9000, является сертификат на систему. В результате во многих случаях наличие у предприятия сертификата на систему качества стало одним из основных условий его допуска к тендерам по участию в различных проектах. </a:t>
            </a:r>
          </a:p>
          <a:p>
            <a:pPr>
              <a:lnSpc>
                <a:spcPct val="80000"/>
              </a:lnSpc>
            </a:pPr>
            <a:r>
              <a:rPr lang="ru-RU" sz="800" dirty="0"/>
              <a:t>5. </a:t>
            </a:r>
            <a:r>
              <a:rPr lang="ru-RU" sz="800" b="1" dirty="0"/>
              <a:t>Пятая звезда</a:t>
            </a:r>
            <a:endParaRPr lang="ru-RU" sz="800" dirty="0"/>
          </a:p>
          <a:p>
            <a:pPr>
              <a:lnSpc>
                <a:spcPct val="80000"/>
              </a:lnSpc>
            </a:pPr>
            <a:r>
              <a:rPr lang="ru-RU" sz="800" dirty="0"/>
              <a:t>В 90-е годы усилилось влияние общества на предприятия, а предприятия стали все больше учитывать интересы общества. Это привело к появлению стандартов ИС014000, устанавливающих требования к системам менеджмента с точки зрения защиты окружающей среды и безопасности продукции.</a:t>
            </a:r>
          </a:p>
          <a:p>
            <a:pPr>
              <a:lnSpc>
                <a:spcPct val="80000"/>
              </a:lnSpc>
            </a:pPr>
            <a:r>
              <a:rPr lang="ru-RU" sz="800" dirty="0"/>
              <a:t>Сертификация систем качества на соответствие стандартам ИСО 14000 становится не менее популярной, чем на соответствие стандартам ИСО 9000. Существенно возросло </a:t>
            </a:r>
            <a:r>
              <a:rPr lang="ru-RU" sz="800" b="1" dirty="0"/>
              <a:t>влияние гуманистической составляющей качества</a:t>
            </a:r>
            <a:r>
              <a:rPr lang="ru-RU" sz="800" dirty="0"/>
              <a:t>. Усиливается внимание руководителей пред­приятий к удовлетворению потребностей своего персонала.</a:t>
            </a:r>
          </a:p>
          <a:p>
            <a:pPr>
              <a:lnSpc>
                <a:spcPct val="80000"/>
              </a:lnSpc>
            </a:pPr>
            <a:r>
              <a:rPr lang="ru-RU" sz="800" dirty="0"/>
              <a:t>Внедрение стандартов ИСО 14000 и </a:t>
            </a:r>
            <a:r>
              <a:rPr lang="en-US" sz="800" dirty="0"/>
              <a:t>OS</a:t>
            </a:r>
            <a:r>
              <a:rPr lang="ru-RU" sz="800" dirty="0"/>
              <a:t>-9000, а также методов самооценки по моделям Европейской премии по качеству – это главное достижение этапа, характеризуемого пятой звездой.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2A16DFCE-22AF-4B99-82E4-5D6032F250C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Управление качеством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404665"/>
            <a:ext cx="7772400" cy="79208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Эволюция в управлении качеством</a:t>
            </a:r>
            <a:endParaRPr lang="ru-RU" dirty="0"/>
          </a:p>
        </p:txBody>
      </p:sp>
      <p:pic>
        <p:nvPicPr>
          <p:cNvPr id="4101" name="Picture 5" descr="C:\Documents and Settings\Алексей\Мои документы\управление качеством мои лекции и практика 2014\развитие систем качества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196752"/>
            <a:ext cx="3888432" cy="5548313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3779912" y="1412776"/>
            <a:ext cx="9144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115616" y="1196752"/>
            <a:ext cx="1800200" cy="504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940152" y="260648"/>
            <a:ext cx="10775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Лекция 5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>Этапы развития управления качеством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692696"/>
            <a:ext cx="8856984" cy="5976664"/>
          </a:xfrm>
        </p:spPr>
        <p:txBody>
          <a:bodyPr/>
          <a:lstStyle/>
          <a:p>
            <a:pPr algn="just">
              <a:buNone/>
            </a:pPr>
            <a:r>
              <a:rPr lang="ru-RU" sz="24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2400" u="sn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Управление качеством</a:t>
            </a:r>
            <a:r>
              <a:rPr lang="ru-RU" sz="24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ru-RU" sz="2000" dirty="0" smtClean="0"/>
              <a:t>- постоянная, планомерная, целенаправленная деятельность  по воздействию на факторы и условия , обеспечивающие соответствие характеристик создаваемого объекта требованиям (т.е. на основе системного подхода).</a:t>
            </a:r>
          </a:p>
          <a:p>
            <a:pPr algn="just">
              <a:buNone/>
            </a:pPr>
            <a:r>
              <a:rPr lang="ru-RU" sz="2000" dirty="0" smtClean="0"/>
              <a:t>	</a:t>
            </a:r>
            <a:r>
              <a:rPr lang="ru-RU" sz="2000" u="sn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Система управления качеством</a:t>
            </a:r>
            <a:r>
              <a:rPr lang="ru-RU" sz="2000" dirty="0" smtClean="0"/>
              <a:t>  - совокупность управляющих органов и объектов управления, взаимодействующих при управлении качеством продукции.</a:t>
            </a:r>
          </a:p>
          <a:p>
            <a:pPr algn="just">
              <a:buNone/>
            </a:pPr>
            <a:r>
              <a:rPr lang="ru-RU" sz="2000" dirty="0" smtClean="0"/>
              <a:t>	В теории управления качеством выделяют следующие последовательные </a:t>
            </a:r>
            <a:r>
              <a:rPr lang="ru-RU" sz="2000" u="sn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этапы развития</a:t>
            </a:r>
            <a:r>
              <a:rPr lang="ru-RU" sz="2000" dirty="0" smtClean="0"/>
              <a:t> основных моделей в области управления качеством: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3861048"/>
            <a:ext cx="2160240" cy="50405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B050"/>
                </a:solidFill>
              </a:rPr>
              <a:t>Инспекция качества</a:t>
            </a:r>
          </a:p>
          <a:p>
            <a:pPr algn="ctr"/>
            <a:r>
              <a:rPr lang="ru-RU" sz="1600" dirty="0" smtClean="0">
                <a:solidFill>
                  <a:srgbClr val="00B050"/>
                </a:solidFill>
              </a:rPr>
              <a:t>(</a:t>
            </a:r>
            <a:r>
              <a:rPr lang="en-US" sz="1600" dirty="0" smtClean="0">
                <a:solidFill>
                  <a:srgbClr val="00B050"/>
                </a:solidFill>
              </a:rPr>
              <a:t>quality inspection, QI</a:t>
            </a:r>
            <a:r>
              <a:rPr lang="ru-RU" sz="1600" dirty="0" smtClean="0">
                <a:solidFill>
                  <a:srgbClr val="00B050"/>
                </a:solidFill>
              </a:rPr>
              <a:t>)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47864" y="3861048"/>
            <a:ext cx="2160240" cy="50405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B050"/>
                </a:solidFill>
              </a:rPr>
              <a:t>Контроль качества</a:t>
            </a:r>
          </a:p>
          <a:p>
            <a:pPr algn="ctr"/>
            <a:r>
              <a:rPr lang="ru-RU" sz="1600" dirty="0" smtClean="0">
                <a:solidFill>
                  <a:srgbClr val="00B050"/>
                </a:solidFill>
              </a:rPr>
              <a:t>(</a:t>
            </a:r>
            <a:r>
              <a:rPr lang="en-US" sz="1600" dirty="0" smtClean="0">
                <a:solidFill>
                  <a:srgbClr val="00B050"/>
                </a:solidFill>
              </a:rPr>
              <a:t>quality control, QC</a:t>
            </a:r>
            <a:r>
              <a:rPr lang="ru-RU" sz="1600" dirty="0" smtClean="0">
                <a:solidFill>
                  <a:srgbClr val="00B050"/>
                </a:solidFill>
              </a:rPr>
              <a:t>)</a:t>
            </a:r>
            <a:endParaRPr lang="ru-RU" sz="1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156176" y="3861048"/>
            <a:ext cx="2592288" cy="7200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B050"/>
                </a:solidFill>
              </a:rPr>
              <a:t>Статистический контроль качества</a:t>
            </a:r>
          </a:p>
          <a:p>
            <a:pPr algn="ctr"/>
            <a:r>
              <a:rPr lang="ru-RU" sz="1600" dirty="0" smtClean="0">
                <a:solidFill>
                  <a:srgbClr val="00B050"/>
                </a:solidFill>
              </a:rPr>
              <a:t>(</a:t>
            </a:r>
            <a:r>
              <a:rPr lang="en-US" sz="1600" dirty="0" smtClean="0">
                <a:solidFill>
                  <a:srgbClr val="00B050"/>
                </a:solidFill>
              </a:rPr>
              <a:t>quality control,</a:t>
            </a:r>
            <a:r>
              <a:rPr lang="ru-RU" sz="1600" dirty="0" smtClean="0">
                <a:solidFill>
                  <a:srgbClr val="00B050"/>
                </a:solidFill>
              </a:rPr>
              <a:t> </a:t>
            </a:r>
            <a:r>
              <a:rPr lang="en-US" sz="1600" dirty="0" smtClean="0">
                <a:solidFill>
                  <a:srgbClr val="00B050"/>
                </a:solidFill>
              </a:rPr>
              <a:t>SQC</a:t>
            </a:r>
            <a:r>
              <a:rPr lang="ru-RU" sz="1600" dirty="0" smtClean="0">
                <a:solidFill>
                  <a:srgbClr val="00B050"/>
                </a:solidFill>
              </a:rPr>
              <a:t>)</a:t>
            </a:r>
            <a:endParaRPr lang="ru-RU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076056" y="5013176"/>
            <a:ext cx="2160240" cy="57606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B050"/>
                </a:solidFill>
              </a:rPr>
              <a:t>Обеспечение качества</a:t>
            </a:r>
          </a:p>
          <a:p>
            <a:pPr algn="ctr"/>
            <a:r>
              <a:rPr lang="ru-RU" sz="1600" dirty="0" smtClean="0">
                <a:solidFill>
                  <a:srgbClr val="00B050"/>
                </a:solidFill>
              </a:rPr>
              <a:t>(</a:t>
            </a:r>
            <a:r>
              <a:rPr lang="en-US" sz="1600" dirty="0" smtClean="0">
                <a:solidFill>
                  <a:srgbClr val="00B050"/>
                </a:solidFill>
              </a:rPr>
              <a:t>quality</a:t>
            </a:r>
            <a:r>
              <a:rPr lang="ru-RU" sz="1600" dirty="0" smtClean="0">
                <a:solidFill>
                  <a:srgbClr val="00B050"/>
                </a:solidFill>
              </a:rPr>
              <a:t> </a:t>
            </a:r>
            <a:r>
              <a:rPr lang="en-US" sz="1600" dirty="0" smtClean="0">
                <a:solidFill>
                  <a:srgbClr val="00B050"/>
                </a:solidFill>
              </a:rPr>
              <a:t>assurance, QA</a:t>
            </a:r>
            <a:r>
              <a:rPr lang="ru-RU" sz="1600" dirty="0" smtClean="0">
                <a:solidFill>
                  <a:srgbClr val="00B050"/>
                </a:solidFill>
              </a:rPr>
              <a:t>)</a:t>
            </a:r>
            <a:endParaRPr lang="ru-RU" sz="1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259632" y="4797152"/>
            <a:ext cx="2808312" cy="86409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B050"/>
                </a:solidFill>
              </a:rPr>
              <a:t>Комплексный контроль качества</a:t>
            </a:r>
          </a:p>
          <a:p>
            <a:pPr algn="ctr"/>
            <a:r>
              <a:rPr lang="ru-RU" sz="1600" dirty="0" smtClean="0">
                <a:solidFill>
                  <a:srgbClr val="00B050"/>
                </a:solidFill>
              </a:rPr>
              <a:t>(</a:t>
            </a:r>
            <a:r>
              <a:rPr lang="en-US" sz="1600" dirty="0" smtClean="0">
                <a:solidFill>
                  <a:srgbClr val="00B050"/>
                </a:solidFill>
              </a:rPr>
              <a:t>integrated quality control</a:t>
            </a:r>
            <a:r>
              <a:rPr lang="ru-RU" sz="1600" dirty="0" smtClean="0">
                <a:solidFill>
                  <a:srgbClr val="00B050"/>
                </a:solidFill>
              </a:rPr>
              <a:t>, </a:t>
            </a:r>
            <a:r>
              <a:rPr lang="en-US" sz="1600" dirty="0" smtClean="0">
                <a:solidFill>
                  <a:srgbClr val="00B050"/>
                </a:solidFill>
              </a:rPr>
              <a:t>IQC</a:t>
            </a:r>
            <a:r>
              <a:rPr lang="ru-RU" sz="1600" dirty="0" smtClean="0">
                <a:solidFill>
                  <a:srgbClr val="00B050"/>
                </a:solidFill>
              </a:rPr>
              <a:t>)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228184" y="6021288"/>
            <a:ext cx="2915816" cy="6480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Всеобщий менеджмент качества</a:t>
            </a:r>
          </a:p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(</a:t>
            </a:r>
            <a:r>
              <a:rPr lang="en-US" sz="1400" dirty="0" smtClean="0">
                <a:solidFill>
                  <a:srgbClr val="00B050"/>
                </a:solidFill>
              </a:rPr>
              <a:t>total quality management </a:t>
            </a:r>
            <a:r>
              <a:rPr lang="ru-RU" sz="1400" dirty="0" smtClean="0">
                <a:solidFill>
                  <a:srgbClr val="00B050"/>
                </a:solidFill>
              </a:rPr>
              <a:t>,</a:t>
            </a:r>
            <a:r>
              <a:rPr lang="en-US" sz="1400" dirty="0" smtClean="0">
                <a:solidFill>
                  <a:srgbClr val="00B050"/>
                </a:solidFill>
              </a:rPr>
              <a:t>TQM</a:t>
            </a:r>
            <a:r>
              <a:rPr lang="ru-RU" sz="1400" dirty="0" smtClean="0">
                <a:solidFill>
                  <a:srgbClr val="00B050"/>
                </a:solidFill>
              </a:rPr>
              <a:t>)</a:t>
            </a:r>
            <a:endParaRPr lang="ru-RU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131840" y="6093296"/>
            <a:ext cx="2736304" cy="57606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B050"/>
                </a:solidFill>
              </a:rPr>
              <a:t>Менеджмент качества</a:t>
            </a:r>
          </a:p>
          <a:p>
            <a:pPr algn="ctr"/>
            <a:r>
              <a:rPr lang="ru-RU" sz="1600" dirty="0" smtClean="0">
                <a:solidFill>
                  <a:srgbClr val="00B050"/>
                </a:solidFill>
              </a:rPr>
              <a:t>(</a:t>
            </a:r>
            <a:r>
              <a:rPr lang="en-US" sz="1600" dirty="0" smtClean="0">
                <a:solidFill>
                  <a:srgbClr val="00B050"/>
                </a:solidFill>
              </a:rPr>
              <a:t>quality management,</a:t>
            </a:r>
            <a:r>
              <a:rPr lang="ru-RU" sz="1600" dirty="0" smtClean="0">
                <a:solidFill>
                  <a:srgbClr val="00B050"/>
                </a:solidFill>
              </a:rPr>
              <a:t> </a:t>
            </a:r>
            <a:r>
              <a:rPr lang="en-US" sz="1600" dirty="0" smtClean="0">
                <a:solidFill>
                  <a:srgbClr val="00B050"/>
                </a:solidFill>
              </a:rPr>
              <a:t>QM</a:t>
            </a:r>
            <a:r>
              <a:rPr lang="ru-RU" sz="1600" dirty="0" smtClean="0">
                <a:solidFill>
                  <a:srgbClr val="00B050"/>
                </a:solidFill>
              </a:rPr>
              <a:t>)</a:t>
            </a:r>
            <a:endParaRPr lang="ru-RU" sz="16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07504" y="5949280"/>
            <a:ext cx="2448272" cy="7920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B050"/>
                </a:solidFill>
              </a:rPr>
              <a:t>Всеобщий контроль качества</a:t>
            </a:r>
          </a:p>
          <a:p>
            <a:pPr algn="ctr"/>
            <a:r>
              <a:rPr lang="ru-RU" sz="1600" dirty="0" smtClean="0">
                <a:solidFill>
                  <a:srgbClr val="00B050"/>
                </a:solidFill>
              </a:rPr>
              <a:t>(</a:t>
            </a:r>
            <a:r>
              <a:rPr lang="en-US" sz="1600" dirty="0" smtClean="0">
                <a:solidFill>
                  <a:srgbClr val="00B050"/>
                </a:solidFill>
              </a:rPr>
              <a:t>total quality control,</a:t>
            </a:r>
            <a:r>
              <a:rPr lang="ru-RU" sz="1600" dirty="0" smtClean="0">
                <a:solidFill>
                  <a:srgbClr val="00B050"/>
                </a:solidFill>
              </a:rPr>
              <a:t> </a:t>
            </a:r>
            <a:r>
              <a:rPr lang="en-US" sz="1600" dirty="0" smtClean="0">
                <a:solidFill>
                  <a:srgbClr val="00B050"/>
                </a:solidFill>
              </a:rPr>
              <a:t>TQC</a:t>
            </a:r>
            <a:r>
              <a:rPr lang="ru-RU" sz="1600" dirty="0" smtClean="0">
                <a:solidFill>
                  <a:srgbClr val="00B050"/>
                </a:solidFill>
              </a:rPr>
              <a:t>)</a:t>
            </a:r>
            <a:endParaRPr lang="ru-RU" sz="1600" dirty="0"/>
          </a:p>
        </p:txBody>
      </p:sp>
      <p:cxnSp>
        <p:nvCxnSpPr>
          <p:cNvPr id="13" name="Прямая со стрелкой 12"/>
          <p:cNvCxnSpPr>
            <a:stCxn id="4" idx="3"/>
            <a:endCxn id="5" idx="1"/>
          </p:cNvCxnSpPr>
          <p:nvPr/>
        </p:nvCxnSpPr>
        <p:spPr>
          <a:xfrm>
            <a:off x="2699792" y="4113076"/>
            <a:ext cx="648072" cy="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5508104" y="4149080"/>
            <a:ext cx="648072" cy="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8172400" y="4581128"/>
            <a:ext cx="0" cy="72008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endCxn id="7" idx="3"/>
          </p:cNvCxnSpPr>
          <p:nvPr/>
        </p:nvCxnSpPr>
        <p:spPr>
          <a:xfrm flipH="1">
            <a:off x="7236296" y="5301208"/>
            <a:ext cx="936104" cy="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>
            <a:off x="4067944" y="5301208"/>
            <a:ext cx="936104" cy="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>
            <a:stCxn id="8" idx="1"/>
          </p:cNvCxnSpPr>
          <p:nvPr/>
        </p:nvCxnSpPr>
        <p:spPr>
          <a:xfrm flipH="1">
            <a:off x="755576" y="5229200"/>
            <a:ext cx="504056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755576" y="5229200"/>
            <a:ext cx="0" cy="72008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endCxn id="10" idx="1"/>
          </p:cNvCxnSpPr>
          <p:nvPr/>
        </p:nvCxnSpPr>
        <p:spPr>
          <a:xfrm>
            <a:off x="2555776" y="6381328"/>
            <a:ext cx="576064" cy="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>
            <a:off x="5580112" y="6381328"/>
            <a:ext cx="648072" cy="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5F7E1-FEC5-4198-819A-303AD6DBBF8D}" type="slidenum">
              <a:rPr lang="ru-RU"/>
              <a:pPr/>
              <a:t>4</a:t>
            </a:fld>
            <a:endParaRPr lang="ru-RU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835696" y="2492896"/>
            <a:ext cx="5328592" cy="3815854"/>
            <a:chOff x="0" y="0"/>
            <a:chExt cx="20000" cy="20000"/>
          </a:xfrm>
        </p:grpSpPr>
        <p:sp>
          <p:nvSpPr>
            <p:cNvPr id="62469" name="Line 5"/>
            <p:cNvSpPr>
              <a:spLocks noChangeShapeType="1"/>
            </p:cNvSpPr>
            <p:nvPr/>
          </p:nvSpPr>
          <p:spPr bwMode="auto">
            <a:xfrm flipH="1">
              <a:off x="3969" y="0"/>
              <a:ext cx="6109" cy="647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2470" name="Line 6"/>
            <p:cNvSpPr>
              <a:spLocks noChangeShapeType="1"/>
            </p:cNvSpPr>
            <p:nvPr/>
          </p:nvSpPr>
          <p:spPr bwMode="auto">
            <a:xfrm>
              <a:off x="3969" y="6471"/>
              <a:ext cx="2140" cy="823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2471" name="Line 7"/>
            <p:cNvSpPr>
              <a:spLocks noChangeShapeType="1"/>
            </p:cNvSpPr>
            <p:nvPr/>
          </p:nvSpPr>
          <p:spPr bwMode="auto">
            <a:xfrm>
              <a:off x="6106" y="14706"/>
              <a:ext cx="7941" cy="3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2472" name="Line 8"/>
            <p:cNvSpPr>
              <a:spLocks noChangeShapeType="1"/>
            </p:cNvSpPr>
            <p:nvPr/>
          </p:nvSpPr>
          <p:spPr bwMode="auto">
            <a:xfrm flipV="1">
              <a:off x="14044" y="6470"/>
              <a:ext cx="2140" cy="8239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2473" name="Line 9"/>
            <p:cNvSpPr>
              <a:spLocks noChangeShapeType="1"/>
            </p:cNvSpPr>
            <p:nvPr/>
          </p:nvSpPr>
          <p:spPr bwMode="auto">
            <a:xfrm>
              <a:off x="10075" y="0"/>
              <a:ext cx="6109" cy="647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2474" name="Line 10"/>
            <p:cNvSpPr>
              <a:spLocks noChangeShapeType="1"/>
            </p:cNvSpPr>
            <p:nvPr/>
          </p:nvSpPr>
          <p:spPr bwMode="auto">
            <a:xfrm flipH="1">
              <a:off x="8243" y="0"/>
              <a:ext cx="1835" cy="647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sysDot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2475" name="Line 11"/>
            <p:cNvSpPr>
              <a:spLocks noChangeShapeType="1"/>
            </p:cNvSpPr>
            <p:nvPr/>
          </p:nvSpPr>
          <p:spPr bwMode="auto">
            <a:xfrm flipH="1">
              <a:off x="3969" y="6470"/>
              <a:ext cx="4430" cy="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sysDot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2476" name="Line 12"/>
            <p:cNvSpPr>
              <a:spLocks noChangeShapeType="1"/>
            </p:cNvSpPr>
            <p:nvPr/>
          </p:nvSpPr>
          <p:spPr bwMode="auto">
            <a:xfrm>
              <a:off x="10075" y="0"/>
              <a:ext cx="1682" cy="647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sysDot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2477" name="Line 13"/>
            <p:cNvSpPr>
              <a:spLocks noChangeShapeType="1"/>
            </p:cNvSpPr>
            <p:nvPr/>
          </p:nvSpPr>
          <p:spPr bwMode="auto">
            <a:xfrm>
              <a:off x="11754" y="6470"/>
              <a:ext cx="4430" cy="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sysDot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2478" name="Line 14"/>
            <p:cNvSpPr>
              <a:spLocks noChangeShapeType="1"/>
            </p:cNvSpPr>
            <p:nvPr/>
          </p:nvSpPr>
          <p:spPr bwMode="auto">
            <a:xfrm flipV="1">
              <a:off x="6106" y="9412"/>
              <a:ext cx="1377" cy="529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sysDot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2479" name="Line 15"/>
            <p:cNvSpPr>
              <a:spLocks noChangeShapeType="1"/>
            </p:cNvSpPr>
            <p:nvPr/>
          </p:nvSpPr>
          <p:spPr bwMode="auto">
            <a:xfrm flipH="1" flipV="1">
              <a:off x="3969" y="6470"/>
              <a:ext cx="3514" cy="294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sysDot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2480" name="Line 16"/>
            <p:cNvSpPr>
              <a:spLocks noChangeShapeType="1"/>
            </p:cNvSpPr>
            <p:nvPr/>
          </p:nvSpPr>
          <p:spPr bwMode="auto">
            <a:xfrm flipH="1">
              <a:off x="6106" y="11369"/>
              <a:ext cx="3972" cy="333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sysDot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2481" name="Line 17"/>
            <p:cNvSpPr>
              <a:spLocks noChangeShapeType="1"/>
            </p:cNvSpPr>
            <p:nvPr/>
          </p:nvSpPr>
          <p:spPr bwMode="auto">
            <a:xfrm>
              <a:off x="9923" y="11369"/>
              <a:ext cx="4124" cy="333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sysDot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2482" name="Line 18"/>
            <p:cNvSpPr>
              <a:spLocks noChangeShapeType="1"/>
            </p:cNvSpPr>
            <p:nvPr/>
          </p:nvSpPr>
          <p:spPr bwMode="auto">
            <a:xfrm flipH="1">
              <a:off x="12670" y="6470"/>
              <a:ext cx="3514" cy="274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sysDot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2483" name="Line 19"/>
            <p:cNvSpPr>
              <a:spLocks noChangeShapeType="1"/>
            </p:cNvSpPr>
            <p:nvPr/>
          </p:nvSpPr>
          <p:spPr bwMode="auto">
            <a:xfrm flipH="1" flipV="1">
              <a:off x="12518" y="9215"/>
              <a:ext cx="1529" cy="549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sysDot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2484" name="Rectangle 20"/>
            <p:cNvSpPr>
              <a:spLocks noChangeArrowheads="1"/>
            </p:cNvSpPr>
            <p:nvPr/>
          </p:nvSpPr>
          <p:spPr bwMode="auto">
            <a:xfrm>
              <a:off x="7480" y="7447"/>
              <a:ext cx="5040" cy="1768"/>
            </a:xfrm>
            <a:prstGeom prst="rect">
              <a:avLst/>
            </a:prstGeom>
            <a:solidFill>
              <a:srgbClr val="FFFFFF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/>
              <a:r>
                <a:rPr lang="ru-RU" sz="2000"/>
                <a:t>Качество</a:t>
              </a:r>
              <a:endParaRPr lang="ru-RU"/>
            </a:p>
          </p:txBody>
        </p:sp>
        <p:sp>
          <p:nvSpPr>
            <p:cNvPr id="62485" name="Rectangle 21"/>
            <p:cNvSpPr>
              <a:spLocks noChangeArrowheads="1"/>
            </p:cNvSpPr>
            <p:nvPr/>
          </p:nvSpPr>
          <p:spPr bwMode="auto">
            <a:xfrm>
              <a:off x="11754" y="1957"/>
              <a:ext cx="3667" cy="353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/>
              <a:r>
                <a:rPr lang="ru-RU" sz="1200" dirty="0"/>
                <a:t>Система обучения персонала</a:t>
              </a:r>
              <a:endParaRPr lang="ru-RU" dirty="0"/>
            </a:p>
          </p:txBody>
        </p:sp>
        <p:sp>
          <p:nvSpPr>
            <p:cNvPr id="62486" name="Rectangle 22"/>
            <p:cNvSpPr>
              <a:spLocks noChangeArrowheads="1"/>
            </p:cNvSpPr>
            <p:nvPr/>
          </p:nvSpPr>
          <p:spPr bwMode="auto">
            <a:xfrm>
              <a:off x="4274" y="2546"/>
              <a:ext cx="3667" cy="2356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/>
              <a:r>
                <a:rPr lang="ru-RU" sz="1200" dirty="0"/>
                <a:t>Системы мотиваций</a:t>
              </a:r>
              <a:endParaRPr lang="ru-RU" dirty="0"/>
            </a:p>
          </p:txBody>
        </p:sp>
        <p:sp>
          <p:nvSpPr>
            <p:cNvPr id="62487" name="Rectangle 23"/>
            <p:cNvSpPr>
              <a:spLocks noChangeArrowheads="1"/>
            </p:cNvSpPr>
            <p:nvPr/>
          </p:nvSpPr>
          <p:spPr bwMode="auto">
            <a:xfrm>
              <a:off x="0" y="8820"/>
              <a:ext cx="6109" cy="352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2700">
              <a:solidFill>
                <a:srgbClr val="99CCFF"/>
              </a:solidFill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/>
              <a:r>
                <a:rPr lang="ru-RU" sz="1200" dirty="0"/>
                <a:t>Система взаимоотношений с поставщиками</a:t>
              </a:r>
              <a:endParaRPr lang="ru-RU" dirty="0"/>
            </a:p>
          </p:txBody>
        </p:sp>
        <p:sp>
          <p:nvSpPr>
            <p:cNvPr id="62488" name="Rectangle 24"/>
            <p:cNvSpPr>
              <a:spLocks noChangeArrowheads="1"/>
            </p:cNvSpPr>
            <p:nvPr/>
          </p:nvSpPr>
          <p:spPr bwMode="auto">
            <a:xfrm>
              <a:off x="13892" y="8823"/>
              <a:ext cx="6108" cy="353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/>
              <a:r>
                <a:rPr lang="ru-RU" sz="1400" dirty="0">
                  <a:latin typeface="Times New Roman" pitchFamily="18" charset="0"/>
                </a:rPr>
                <a:t>Система взаимоотношений с потребителями</a:t>
              </a:r>
            </a:p>
          </p:txBody>
        </p:sp>
        <p:sp>
          <p:nvSpPr>
            <p:cNvPr id="62489" name="Rectangle 25"/>
            <p:cNvSpPr>
              <a:spLocks noChangeArrowheads="1"/>
            </p:cNvSpPr>
            <p:nvPr/>
          </p:nvSpPr>
          <p:spPr bwMode="auto">
            <a:xfrm>
              <a:off x="6717" y="14313"/>
              <a:ext cx="6719" cy="5687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/>
              <a:r>
                <a:rPr lang="ru-RU" sz="1400" dirty="0">
                  <a:latin typeface="Times New Roman" pitchFamily="18" charset="0"/>
                </a:rPr>
                <a:t>Документированная организационная система управления качеством</a:t>
              </a:r>
            </a:p>
            <a:p>
              <a:pPr algn="ctr"/>
              <a:r>
                <a:rPr lang="ru-RU" sz="1400" dirty="0">
                  <a:latin typeface="Times New Roman" pitchFamily="18" charset="0"/>
                </a:rPr>
                <a:t> (функции и процессы)</a:t>
              </a:r>
            </a:p>
          </p:txBody>
        </p:sp>
      </p:grpSp>
      <p:sp>
        <p:nvSpPr>
          <p:cNvPr id="62498" name="Rectangle 34"/>
          <p:cNvSpPr>
            <a:spLocks noGrp="1" noChangeArrowheads="1"/>
          </p:cNvSpPr>
          <p:nvPr>
            <p:ph type="title"/>
          </p:nvPr>
        </p:nvSpPr>
        <p:spPr>
          <a:xfrm>
            <a:off x="323528" y="116632"/>
            <a:ext cx="8229600" cy="432048"/>
          </a:xfrm>
          <a:solidFill>
            <a:schemeClr val="accent3">
              <a:lumMod val="60000"/>
              <a:lumOff val="40000"/>
            </a:schemeClr>
          </a:solidFill>
          <a:ln/>
        </p:spPr>
        <p:txBody>
          <a:bodyPr>
            <a:normAutofit fontScale="90000"/>
          </a:bodyPr>
          <a:lstStyle/>
          <a:p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Звезда качества</a:t>
            </a:r>
            <a:endParaRPr lang="ru-RU" sz="28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79512" y="692696"/>
            <a:ext cx="871296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Для графической иллюстрации основных этапов развития системы качества использована фигура, названная  «звездой качества».</a:t>
            </a:r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В истории развития документированных систем качества, мотивации, обучения и партнерских отношений можно выделить пять этапов и представить их в виде пяти «звезд качества».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750" y="333375"/>
            <a:ext cx="7920038" cy="290513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Основные 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этапы развития систем качества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9750" y="1125538"/>
            <a:ext cx="8135938" cy="5543550"/>
          </a:xfrm>
        </p:spPr>
        <p:txBody>
          <a:bodyPr/>
          <a:lstStyle/>
          <a:p>
            <a:endParaRPr lang="ru-RU"/>
          </a:p>
        </p:txBody>
      </p:sp>
      <p:pic>
        <p:nvPicPr>
          <p:cNvPr id="2173" name="Picture 12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188" y="908050"/>
            <a:ext cx="8032750" cy="5727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Российский 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опыт управления качеством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Концепции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повышения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качества</a:t>
            </a:r>
            <a:endParaRPr lang="ru-RU" sz="24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600200"/>
            <a:ext cx="8435280" cy="4781550"/>
          </a:xfrm>
        </p:spPr>
        <p:txBody>
          <a:bodyPr/>
          <a:lstStyle/>
          <a:p>
            <a:pPr marL="533400" indent="-533400">
              <a:lnSpc>
                <a:spcPct val="80000"/>
              </a:lnSpc>
              <a:buFont typeface="Wingdings" pitchFamily="2" charset="2"/>
              <a:buBlip>
                <a:blip r:embed="rId2"/>
              </a:buBlip>
            </a:pPr>
            <a:r>
              <a:rPr lang="ru-RU" sz="1700" dirty="0"/>
              <a:t>Концепция БИП (Бездефектного Изготовления Продукции) </a:t>
            </a:r>
          </a:p>
          <a:p>
            <a:pPr marL="533400" indent="-533400">
              <a:lnSpc>
                <a:spcPct val="80000"/>
              </a:lnSpc>
              <a:buFont typeface="Wingdings" pitchFamily="2" charset="2"/>
              <a:buBlip>
                <a:blip r:embed="rId2"/>
              </a:buBlip>
            </a:pPr>
            <a:r>
              <a:rPr lang="ru-RU" sz="1700" dirty="0"/>
              <a:t>Концепция КАНАРСПИ (Качество, Надежность, Ресурс с Первых Изделий) </a:t>
            </a:r>
          </a:p>
          <a:p>
            <a:pPr marL="533400" indent="-533400">
              <a:lnSpc>
                <a:spcPct val="80000"/>
              </a:lnSpc>
              <a:buFont typeface="Wingdings" pitchFamily="2" charset="2"/>
              <a:buBlip>
                <a:blip r:embed="rId2"/>
              </a:buBlip>
            </a:pPr>
            <a:r>
              <a:rPr lang="ru-RU" sz="1700" dirty="0"/>
              <a:t>Концепция НОРМ </a:t>
            </a:r>
            <a:r>
              <a:rPr lang="ru-RU" sz="1700" dirty="0" smtClean="0"/>
              <a:t>(Научная </a:t>
            </a:r>
            <a:r>
              <a:rPr lang="ru-RU" sz="1700" dirty="0" err="1" smtClean="0"/>
              <a:t>ОРганизация</a:t>
            </a:r>
            <a:r>
              <a:rPr lang="ru-RU" sz="1700" dirty="0" smtClean="0"/>
              <a:t> труда по увеличению </a:t>
            </a:r>
            <a:r>
              <a:rPr lang="ru-RU" sz="1700" dirty="0" err="1" smtClean="0"/>
              <a:t>Моторесурса</a:t>
            </a:r>
            <a:r>
              <a:rPr lang="ru-RU" sz="1700" dirty="0" smtClean="0"/>
              <a:t>)</a:t>
            </a:r>
            <a:endParaRPr lang="ru-RU" sz="1700" dirty="0"/>
          </a:p>
          <a:p>
            <a:pPr marL="533400" indent="-533400">
              <a:lnSpc>
                <a:spcPct val="80000"/>
              </a:lnSpc>
              <a:buFont typeface="Wingdings" pitchFamily="2" charset="2"/>
              <a:buBlip>
                <a:blip r:embed="rId2"/>
              </a:buBlip>
            </a:pPr>
            <a:r>
              <a:rPr lang="ru-RU" sz="1700" dirty="0"/>
              <a:t>Концепция </a:t>
            </a:r>
            <a:r>
              <a:rPr lang="ru-RU" sz="1700" dirty="0" smtClean="0"/>
              <a:t>КС УКП </a:t>
            </a:r>
            <a:r>
              <a:rPr lang="ru-RU" sz="1700" dirty="0"/>
              <a:t>(Комплексная система управления качеством продукции) </a:t>
            </a:r>
          </a:p>
          <a:p>
            <a:pPr marL="533400" indent="-533400" algn="just">
              <a:lnSpc>
                <a:spcPct val="80000"/>
              </a:lnSpc>
              <a:buFont typeface="Wingdings" pitchFamily="2" charset="2"/>
              <a:buNone/>
            </a:pPr>
            <a:endParaRPr lang="ru-RU" sz="1700" dirty="0"/>
          </a:p>
          <a:p>
            <a:pPr marL="533400" indent="-533400"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1700" dirty="0"/>
              <a:t>	</a:t>
            </a:r>
            <a:r>
              <a:rPr lang="ru-RU" sz="1700" b="1" dirty="0" smtClean="0"/>
              <a:t>БИП</a:t>
            </a:r>
            <a:r>
              <a:rPr lang="ru-RU" sz="1700" b="1" dirty="0"/>
              <a:t> </a:t>
            </a:r>
            <a:r>
              <a:rPr lang="ru-RU" sz="1700" dirty="0"/>
              <a:t>—</a:t>
            </a:r>
            <a:r>
              <a:rPr lang="ru-RU" sz="1700" b="1" dirty="0"/>
              <a:t> </a:t>
            </a:r>
            <a:r>
              <a:rPr lang="ru-RU" sz="1700" dirty="0"/>
              <a:t>это концепция бездефектной работы, которая нашла свое отражение в Саратовской системе бездефектного изготовления продукции, внедрённой на предприятиях Саратовской области в 1955 г. </a:t>
            </a:r>
            <a:endParaRPr lang="ru-RU" sz="1700" dirty="0" smtClean="0"/>
          </a:p>
          <a:p>
            <a:pPr marL="533400" indent="-533400"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1700" b="1" dirty="0" smtClean="0">
                <a:solidFill>
                  <a:schemeClr val="accent3">
                    <a:lumMod val="50000"/>
                  </a:schemeClr>
                </a:solidFill>
              </a:rPr>
              <a:t>	</a:t>
            </a:r>
          </a:p>
          <a:p>
            <a:pPr marL="533400" indent="-533400"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1700" b="1" dirty="0" smtClean="0">
                <a:solidFill>
                  <a:schemeClr val="accent3">
                    <a:lumMod val="50000"/>
                  </a:schemeClr>
                </a:solidFill>
              </a:rPr>
              <a:t>	</a:t>
            </a:r>
            <a:r>
              <a:rPr lang="ru-RU" sz="1700" b="1" u="sng" dirty="0" smtClean="0">
                <a:solidFill>
                  <a:schemeClr val="accent3">
                    <a:lumMod val="50000"/>
                  </a:schemeClr>
                </a:solidFill>
              </a:rPr>
              <a:t>Цель данной системы </a:t>
            </a:r>
            <a:r>
              <a:rPr lang="ru-RU" sz="1700" dirty="0" smtClean="0">
                <a:solidFill>
                  <a:schemeClr val="accent3">
                    <a:lumMod val="50000"/>
                  </a:schemeClr>
                </a:solidFill>
              </a:rPr>
              <a:t>– создание условий производства, обеспечивающих изготовление продукции рабочим без отступлений от технической документации.</a:t>
            </a:r>
            <a:endParaRPr lang="ru-RU" sz="1700" dirty="0">
              <a:solidFill>
                <a:schemeClr val="accent3">
                  <a:lumMod val="50000"/>
                </a:schemeClr>
              </a:solidFill>
            </a:endParaRPr>
          </a:p>
          <a:p>
            <a:pPr marL="533400" indent="-533400"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1700" dirty="0"/>
              <a:t>		</a:t>
            </a:r>
            <a:endParaRPr lang="ru-RU" sz="1700" dirty="0" smtClean="0"/>
          </a:p>
          <a:p>
            <a:pPr marL="533400" indent="-533400"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1700" b="1" dirty="0" smtClean="0"/>
              <a:t>	</a:t>
            </a:r>
            <a:r>
              <a:rPr lang="ru-RU" sz="1700" b="1" u="sng" dirty="0" smtClean="0"/>
              <a:t>В</a:t>
            </a:r>
            <a:r>
              <a:rPr lang="ru-RU" sz="1700" b="1" u="sng" dirty="0"/>
              <a:t> основу этой системы был положен механизм активизации участников производственного процесса, стимулирующий их к выявлению и устранению не дефектов продукции, а их причин.</a:t>
            </a:r>
            <a:r>
              <a:rPr lang="ru-RU" sz="1700" dirty="0"/>
              <a:t> После повторного предъявления продукции рабочий лишался премии. </a:t>
            </a:r>
          </a:p>
          <a:p>
            <a:pPr marL="533400" indent="-533400"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1700" dirty="0"/>
              <a:t>		Неотвратимость наказания заставляла рабочего строже соблюдать технологическую дисциплину и предъявлять претензии мастеру, инструментальной службе, службе главного механика, если причиной дефекта были некачественные материалы, инструмент или оборудование.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1773</Words>
  <Application>Microsoft Office PowerPoint</Application>
  <PresentationFormat>Экран (4:3)</PresentationFormat>
  <Paragraphs>97</Paragraphs>
  <Slides>6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Управление качеством</vt:lpstr>
      <vt:lpstr>Эволюция в управлении качеством</vt:lpstr>
      <vt:lpstr>Этапы развития управления качеством</vt:lpstr>
      <vt:lpstr>Звезда качества</vt:lpstr>
      <vt:lpstr>Основные этапы развития систем качества</vt:lpstr>
      <vt:lpstr>Российский опыт управления качеством       Концепции повышения качества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Управление качеством</dc:title>
  <dc:creator>user</dc:creator>
  <cp:lastModifiedBy>User</cp:lastModifiedBy>
  <cp:revision>19</cp:revision>
  <dcterms:created xsi:type="dcterms:W3CDTF">2016-10-03T05:23:38Z</dcterms:created>
  <dcterms:modified xsi:type="dcterms:W3CDTF">2021-11-10T06:42:36Z</dcterms:modified>
</cp:coreProperties>
</file>