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7" r:id="rId9"/>
    <p:sldId id="277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0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3A7745-794F-4F85-8CD6-3C0DEA9D29C1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716145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003CA0-D944-4ACA-BB46-C1DCA2158449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842826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635167-39C9-4809-B47F-19DE335B661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139206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68D7F3-9022-486E-BD0F-8A8183F45269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085040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C2396A-5517-43B2-A6E5-13BA1AA9948B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822391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7ABA3A-5DF2-44D7-9117-6212505DABDD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12754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17ED77-1DD9-4E28-A364-D39884404E12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803497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E3265F-5765-43DE-AAE4-3603F97E286F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659845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21EBAF-D60F-45E3-855E-34FE71492D0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255663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0EF4BC-3CB2-475F-AC81-94A19082903F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397084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F465AE-ABD7-44AE-A83E-C9183399938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009179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E8C0EF7-1B2B-4202-840C-D87B9DEC4A2C}" type="slidenum">
              <a:rPr lang="ru-R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29793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title"/>
          </p:nvPr>
        </p:nvSpPr>
        <p:spPr>
          <a:xfrm>
            <a:off x="4787900" y="274638"/>
            <a:ext cx="4105275" cy="2854325"/>
          </a:xfrm>
          <a:ln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en-US" sz="3600" dirty="0" smtClean="0">
                <a:solidFill>
                  <a:schemeClr val="tx1"/>
                </a:solidFill>
              </a:rPr>
              <a:t>Геологическая история Земли</a:t>
            </a:r>
            <a:endParaRPr lang="ru-RU" altLang="en-US" sz="3600" dirty="0" smtClean="0">
              <a:solidFill>
                <a:srgbClr val="FF0066"/>
              </a:solidFill>
            </a:endParaRPr>
          </a:p>
        </p:txBody>
      </p:sp>
      <p:sp>
        <p:nvSpPr>
          <p:cNvPr id="4099" name="Rectangle 6"/>
          <p:cNvSpPr txBox="1">
            <a:spLocks noChangeArrowheads="1"/>
          </p:cNvSpPr>
          <p:nvPr/>
        </p:nvSpPr>
        <p:spPr bwMode="auto">
          <a:xfrm>
            <a:off x="434975" y="3476625"/>
            <a:ext cx="4021138" cy="307022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3600" dirty="0" err="1" smtClean="0">
                <a:solidFill>
                  <a:srgbClr val="0000FF"/>
                </a:solidFill>
              </a:rPr>
              <a:t>Фанерозой</a:t>
            </a:r>
            <a:endParaRPr lang="ru-RU" altLang="en-US" sz="3600" dirty="0">
              <a:solidFill>
                <a:srgbClr val="FF0066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3749241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476624"/>
            <a:ext cx="4104456" cy="283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836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kern="1200" dirty="0" smtClean="0">
                <a:solidFill>
                  <a:srgbClr val="C00000"/>
                </a:solidFill>
                <a:ea typeface="Times New Roman"/>
                <a:cs typeface="Times New Roman"/>
              </a:rPr>
              <a:t>Палеозойская эра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471540"/>
            <a:ext cx="7776864" cy="2322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ea typeface="Times New Roman"/>
                <a:cs typeface="Times New Roman"/>
              </a:rPr>
              <a:t>Палеозойская эра</a:t>
            </a:r>
            <a:r>
              <a:rPr lang="ru-RU" dirty="0">
                <a:ea typeface="Times New Roman"/>
                <a:cs typeface="Times New Roman"/>
              </a:rPr>
              <a:t> – наиболее ранняя геологическая эра входящая в состав </a:t>
            </a:r>
            <a:r>
              <a:rPr lang="ru-RU" dirty="0" err="1">
                <a:ea typeface="Times New Roman"/>
                <a:cs typeface="Times New Roman"/>
              </a:rPr>
              <a:t>фанерозойского</a:t>
            </a:r>
            <a:r>
              <a:rPr lang="ru-RU" dirty="0">
                <a:ea typeface="Times New Roman"/>
                <a:cs typeface="Times New Roman"/>
              </a:rPr>
              <a:t> эона. Согласно современным представлениям нижней границей палеозоя является время 542 миллиона лет назад. За верхнюю границу принимается время 251-248 млн. лет – период самого массового вымирания живых организмов в истории Земли (пермско-триасовое вымирание видов). Длительность палеозоя около 290 млн. лет.</a:t>
            </a:r>
            <a:endParaRPr lang="ru-RU" sz="16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77" y="3782047"/>
            <a:ext cx="8305478" cy="2739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5219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836712"/>
            <a:ext cx="8064896" cy="5520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ea typeface="Times New Roman"/>
                <a:cs typeface="Times New Roman"/>
              </a:rPr>
              <a:t>Деление </a:t>
            </a:r>
            <a:r>
              <a:rPr lang="ru-RU" sz="1600" b="1" dirty="0">
                <a:ea typeface="Times New Roman"/>
                <a:cs typeface="Times New Roman"/>
              </a:rPr>
              <a:t>палеозойской эры</a:t>
            </a:r>
            <a:r>
              <a:rPr lang="ru-RU" sz="1600" dirty="0">
                <a:ea typeface="Times New Roman"/>
                <a:cs typeface="Times New Roman"/>
              </a:rPr>
              <a:t> на периоды основано на данных стратиграфии. </a:t>
            </a:r>
            <a:endParaRPr lang="ru-RU" sz="1600" dirty="0" smtClean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 smtClean="0">
                <a:solidFill>
                  <a:srgbClr val="C00000"/>
                </a:solidFill>
                <a:ea typeface="Times New Roman"/>
                <a:cs typeface="Times New Roman"/>
              </a:rPr>
              <a:t>Кембрий</a:t>
            </a:r>
            <a:r>
              <a:rPr lang="ru-RU" sz="1600" dirty="0" smtClean="0">
                <a:ea typeface="Times New Roman"/>
                <a:cs typeface="Times New Roman"/>
              </a:rPr>
              <a:t> - возникли </a:t>
            </a:r>
            <a:r>
              <a:rPr lang="ru-RU" sz="1600" dirty="0">
                <a:ea typeface="Times New Roman"/>
                <a:cs typeface="Times New Roman"/>
              </a:rPr>
              <a:t>трилобиты и множество животных с минеральным скелетом. </a:t>
            </a:r>
            <a:endParaRPr lang="ru-RU" sz="1600" dirty="0" smtClean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 err="1" smtClean="0">
                <a:solidFill>
                  <a:srgbClr val="C00000"/>
                </a:solidFill>
                <a:ea typeface="Times New Roman"/>
                <a:cs typeface="Times New Roman"/>
              </a:rPr>
              <a:t>Ордовик</a:t>
            </a:r>
            <a:r>
              <a:rPr lang="ru-RU" sz="1600" dirty="0">
                <a:ea typeface="Times New Roman"/>
                <a:cs typeface="Times New Roman"/>
              </a:rPr>
              <a:t> </a:t>
            </a:r>
            <a:r>
              <a:rPr lang="ru-RU" sz="1600" dirty="0" smtClean="0">
                <a:ea typeface="Times New Roman"/>
                <a:cs typeface="Times New Roman"/>
              </a:rPr>
              <a:t>– </a:t>
            </a:r>
            <a:r>
              <a:rPr lang="ru-RU" sz="1600" dirty="0">
                <a:ea typeface="Times New Roman"/>
                <a:cs typeface="Times New Roman"/>
              </a:rPr>
              <a:t>время масштабной трансгрессии </a:t>
            </a:r>
            <a:r>
              <a:rPr lang="ru-RU" sz="1600" dirty="0" smtClean="0">
                <a:ea typeface="Times New Roman"/>
                <a:cs typeface="Times New Roman"/>
              </a:rPr>
              <a:t>моря, развитие всех видов беспозвоночных, особенное развитие - </a:t>
            </a:r>
            <a:r>
              <a:rPr lang="ru-RU" sz="1600" dirty="0" smtClean="0">
                <a:ea typeface="Times New Roman"/>
              </a:rPr>
              <a:t>головоногие </a:t>
            </a:r>
            <a:r>
              <a:rPr lang="ru-RU" sz="1600" dirty="0">
                <a:ea typeface="Times New Roman"/>
              </a:rPr>
              <a:t>моллюски из группы </a:t>
            </a:r>
            <a:r>
              <a:rPr lang="ru-RU" sz="1600" dirty="0" err="1" smtClean="0">
                <a:ea typeface="Times New Roman"/>
              </a:rPr>
              <a:t>наутилоидов</a:t>
            </a:r>
            <a:endParaRPr lang="ru-RU" sz="1600" dirty="0" smtClean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 smtClean="0">
                <a:solidFill>
                  <a:srgbClr val="C00000"/>
                </a:solidFill>
                <a:ea typeface="Times New Roman"/>
                <a:cs typeface="Times New Roman"/>
              </a:rPr>
              <a:t>Силур</a:t>
            </a:r>
            <a:r>
              <a:rPr lang="ru-RU" sz="1600" dirty="0" smtClean="0">
                <a:ea typeface="Times New Roman"/>
                <a:cs typeface="Times New Roman"/>
              </a:rPr>
              <a:t> </a:t>
            </a:r>
            <a:r>
              <a:rPr lang="ru-RU" sz="1600" dirty="0">
                <a:ea typeface="Times New Roman"/>
                <a:cs typeface="Times New Roman"/>
              </a:rPr>
              <a:t>примечателен возникновением псилофитов – </a:t>
            </a:r>
            <a:r>
              <a:rPr lang="ru-RU" sz="1600" b="1" dirty="0">
                <a:ea typeface="Times New Roman"/>
                <a:cs typeface="Times New Roman"/>
              </a:rPr>
              <a:t>первых растений, которые вышли на </a:t>
            </a:r>
            <a:r>
              <a:rPr lang="ru-RU" sz="1600" b="1" dirty="0" smtClean="0">
                <a:ea typeface="Times New Roman"/>
                <a:cs typeface="Times New Roman"/>
              </a:rPr>
              <a:t>сушу</a:t>
            </a:r>
            <a:endParaRPr lang="ru-RU" sz="1600" dirty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 smtClean="0">
                <a:solidFill>
                  <a:srgbClr val="C00000"/>
                </a:solidFill>
                <a:ea typeface="Times New Roman"/>
                <a:cs typeface="Times New Roman"/>
              </a:rPr>
              <a:t>Девон</a:t>
            </a:r>
            <a:r>
              <a:rPr lang="ru-RU" sz="1600" dirty="0" smtClean="0">
                <a:ea typeface="Times New Roman"/>
                <a:cs typeface="Times New Roman"/>
              </a:rPr>
              <a:t> </a:t>
            </a:r>
            <a:r>
              <a:rPr lang="ru-RU" sz="1600" dirty="0">
                <a:ea typeface="Times New Roman"/>
                <a:cs typeface="Times New Roman"/>
              </a:rPr>
              <a:t>– возникновением первых наземных лесов, почвы и многочисленных рыб, из-за чего его ещё называют "</a:t>
            </a:r>
            <a:r>
              <a:rPr lang="ru-RU" sz="1600" b="1" dirty="0">
                <a:ea typeface="Times New Roman"/>
                <a:cs typeface="Times New Roman"/>
              </a:rPr>
              <a:t>веком рыб</a:t>
            </a:r>
            <a:r>
              <a:rPr lang="ru-RU" sz="1600" dirty="0">
                <a:ea typeface="Times New Roman"/>
                <a:cs typeface="Times New Roman"/>
              </a:rPr>
              <a:t>". </a:t>
            </a:r>
            <a:endParaRPr lang="ru-RU" sz="1600" dirty="0" smtClean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 smtClean="0">
                <a:solidFill>
                  <a:srgbClr val="C00000"/>
                </a:solidFill>
                <a:ea typeface="Times New Roman"/>
                <a:cs typeface="Times New Roman"/>
              </a:rPr>
              <a:t>Каменноугольный </a:t>
            </a:r>
            <a:r>
              <a:rPr lang="ru-RU" sz="1600" dirty="0">
                <a:solidFill>
                  <a:srgbClr val="C00000"/>
                </a:solidFill>
                <a:ea typeface="Times New Roman"/>
                <a:cs typeface="Times New Roman"/>
              </a:rPr>
              <a:t>период</a:t>
            </a:r>
            <a:r>
              <a:rPr lang="ru-RU" sz="1600" dirty="0">
                <a:ea typeface="Times New Roman"/>
                <a:cs typeface="Times New Roman"/>
              </a:rPr>
              <a:t>, предпоследний из периодов палеозойской эры, получил своё название в связи с массовым угленакоплением, в результате широкого распространения голосеменных растений. </a:t>
            </a:r>
            <a:endParaRPr lang="ru-RU" sz="1600" dirty="0" smtClean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 smtClean="0">
                <a:solidFill>
                  <a:srgbClr val="C00000"/>
                </a:solidFill>
                <a:ea typeface="Times New Roman"/>
                <a:cs typeface="Times New Roman"/>
              </a:rPr>
              <a:t>В </a:t>
            </a:r>
            <a:r>
              <a:rPr lang="ru-RU" sz="1600" dirty="0">
                <a:solidFill>
                  <a:srgbClr val="C00000"/>
                </a:solidFill>
                <a:ea typeface="Times New Roman"/>
                <a:cs typeface="Times New Roman"/>
              </a:rPr>
              <a:t>это же время происходило слияние древних континентов Лавразии и Гондваны в единый суперконтинент – </a:t>
            </a:r>
            <a:r>
              <a:rPr lang="ru-RU" sz="1600" dirty="0" err="1">
                <a:solidFill>
                  <a:srgbClr val="C00000"/>
                </a:solidFill>
                <a:ea typeface="Times New Roman"/>
                <a:cs typeface="Times New Roman"/>
              </a:rPr>
              <a:t>Пангею</a:t>
            </a:r>
            <a:r>
              <a:rPr lang="ru-RU" sz="1600" dirty="0">
                <a:ea typeface="Times New Roman"/>
                <a:cs typeface="Times New Roman"/>
              </a:rPr>
              <a:t>. </a:t>
            </a:r>
            <a:endParaRPr lang="ru-RU" sz="1600" dirty="0" smtClean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 smtClean="0">
                <a:ea typeface="Times New Roman"/>
                <a:cs typeface="Times New Roman"/>
              </a:rPr>
              <a:t>Пермь - </a:t>
            </a:r>
            <a:r>
              <a:rPr lang="ru-RU" sz="1600" dirty="0">
                <a:ea typeface="Times New Roman"/>
                <a:cs typeface="Times New Roman"/>
              </a:rPr>
              <a:t>широкое распространение красноцветных континентальных отложений и отложений соленосных лагун.</a:t>
            </a:r>
            <a:endParaRPr lang="ru-RU" sz="16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ru-RU" sz="2800" b="1" kern="1200" dirty="0">
                <a:solidFill>
                  <a:srgbClr val="C00000"/>
                </a:solidFill>
                <a:ea typeface="Times New Roman"/>
                <a:cs typeface="Times New Roman"/>
              </a:rPr>
              <a:t>Палеозойская эра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029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sz="2800" dirty="0" smtClean="0">
                <a:solidFill>
                  <a:srgbClr val="C00000"/>
                </a:solidFill>
              </a:rPr>
              <a:t>Органический мир палеозоя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148990"/>
            <a:ext cx="8424936" cy="2951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200" dirty="0">
                <a:ea typeface="Times New Roman"/>
                <a:cs typeface="Times New Roman"/>
              </a:rPr>
              <a:t>В нижнем палеозое широко распространены древнейшие членистоногие – трилобиты. Они составляли значительную часть органического мира кембрийских и ордовикских морей, менее многочисленны они были в силуре и вымерли в конце </a:t>
            </a:r>
            <a:r>
              <a:rPr lang="ru-RU" sz="1200" b="1" dirty="0">
                <a:ea typeface="Times New Roman"/>
                <a:cs typeface="Times New Roman"/>
              </a:rPr>
              <a:t>палеозойской эры</a:t>
            </a:r>
            <a:r>
              <a:rPr lang="ru-RU" sz="1200" dirty="0" smtClean="0">
                <a:ea typeface="Times New Roman"/>
                <a:cs typeface="Times New Roman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200" dirty="0">
                <a:ea typeface="Times New Roman"/>
                <a:cs typeface="Times New Roman"/>
              </a:rPr>
              <a:t>К беспозвоночным </a:t>
            </a:r>
            <a:r>
              <a:rPr lang="ru-RU" sz="1200" b="1" dirty="0">
                <a:ea typeface="Times New Roman"/>
                <a:cs typeface="Times New Roman"/>
              </a:rPr>
              <a:t>палеозойской эры</a:t>
            </a:r>
            <a:r>
              <a:rPr lang="ru-RU" sz="1200" dirty="0">
                <a:ea typeface="Times New Roman"/>
                <a:cs typeface="Times New Roman"/>
              </a:rPr>
              <a:t>, свободно плававшим на поверхности моря, относятся </a:t>
            </a:r>
            <a:r>
              <a:rPr lang="ru-RU" sz="1200" b="1" dirty="0">
                <a:ea typeface="Times New Roman"/>
                <a:cs typeface="Times New Roman"/>
              </a:rPr>
              <a:t>граптолиты</a:t>
            </a:r>
            <a:r>
              <a:rPr lang="ru-RU" sz="1200" dirty="0">
                <a:ea typeface="Times New Roman"/>
                <a:cs typeface="Times New Roman"/>
              </a:rPr>
              <a:t>, время существования которых в основном ограничено </a:t>
            </a:r>
            <a:r>
              <a:rPr lang="ru-RU" sz="1200" b="1" dirty="0" err="1">
                <a:ea typeface="Times New Roman"/>
                <a:cs typeface="Times New Roman"/>
              </a:rPr>
              <a:t>ордовиком</a:t>
            </a:r>
            <a:r>
              <a:rPr lang="ru-RU" sz="1200" b="1" dirty="0">
                <a:ea typeface="Times New Roman"/>
                <a:cs typeface="Times New Roman"/>
              </a:rPr>
              <a:t> и силуром</a:t>
            </a:r>
            <a:r>
              <a:rPr lang="ru-RU" sz="1200" dirty="0">
                <a:ea typeface="Times New Roman"/>
                <a:cs typeface="Times New Roman"/>
              </a:rPr>
              <a:t>, и </a:t>
            </a:r>
            <a:r>
              <a:rPr lang="ru-RU" sz="1200" b="1" dirty="0">
                <a:ea typeface="Times New Roman"/>
                <a:cs typeface="Times New Roman"/>
              </a:rPr>
              <a:t>головоногие моллюски </a:t>
            </a:r>
            <a:r>
              <a:rPr lang="ru-RU" sz="1200" dirty="0">
                <a:ea typeface="Times New Roman"/>
                <a:cs typeface="Times New Roman"/>
              </a:rPr>
              <a:t>из группы </a:t>
            </a:r>
            <a:r>
              <a:rPr lang="ru-RU" sz="1200" dirty="0" err="1">
                <a:ea typeface="Times New Roman"/>
                <a:cs typeface="Times New Roman"/>
              </a:rPr>
              <a:t>наутилоидов</a:t>
            </a:r>
            <a:r>
              <a:rPr lang="ru-RU" sz="1200" dirty="0">
                <a:ea typeface="Times New Roman"/>
                <a:cs typeface="Times New Roman"/>
              </a:rPr>
              <a:t>, особенно богато представленные в </a:t>
            </a:r>
            <a:r>
              <a:rPr lang="ru-RU" sz="1200" dirty="0" err="1">
                <a:ea typeface="Times New Roman"/>
                <a:cs typeface="Times New Roman"/>
              </a:rPr>
              <a:t>ордовике</a:t>
            </a:r>
            <a:r>
              <a:rPr lang="ru-RU" sz="1200" dirty="0">
                <a:ea typeface="Times New Roman"/>
                <a:cs typeface="Times New Roman"/>
              </a:rPr>
              <a:t>. В девонском периоде они отходят на второй план, но быстро развиваются </a:t>
            </a:r>
            <a:r>
              <a:rPr lang="ru-RU" sz="1200" b="1" dirty="0">
                <a:ea typeface="Times New Roman"/>
                <a:cs typeface="Times New Roman"/>
              </a:rPr>
              <a:t>гониатиты</a:t>
            </a:r>
            <a:r>
              <a:rPr lang="ru-RU" sz="1200" dirty="0">
                <a:ea typeface="Times New Roman"/>
                <a:cs typeface="Times New Roman"/>
              </a:rPr>
              <a:t> с более сложно построенной раковиной; наконец, в верхнем палеозое широко распространились </a:t>
            </a:r>
            <a:r>
              <a:rPr lang="ru-RU" sz="1200" b="1" dirty="0">
                <a:ea typeface="Times New Roman"/>
                <a:cs typeface="Times New Roman"/>
              </a:rPr>
              <a:t>одноклеточные животные – фораминиферы</a:t>
            </a:r>
            <a:r>
              <a:rPr lang="ru-RU" sz="1200" dirty="0">
                <a:ea typeface="Times New Roman"/>
                <a:cs typeface="Times New Roman"/>
              </a:rPr>
              <a:t>, среди которых особенно важны фузулиниды, имевшие раковины необычайно сложного строения. Изменения раковин фузулинид в сравнительно короткие отрезки времени позволяют с большей детальностью сопоставлять одновозрастные отложения, заключающие их остатки в разных районах.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6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36712"/>
            <a:ext cx="777686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535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C00000"/>
                </a:solidFill>
              </a:rPr>
              <a:t>Органический мир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4493576"/>
            <a:ext cx="8064896" cy="2058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ea typeface="Times New Roman"/>
                <a:cs typeface="Times New Roman"/>
              </a:rPr>
              <a:t>Поверхность суши в </a:t>
            </a:r>
            <a:r>
              <a:rPr lang="ru-RU" sz="1400" b="1" dirty="0">
                <a:ea typeface="Times New Roman"/>
                <a:cs typeface="Times New Roman"/>
              </a:rPr>
              <a:t>палеозойскую эру</a:t>
            </a:r>
            <a:r>
              <a:rPr lang="ru-RU" sz="1400" dirty="0">
                <a:ea typeface="Times New Roman"/>
                <a:cs typeface="Times New Roman"/>
              </a:rPr>
              <a:t> заселяли многоножки, появившиеся ещё в кембрии, скорпионы, пауки, клещи, насекомые. В карбоне, в связи со значительным расцветом наземной флоры, появились брюхоногие моллюски с лёгочным дыханием, первые летающие насекомые; возросло разнообразие пауков и скорпионов. Среди насекомых было много довольно крупных форм. Например, у древней стрекозы </a:t>
            </a:r>
            <a:r>
              <a:rPr lang="ru-RU" sz="1400" dirty="0" err="1">
                <a:ea typeface="Times New Roman"/>
                <a:cs typeface="Times New Roman"/>
              </a:rPr>
              <a:t>меганевры</a:t>
            </a:r>
            <a:r>
              <a:rPr lang="ru-RU" sz="1400" dirty="0">
                <a:ea typeface="Times New Roman"/>
                <a:cs typeface="Times New Roman"/>
              </a:rPr>
              <a:t> размах крыльев достигал одного метра. Чуть меньше были похожие на </a:t>
            </a:r>
            <a:r>
              <a:rPr lang="ru-RU" sz="1400" dirty="0" err="1">
                <a:ea typeface="Times New Roman"/>
                <a:cs typeface="Times New Roman"/>
              </a:rPr>
              <a:t>меганевру</a:t>
            </a:r>
            <a:r>
              <a:rPr lang="ru-RU" sz="1400" dirty="0">
                <a:ea typeface="Times New Roman"/>
                <a:cs typeface="Times New Roman"/>
              </a:rPr>
              <a:t> </a:t>
            </a:r>
            <a:r>
              <a:rPr lang="ru-RU" sz="1400" dirty="0" err="1">
                <a:ea typeface="Times New Roman"/>
                <a:cs typeface="Times New Roman"/>
              </a:rPr>
              <a:t>стенодиктии</a:t>
            </a:r>
            <a:r>
              <a:rPr lang="ru-RU" sz="1400" dirty="0">
                <a:ea typeface="Times New Roman"/>
                <a:cs typeface="Times New Roman"/>
              </a:rPr>
              <a:t>. Даже многоножки достигали в длину более 2-ух метров! Как считают учёные, гигантизм насекомых был вызван более высоким уровнем кислорода в атмосфере того времени.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124744"/>
            <a:ext cx="6336704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3044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00B050"/>
                </a:solidFill>
                <a:ea typeface="Times New Roman"/>
              </a:rPr>
              <a:t>Растительный мир </a:t>
            </a:r>
            <a:endParaRPr lang="ru-RU" sz="2800" dirty="0">
              <a:solidFill>
                <a:srgbClr val="00B05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1814" y="1556792"/>
            <a:ext cx="8064896" cy="4171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ea typeface="Times New Roman"/>
                <a:cs typeface="Times New Roman"/>
              </a:rPr>
              <a:t>В кембрии и </a:t>
            </a:r>
            <a:r>
              <a:rPr lang="ru-RU" b="1" dirty="0" err="1">
                <a:ea typeface="Times New Roman"/>
                <a:cs typeface="Times New Roman"/>
              </a:rPr>
              <a:t>ордовике</a:t>
            </a:r>
            <a:r>
              <a:rPr lang="ru-RU" b="1" dirty="0">
                <a:ea typeface="Times New Roman"/>
                <a:cs typeface="Times New Roman"/>
              </a:rPr>
              <a:t> </a:t>
            </a:r>
            <a:r>
              <a:rPr lang="ru-RU" dirty="0">
                <a:ea typeface="Times New Roman"/>
                <a:cs typeface="Times New Roman"/>
              </a:rPr>
              <a:t>растения были представлены главным образом </a:t>
            </a:r>
            <a:r>
              <a:rPr lang="ru-RU" b="1" dirty="0">
                <a:ea typeface="Times New Roman"/>
                <a:cs typeface="Times New Roman"/>
              </a:rPr>
              <a:t>водорослями</a:t>
            </a:r>
            <a:r>
              <a:rPr lang="ru-RU" dirty="0">
                <a:ea typeface="Times New Roman"/>
                <a:cs typeface="Times New Roman"/>
              </a:rPr>
              <a:t>. Вопрос о существовании высших наземных растений в это же время остаётся открытым: известны немногочисленные остатки спор и отпечатков, видовая принадлежность которых неясна.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Times New Roman"/>
                <a:cs typeface="Times New Roman"/>
              </a:rPr>
              <a:t>В отложениях </a:t>
            </a:r>
            <a:r>
              <a:rPr lang="ru-RU" b="1" dirty="0">
                <a:ea typeface="Times New Roman"/>
                <a:cs typeface="Times New Roman"/>
              </a:rPr>
              <a:t>силура </a:t>
            </a:r>
            <a:r>
              <a:rPr lang="ru-RU" dirty="0">
                <a:ea typeface="Times New Roman"/>
                <a:cs typeface="Times New Roman"/>
              </a:rPr>
              <a:t>встречаются остатки спор, а в породах нижнего </a:t>
            </a:r>
            <a:r>
              <a:rPr lang="ru-RU" b="1" dirty="0">
                <a:ea typeface="Times New Roman"/>
                <a:cs typeface="Times New Roman"/>
              </a:rPr>
              <a:t>девона</a:t>
            </a:r>
            <a:r>
              <a:rPr lang="ru-RU" dirty="0">
                <a:ea typeface="Times New Roman"/>
                <a:cs typeface="Times New Roman"/>
              </a:rPr>
              <a:t> повсеместно имеются отпечатки примитивных низкорослых растений – </a:t>
            </a:r>
            <a:r>
              <a:rPr lang="ru-RU" dirty="0" err="1">
                <a:ea typeface="Times New Roman"/>
                <a:cs typeface="Times New Roman"/>
              </a:rPr>
              <a:t>риниофитов</a:t>
            </a:r>
            <a:r>
              <a:rPr lang="ru-RU" dirty="0">
                <a:ea typeface="Times New Roman"/>
                <a:cs typeface="Times New Roman"/>
              </a:rPr>
              <a:t>, по-видимому, населявших прибрежные районы.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ea typeface="Times New Roman"/>
                <a:cs typeface="Times New Roman"/>
              </a:rPr>
              <a:t>В среднем и верхнем девоне </a:t>
            </a:r>
            <a:r>
              <a:rPr lang="ru-RU" dirty="0">
                <a:ea typeface="Times New Roman"/>
                <a:cs typeface="Times New Roman"/>
              </a:rPr>
              <a:t>растительность становится значительно разнообразнее: распространены древовидные плауновые, первые </a:t>
            </a:r>
            <a:r>
              <a:rPr lang="ru-RU" dirty="0" err="1">
                <a:ea typeface="Times New Roman"/>
                <a:cs typeface="Times New Roman"/>
              </a:rPr>
              <a:t>членистостебельные</a:t>
            </a:r>
            <a:r>
              <a:rPr lang="ru-RU" dirty="0">
                <a:ea typeface="Times New Roman"/>
                <a:cs typeface="Times New Roman"/>
              </a:rPr>
              <a:t> (в том числе </a:t>
            </a:r>
            <a:r>
              <a:rPr lang="ru-RU" dirty="0" err="1">
                <a:ea typeface="Times New Roman"/>
                <a:cs typeface="Times New Roman"/>
              </a:rPr>
              <a:t>клинолисты</a:t>
            </a:r>
            <a:r>
              <a:rPr lang="ru-RU" dirty="0">
                <a:ea typeface="Times New Roman"/>
                <a:cs typeface="Times New Roman"/>
              </a:rPr>
              <a:t>), </a:t>
            </a:r>
            <a:r>
              <a:rPr lang="ru-RU" dirty="0" err="1">
                <a:ea typeface="Times New Roman"/>
                <a:cs typeface="Times New Roman"/>
              </a:rPr>
              <a:t>прапапоротники</a:t>
            </a:r>
            <a:r>
              <a:rPr lang="ru-RU" dirty="0">
                <a:ea typeface="Times New Roman"/>
                <a:cs typeface="Times New Roman"/>
              </a:rPr>
              <a:t>, </a:t>
            </a:r>
            <a:r>
              <a:rPr lang="ru-RU" dirty="0" err="1">
                <a:ea typeface="Times New Roman"/>
                <a:cs typeface="Times New Roman"/>
              </a:rPr>
              <a:t>прогимноспермы</a:t>
            </a:r>
            <a:r>
              <a:rPr lang="ru-RU" dirty="0">
                <a:ea typeface="Times New Roman"/>
                <a:cs typeface="Times New Roman"/>
              </a:rPr>
              <a:t> и первые голосеменные. Образуется почвенный покров.</a:t>
            </a:r>
            <a:endParaRPr lang="ru-RU" sz="16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67561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00B050"/>
                </a:solidFill>
                <a:ea typeface="Times New Roman"/>
              </a:rPr>
              <a:t>Растительный мир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196752"/>
            <a:ext cx="5904656" cy="455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Times New Roman"/>
                <a:cs typeface="Times New Roman"/>
              </a:rPr>
              <a:t>Следующий за девоном карбон – время расцвета наземной флоры, представленной </a:t>
            </a:r>
            <a:r>
              <a:rPr lang="ru-RU" dirty="0" err="1">
                <a:ea typeface="Times New Roman"/>
                <a:cs typeface="Times New Roman"/>
              </a:rPr>
              <a:t>хвощеподобными</a:t>
            </a:r>
            <a:r>
              <a:rPr lang="ru-RU" dirty="0">
                <a:ea typeface="Times New Roman"/>
                <a:cs typeface="Times New Roman"/>
              </a:rPr>
              <a:t> каламитами, древовидными плауновыми (лепидодендроны, </a:t>
            </a:r>
            <a:r>
              <a:rPr lang="ru-RU" dirty="0" err="1">
                <a:ea typeface="Times New Roman"/>
                <a:cs typeface="Times New Roman"/>
              </a:rPr>
              <a:t>сигилярии</a:t>
            </a:r>
            <a:r>
              <a:rPr lang="ru-RU" dirty="0">
                <a:ea typeface="Times New Roman"/>
                <a:cs typeface="Times New Roman"/>
              </a:rPr>
              <a:t> и др.), различными папоротниками, папоротникообразными семенными (</a:t>
            </a:r>
            <a:r>
              <a:rPr lang="ru-RU" dirty="0" err="1">
                <a:ea typeface="Times New Roman"/>
                <a:cs typeface="Times New Roman"/>
              </a:rPr>
              <a:t>птеридоспермами</a:t>
            </a:r>
            <a:r>
              <a:rPr lang="ru-RU" dirty="0">
                <a:ea typeface="Times New Roman"/>
                <a:cs typeface="Times New Roman"/>
              </a:rPr>
              <a:t>) и кордаитами. Густая лесная растительность этого времени послужила материалом для образования многочисленных пластов каменного угля. Начиная с карбона отмечается появление палеофлористических областей: </a:t>
            </a:r>
            <a:r>
              <a:rPr lang="ru-RU" dirty="0" err="1">
                <a:ea typeface="Times New Roman"/>
                <a:cs typeface="Times New Roman"/>
              </a:rPr>
              <a:t>Еврамерийской</a:t>
            </a:r>
            <a:r>
              <a:rPr lang="ru-RU" dirty="0">
                <a:ea typeface="Times New Roman"/>
                <a:cs typeface="Times New Roman"/>
              </a:rPr>
              <a:t>, Ангарской и Гондванской. В пределах последней, видимо, уже существовала так называемая </a:t>
            </a:r>
            <a:r>
              <a:rPr lang="ru-RU" dirty="0" err="1">
                <a:ea typeface="Times New Roman"/>
                <a:cs typeface="Times New Roman"/>
              </a:rPr>
              <a:t>глоссоптериевая</a:t>
            </a:r>
            <a:r>
              <a:rPr lang="ru-RU" dirty="0">
                <a:ea typeface="Times New Roman"/>
                <a:cs typeface="Times New Roman"/>
              </a:rPr>
              <a:t> флора, особенно характерная для следующего, пермского периода.</a:t>
            </a:r>
            <a:endParaRPr lang="ru-RU" sz="16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2793" y="1268760"/>
            <a:ext cx="2899235" cy="2059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42" y="3645024"/>
            <a:ext cx="2463536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3114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/>
          <a:lstStyle/>
          <a:p>
            <a:r>
              <a:rPr lang="ru-RU" sz="2800" b="1" kern="1200" dirty="0">
                <a:solidFill>
                  <a:srgbClr val="C00000"/>
                </a:solidFill>
                <a:ea typeface="Times New Roman"/>
                <a:cs typeface="Times New Roman"/>
              </a:rPr>
              <a:t>Палеозойская эра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88008" y="4005064"/>
            <a:ext cx="8568952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ea typeface="Times New Roman"/>
              </a:rPr>
              <a:t>В конце палеозойской эры материки занимали огромные пространства. Суша преобладала над морем. Все древние платформы, образующие сушу, были приподняты над уровнем моря и опоясаны складчатыми горными системами, образовавшимися в результате </a:t>
            </a:r>
            <a:r>
              <a:rPr lang="ru-RU" sz="1600" dirty="0" err="1">
                <a:ea typeface="Times New Roman"/>
              </a:rPr>
              <a:t>варисцийской</a:t>
            </a:r>
            <a:r>
              <a:rPr lang="ru-RU" sz="1600" dirty="0">
                <a:ea typeface="Times New Roman"/>
              </a:rPr>
              <a:t> складчатости. Восточно-европейская и Сибирская платформы соединялись вновь возникшими горными системами Урала, Казахстана, Тянь-Шаня, Алтая и Монголии; сильно увеличилась площадь суши за счёт формирования горных областей в Западной Европе, а также по краям древних платформ Австралии, Северной Америки, Южной Америки (Анды). В Южном полушарии существовал огромный по площади древний материк Гондвана</a:t>
            </a:r>
            <a:r>
              <a:rPr lang="ru-RU" dirty="0">
                <a:ea typeface="Times New Roman"/>
              </a:rPr>
              <a:t>.</a:t>
            </a:r>
            <a:br>
              <a:rPr lang="ru-RU" dirty="0">
                <a:ea typeface="Times New Roman"/>
              </a:rPr>
            </a:b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242" y="768151"/>
            <a:ext cx="5832648" cy="323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7919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sz="2800" dirty="0" smtClean="0">
                <a:solidFill>
                  <a:srgbClr val="C00000"/>
                </a:solidFill>
              </a:rPr>
              <a:t>Полезные ископаемые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4" t="17606" r="5492" b="4448"/>
          <a:stretch/>
        </p:blipFill>
        <p:spPr bwMode="auto">
          <a:xfrm>
            <a:off x="323528" y="1268760"/>
            <a:ext cx="8611511" cy="4444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8744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ru-RU" sz="2800" dirty="0" smtClean="0">
                <a:solidFill>
                  <a:srgbClr val="C00000"/>
                </a:solidFill>
              </a:rPr>
              <a:t>Мезозойская эра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052736"/>
            <a:ext cx="842493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ea typeface="Times New Roman"/>
              </a:rPr>
              <a:t>Мезозойскую эру еще называют эрой средней жизни. Той богатой, разнообразной и загадочной жизни, которая развивалась, изменялась и наконец закончилась около 65 млн. </a:t>
            </a:r>
            <a:r>
              <a:rPr lang="ru-RU" dirty="0" err="1">
                <a:ea typeface="Times New Roman"/>
              </a:rPr>
              <a:t>л.н</a:t>
            </a:r>
            <a:r>
              <a:rPr lang="ru-RU" dirty="0">
                <a:ea typeface="Times New Roman"/>
              </a:rPr>
              <a:t>. </a:t>
            </a:r>
            <a:r>
              <a:rPr lang="ru-RU" dirty="0" smtClean="0">
                <a:ea typeface="Times New Roman"/>
              </a:rPr>
              <a:t>Начало </a:t>
            </a:r>
            <a:r>
              <a:rPr lang="ru-RU" dirty="0">
                <a:ea typeface="Times New Roman"/>
              </a:rPr>
              <a:t>около 250 </a:t>
            </a:r>
            <a:r>
              <a:rPr lang="ru-RU" dirty="0" err="1">
                <a:ea typeface="Times New Roman"/>
              </a:rPr>
              <a:t>млн.л.н</a:t>
            </a:r>
            <a:r>
              <a:rPr lang="ru-RU" dirty="0">
                <a:ea typeface="Times New Roman"/>
              </a:rPr>
              <a:t>. окончание около 65 </a:t>
            </a:r>
            <a:r>
              <a:rPr lang="ru-RU" dirty="0" err="1">
                <a:ea typeface="Times New Roman"/>
              </a:rPr>
              <a:t>млн.л.н</a:t>
            </a:r>
            <a:r>
              <a:rPr lang="ru-RU" dirty="0" smtClean="0">
                <a:ea typeface="Times New Roman"/>
              </a:rPr>
              <a:t>. Мезозойская </a:t>
            </a:r>
            <a:r>
              <a:rPr lang="ru-RU" dirty="0">
                <a:ea typeface="Times New Roman"/>
              </a:rPr>
              <a:t>эра продолжалась примерно 185 млн. лет. Ее принято подразделять на три периода</a:t>
            </a:r>
            <a:r>
              <a:rPr lang="ru-RU" dirty="0" smtClean="0">
                <a:ea typeface="Times New Roman"/>
              </a:rPr>
              <a:t>:</a:t>
            </a:r>
          </a:p>
          <a:p>
            <a:endParaRPr lang="ru-RU" dirty="0">
              <a:ea typeface="Times New Roman"/>
            </a:endParaRPr>
          </a:p>
          <a:p>
            <a:endParaRPr lang="ru-RU" dirty="0" smtClean="0">
              <a:ea typeface="Times New Roman"/>
            </a:endParaRPr>
          </a:p>
          <a:p>
            <a:endParaRPr lang="ru-RU" dirty="0">
              <a:ea typeface="Times New Roman"/>
            </a:endParaRPr>
          </a:p>
          <a:p>
            <a:endParaRPr lang="ru-RU" dirty="0" smtClean="0">
              <a:ea typeface="Times New Roman"/>
            </a:endParaRPr>
          </a:p>
          <a:p>
            <a:endParaRPr lang="ru-RU" dirty="0">
              <a:ea typeface="Times New Roman"/>
            </a:endParaRPr>
          </a:p>
          <a:p>
            <a:endParaRPr lang="ru-RU" dirty="0" smtClean="0">
              <a:ea typeface="Times New Roman"/>
            </a:endParaRPr>
          </a:p>
          <a:p>
            <a:endParaRPr lang="ru-RU" dirty="0">
              <a:ea typeface="Times New Roman"/>
            </a:endParaRPr>
          </a:p>
          <a:p>
            <a:endParaRPr lang="ru-RU" dirty="0" smtClean="0">
              <a:ea typeface="Times New Roman"/>
            </a:endParaRPr>
          </a:p>
          <a:p>
            <a:endParaRPr lang="ru-RU" dirty="0">
              <a:ea typeface="Times New Roman"/>
            </a:endParaRPr>
          </a:p>
          <a:p>
            <a:endParaRPr lang="ru-RU" dirty="0" smtClean="0">
              <a:ea typeface="Times New Roman"/>
            </a:endParaRPr>
          </a:p>
          <a:p>
            <a:endParaRPr lang="ru-RU" dirty="0">
              <a:ea typeface="Times New Roman"/>
            </a:endParaRPr>
          </a:p>
          <a:p>
            <a:r>
              <a:rPr lang="ru-RU" dirty="0" smtClean="0">
                <a:ea typeface="Times New Roman"/>
              </a:rPr>
              <a:t>Мезозойская </a:t>
            </a:r>
            <a:r>
              <a:rPr lang="ru-RU" dirty="0">
                <a:ea typeface="Times New Roman"/>
              </a:rPr>
              <a:t>эра была переходным периодом в развитии земной коры и жизни. Начало мезозойской эры около 250 млн. </a:t>
            </a:r>
            <a:r>
              <a:rPr lang="ru-RU" dirty="0" err="1">
                <a:ea typeface="Times New Roman"/>
              </a:rPr>
              <a:t>л.н</a:t>
            </a:r>
            <a:r>
              <a:rPr lang="ru-RU" dirty="0">
                <a:ea typeface="Times New Roman"/>
              </a:rPr>
              <a:t>. совпало с окончанием процессов называемых </a:t>
            </a:r>
            <a:r>
              <a:rPr lang="ru-RU" dirty="0" err="1">
                <a:ea typeface="Times New Roman"/>
              </a:rPr>
              <a:t>варисцийскими</a:t>
            </a:r>
            <a:r>
              <a:rPr lang="ru-RU" dirty="0">
                <a:ea typeface="Times New Roman"/>
              </a:rPr>
              <a:t> горообразовательными </a:t>
            </a:r>
            <a:r>
              <a:rPr lang="ru-RU" dirty="0" err="1">
                <a:ea typeface="Times New Roman"/>
              </a:rPr>
              <a:t>процесами</a:t>
            </a:r>
            <a:r>
              <a:rPr lang="ru-RU" dirty="0">
                <a:ea typeface="Times New Roman"/>
              </a:rPr>
              <a:t>, которые начались еще в палеозое. Закончилась она с началом последней мощной тектонической революции - называемой альпийской складчатостью около 65 млн. </a:t>
            </a:r>
            <a:r>
              <a:rPr lang="ru-RU" dirty="0" err="1">
                <a:ea typeface="Times New Roman"/>
              </a:rPr>
              <a:t>л.н</a:t>
            </a:r>
            <a:r>
              <a:rPr lang="ru-RU" dirty="0">
                <a:ea typeface="Times New Roman"/>
              </a:rPr>
              <a:t>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564904"/>
            <a:ext cx="5061942" cy="2979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4634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C00000"/>
                </a:solidFill>
              </a:rPr>
              <a:t>Мезозойская эра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76056" y="1282434"/>
            <a:ext cx="3888432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ea typeface="Times New Roman"/>
              </a:rPr>
              <a:t>Мезозойская эра была переходным периодом в развитии земной коры и жизни. Начало мезозойской эры около 250 млн. </a:t>
            </a:r>
            <a:r>
              <a:rPr lang="ru-RU" sz="1600" dirty="0" err="1">
                <a:ea typeface="Times New Roman"/>
              </a:rPr>
              <a:t>л.н</a:t>
            </a:r>
            <a:r>
              <a:rPr lang="ru-RU" sz="1600" dirty="0">
                <a:ea typeface="Times New Roman"/>
              </a:rPr>
              <a:t>. совпало с окончанием процессов называемых </a:t>
            </a:r>
            <a:r>
              <a:rPr lang="ru-RU" sz="1600" dirty="0" err="1">
                <a:ea typeface="Times New Roman"/>
              </a:rPr>
              <a:t>варисцийскими</a:t>
            </a:r>
            <a:r>
              <a:rPr lang="ru-RU" sz="1600" dirty="0">
                <a:ea typeface="Times New Roman"/>
              </a:rPr>
              <a:t> горообразовательными </a:t>
            </a:r>
            <a:r>
              <a:rPr lang="ru-RU" sz="1600" dirty="0" err="1">
                <a:ea typeface="Times New Roman"/>
              </a:rPr>
              <a:t>процесами</a:t>
            </a:r>
            <a:r>
              <a:rPr lang="ru-RU" sz="1600" dirty="0">
                <a:ea typeface="Times New Roman"/>
              </a:rPr>
              <a:t>, которые начались еще в палеозое. Закончилась она с началом последней мощной тектонической революции - называемой альпийской складчатостью около 65 млн</a:t>
            </a:r>
            <a:r>
              <a:rPr lang="ru-RU" dirty="0">
                <a:ea typeface="Times New Roman"/>
              </a:rPr>
              <a:t>. </a:t>
            </a:r>
            <a:r>
              <a:rPr lang="ru-RU" dirty="0" err="1">
                <a:ea typeface="Times New Roman"/>
              </a:rPr>
              <a:t>л.н</a:t>
            </a:r>
            <a:r>
              <a:rPr lang="ru-RU" dirty="0">
                <a:ea typeface="Times New Roman"/>
              </a:rPr>
              <a:t>.</a:t>
            </a:r>
            <a:endParaRPr lang="ru-RU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05523"/>
            <a:ext cx="4896544" cy="3231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563" y="4437112"/>
            <a:ext cx="9144000" cy="2322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Times New Roman"/>
                <a:cs typeface="Times New Roman"/>
              </a:rPr>
              <a:t>В мезозое начался распад древнего континента Гондваны, но в целом мезозойская эра была эрой относительного спокойствия, лишь иногда и ненадолго нарушаемого не значительной геологической активностью, называемой складкообразованием.</a:t>
            </a:r>
            <a:br>
              <a:rPr lang="ru-RU" dirty="0">
                <a:ea typeface="Times New Roman"/>
                <a:cs typeface="Times New Roman"/>
              </a:rPr>
            </a:br>
            <a:r>
              <a:rPr lang="ru-RU" dirty="0">
                <a:ea typeface="Times New Roman"/>
                <a:cs typeface="Times New Roman"/>
              </a:rPr>
              <a:t>    С наступлением мезозоя началось опускание суши, сопровождавшееся наступлением (</a:t>
            </a:r>
            <a:r>
              <a:rPr lang="ru-RU" dirty="0" err="1">
                <a:ea typeface="Times New Roman"/>
                <a:cs typeface="Times New Roman"/>
              </a:rPr>
              <a:t>трансргессией</a:t>
            </a:r>
            <a:r>
              <a:rPr lang="ru-RU" dirty="0">
                <a:ea typeface="Times New Roman"/>
                <a:cs typeface="Times New Roman"/>
              </a:rPr>
              <a:t>) моря. Материк Гондвана раскололся и распался на обособленные материки: Африку, Южную Америку, Австралию, Антарктиду и массив Индостанского полуострова.</a:t>
            </a:r>
            <a:endParaRPr lang="ru-RU" sz="16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63772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C00000"/>
                </a:solidFill>
              </a:rPr>
              <a:t>Мезозойская эра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628801"/>
            <a:ext cx="81369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ea typeface="Times New Roman"/>
              </a:rPr>
              <a:t>Начиная с юрского периода морские воды затопили огромные площади древних платформ (</a:t>
            </a:r>
            <a:r>
              <a:rPr lang="ru-RU" dirty="0" smtClean="0">
                <a:ea typeface="Times New Roman"/>
              </a:rPr>
              <a:t>Восточно-Европейской</a:t>
            </a:r>
            <a:r>
              <a:rPr lang="ru-RU" dirty="0">
                <a:ea typeface="Times New Roman"/>
              </a:rPr>
              <a:t>, Индостанской, Южно-американской) и только что закончившие формирование складчатые области, превратившиеся в фундамент молодых платформ (Западно-Сибирской, Скифской; </a:t>
            </a:r>
            <a:r>
              <a:rPr lang="ru-RU" dirty="0" err="1">
                <a:ea typeface="Times New Roman"/>
              </a:rPr>
              <a:t>Туранской</a:t>
            </a:r>
            <a:r>
              <a:rPr lang="ru-RU" dirty="0">
                <a:ea typeface="Times New Roman"/>
              </a:rPr>
              <a:t> и др.)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6498" y="3284984"/>
            <a:ext cx="816407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ea typeface="Times New Roman"/>
              </a:rPr>
              <a:t>В пределах Южной Европы и Юго-Западной Азии начали формироваться глубокие прогибы — геосинклинали Альпийской складчатой области. Такие же прогибы, но на океанической земной коре возникали по периферии Тихого океана. Трансгрессия (наступление) моря, расширение и углубление геосинклинальных прогибов продолжались в течение мелового периода. Только в самом конце мезозойской эра начинается поднятие материков и сокращение площади морей.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8647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ea typeface="Times New Roman"/>
                <a:cs typeface="Times New Roman"/>
              </a:rPr>
              <a:t/>
            </a:r>
            <a:br>
              <a:rPr lang="ru-RU" b="1" dirty="0" smtClean="0">
                <a:ea typeface="Times New Roman"/>
                <a:cs typeface="Times New Roman"/>
              </a:rPr>
            </a:b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Климат </a:t>
            </a:r>
            <a:r>
              <a:rPr lang="ru-RU" sz="2800" dirty="0">
                <a:solidFill>
                  <a:srgbClr val="C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 мезозойскую эру</a:t>
            </a:r>
            <a:r>
              <a:rPr lang="ru-RU" sz="2800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6891" y="1412776"/>
            <a:ext cx="89644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ea typeface="Times New Roman"/>
              </a:rPr>
              <a:t>Климат в разные периоды менялся в зависимости от движения материков. В целом климат был теплее чем сейчас. При этом он был примерно одинаковым на всей планете. Такого перепада температур между экватором и полюсами как сейчас не было. Видимо это обусловлено расположением материков в мезозойскую эру.</a:t>
            </a:r>
            <a:br>
              <a:rPr lang="ru-RU" sz="1600" dirty="0">
                <a:ea typeface="Times New Roman"/>
              </a:rPr>
            </a:br>
            <a:r>
              <a:rPr lang="ru-RU" sz="1600" dirty="0">
                <a:ea typeface="Times New Roman"/>
              </a:rPr>
              <a:t>    Появлялись и исчезали моря и горные массивы. В триасовом периоде климат засушливым. Это обусловлено расположением суши, большая часть которой была пустынной. Растительность существовала вдоль берега океана и по берегам рек.</a:t>
            </a:r>
            <a:br>
              <a:rPr lang="ru-RU" sz="1600" dirty="0">
                <a:ea typeface="Times New Roman"/>
              </a:rPr>
            </a:br>
            <a:r>
              <a:rPr lang="ru-RU" sz="1600" dirty="0">
                <a:ea typeface="Times New Roman"/>
              </a:rPr>
              <a:t>    В юрском периоде, когда материк Гондвана раскололся и его части начали расходится, климат становился более влажным, но оставался тёплым и ровным. Такое изменение климата стало толчком для развития бурной растительности и богатого животного мира.</a:t>
            </a:r>
            <a:br>
              <a:rPr lang="ru-RU" sz="1600" dirty="0">
                <a:ea typeface="Times New Roman"/>
              </a:rPr>
            </a:br>
            <a:r>
              <a:rPr lang="ru-RU" sz="1600" dirty="0">
                <a:ea typeface="Times New Roman"/>
              </a:rPr>
              <a:t>Сезонное изменение температур триасового периода начало оказывать заметное влияние на растения и животных</a:t>
            </a:r>
            <a:r>
              <a:rPr lang="ru-RU" sz="1600" dirty="0" smtClean="0">
                <a:ea typeface="Times New Roman"/>
              </a:rPr>
              <a:t>.</a:t>
            </a:r>
          </a:p>
          <a:p>
            <a:r>
              <a:rPr lang="ru-RU" sz="1600" dirty="0" smtClean="0">
                <a:ea typeface="Times New Roman"/>
              </a:rPr>
              <a:t>Отдельные </a:t>
            </a:r>
            <a:r>
              <a:rPr lang="ru-RU" sz="1600" dirty="0">
                <a:ea typeface="Times New Roman"/>
              </a:rPr>
              <a:t>группы пресмыкающихся приспособились к холодным сезонам. Именно от этих групп, в триасе произошли млекопитающие, а несколько позднее – и птицы. В конце мезозойской эры климат стал еще более холодным</a:t>
            </a:r>
            <a:r>
              <a:rPr lang="ru-RU" sz="1600" dirty="0" smtClean="0">
                <a:ea typeface="Times New Roman"/>
              </a:rPr>
              <a:t>.</a:t>
            </a:r>
          </a:p>
          <a:p>
            <a:r>
              <a:rPr lang="ru-RU" sz="1600" dirty="0" smtClean="0">
                <a:ea typeface="Times New Roman"/>
              </a:rPr>
              <a:t> </a:t>
            </a:r>
            <a:r>
              <a:rPr lang="ru-RU" sz="1600" dirty="0">
                <a:ea typeface="Times New Roman"/>
              </a:rPr>
              <a:t>Появляются листопадные древесные растения, которые в холодные сезоны частично или полностью сбрасывают листья. Данная особенность растений это приспособление к более холодному климату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425270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ru-RU" sz="2800" dirty="0">
                <a:solidFill>
                  <a:srgbClr val="C00000"/>
                </a:solidFill>
                <a:ea typeface="Times New Roman"/>
              </a:rPr>
              <a:t>Животный мир </a:t>
            </a:r>
            <a:r>
              <a:rPr lang="ru-RU" sz="2800" dirty="0" smtClean="0">
                <a:solidFill>
                  <a:srgbClr val="C00000"/>
                </a:solidFill>
                <a:ea typeface="Times New Roman"/>
              </a:rPr>
              <a:t>мезозойской эры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7169" name="Рисунок 17" descr="Описание: https://www.dinozavro.ru/paleontolog/images/mezozoy%20anteozav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962354"/>
            <a:ext cx="2695575" cy="192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859264"/>
            <a:ext cx="2345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Пресмыкающиеся.</a:t>
            </a:r>
            <a:endParaRPr 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1154" y="1217019"/>
            <a:ext cx="5286949" cy="320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solidFill>
                  <a:srgbClr val="000000"/>
                </a:solidFill>
                <a:ea typeface="Times New Roman"/>
                <a:cs typeface="Times New Roman"/>
              </a:rPr>
              <a:t>Наибольшее распространение получили в мезозое пресмыкающиеся, ставшие поистине господствующим классом этой эры. В ходе эволюции появлялись самые разные роды и виды рептилий, от маленьких - размером с курицу, до гигантских - в длину до 30 метров и весом в несколько десятков тонн. Это были и самые удивительные наземные животные, которых когда-либо носила земля.</a:t>
            </a:r>
            <a:br>
              <a:rPr lang="ru-RU" sz="1600" dirty="0">
                <a:solidFill>
                  <a:srgbClr val="000000"/>
                </a:solidFill>
                <a:ea typeface="Times New Roman"/>
                <a:cs typeface="Times New Roman"/>
              </a:rPr>
            </a:br>
            <a:r>
              <a:rPr lang="ru-RU" sz="1600" dirty="0">
                <a:solidFill>
                  <a:srgbClr val="000000"/>
                </a:solidFill>
                <a:ea typeface="Times New Roman"/>
                <a:cs typeface="Times New Roman"/>
              </a:rPr>
              <a:t>Как уже было сказано, по анатомическому строению древнейшие рептилии были близки к лабиринтодонтам.</a:t>
            </a:r>
            <a:endParaRPr lang="ru-RU" sz="1600" dirty="0">
              <a:solidFill>
                <a:srgbClr val="000000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56907" y="2931628"/>
            <a:ext cx="2490788" cy="809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ru-RU" sz="1350" b="1" dirty="0">
                <a:solidFill>
                  <a:srgbClr val="000000"/>
                </a:solidFill>
                <a:ea typeface="Times New Roman"/>
                <a:cs typeface="Times New Roman"/>
              </a:rPr>
              <a:t>Представитель пресмыкающихся раннего мезозоя - </a:t>
            </a:r>
            <a:r>
              <a:rPr lang="ru-RU" sz="1350" b="1" dirty="0" err="1">
                <a:solidFill>
                  <a:srgbClr val="000000"/>
                </a:solidFill>
                <a:ea typeface="Times New Roman"/>
                <a:cs typeface="Times New Roman"/>
              </a:rPr>
              <a:t>антеозавр</a:t>
            </a:r>
            <a:endParaRPr lang="ru-RU" sz="1100" dirty="0">
              <a:solidFill>
                <a:srgbClr val="000000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504" y="4707205"/>
            <a:ext cx="5749403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ea typeface="Times New Roman"/>
              </a:rPr>
              <a:t>Наиболее уникальной группой мезозойских пресмыкающихся были всем известные динозавры. Они развились из текодонтов и сразу обозначили свои лидирующие позиции. Еще в триасе, благодаря особенностям строения обладали лучшими скоростными данными и реакцией, динозавры очень быстро заняли господствующее положение на Земле</a:t>
            </a:r>
            <a:r>
              <a:rPr lang="ru-RU" dirty="0">
                <a:ea typeface="Times New Roman"/>
              </a:rPr>
              <a:t>.</a:t>
            </a:r>
            <a:endParaRPr lang="ru-R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663" y="4136196"/>
            <a:ext cx="3097213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1065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ru-RU" sz="2800" dirty="0">
                <a:solidFill>
                  <a:srgbClr val="C00000"/>
                </a:solidFill>
                <a:ea typeface="Times New Roman"/>
              </a:rPr>
              <a:t>Животный мир мезозойской эры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836712"/>
            <a:ext cx="1716304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ea typeface="Times New Roman"/>
                <a:cs typeface="Times New Roman"/>
              </a:rPr>
              <a:t>Головоногие.</a:t>
            </a:r>
            <a:endParaRPr lang="ru-RU" sz="16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2412" y="1271314"/>
            <a:ext cx="5184576" cy="3587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solidFill>
                  <a:srgbClr val="000000"/>
                </a:solidFill>
                <a:ea typeface="Times New Roman"/>
                <a:cs typeface="Times New Roman"/>
              </a:rPr>
              <a:t>Мезозойские беспозвоночные по своему характеру уже приближались к современным. Видное место среди них занимали головоногие, к которым принадлежат современные кальмары и осьминоги. К мезозойским представителям</a:t>
            </a:r>
            <a:br>
              <a:rPr lang="ru-RU" sz="1600" dirty="0">
                <a:solidFill>
                  <a:srgbClr val="000000"/>
                </a:solidFill>
                <a:ea typeface="Times New Roman"/>
                <a:cs typeface="Times New Roman"/>
              </a:rPr>
            </a:br>
            <a:r>
              <a:rPr lang="ru-RU" sz="1600" dirty="0">
                <a:solidFill>
                  <a:srgbClr val="000000"/>
                </a:solidFill>
                <a:ea typeface="Times New Roman"/>
                <a:cs typeface="Times New Roman"/>
              </a:rPr>
              <a:t>этой группы принадлежали аммониты с раковиной, закрученной в «бараний рог», и белемниты, внутренняя раковина которых имела сигарообразную форму и обрастала мякотью тела — мантией</a:t>
            </a:r>
            <a:r>
              <a:rPr lang="ru-RU" sz="1600" dirty="0" smtClean="0">
                <a:solidFill>
                  <a:srgbClr val="000000"/>
                </a:solidFill>
                <a:ea typeface="Times New Roman"/>
                <a:cs typeface="Times New Roman"/>
              </a:rPr>
              <a:t>.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solidFill>
                <a:srgbClr val="000000"/>
              </a:solidFill>
              <a:latin typeface="Calibri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endParaRPr lang="ru-RU" sz="1100" dirty="0">
              <a:solidFill>
                <a:srgbClr val="000000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866" y="1007547"/>
            <a:ext cx="2974975" cy="2236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508104" y="3244334"/>
            <a:ext cx="35125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ahoma"/>
                <a:ea typeface="Times New Roman"/>
              </a:rPr>
              <a:t>Белемнит </a:t>
            </a:r>
            <a:r>
              <a:rPr lang="ru-RU" b="1" dirty="0">
                <a:latin typeface="Tahoma"/>
                <a:ea typeface="Times New Roman"/>
              </a:rPr>
              <a:t>мезозойской эры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671298" y="4149080"/>
            <a:ext cx="545333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rgbClr val="000000"/>
                </a:solidFill>
                <a:ea typeface="Times New Roman"/>
              </a:rPr>
              <a:t>Табулятов и </a:t>
            </a:r>
            <a:r>
              <a:rPr lang="ru-RU" sz="1600" b="1" dirty="0" err="1">
                <a:solidFill>
                  <a:srgbClr val="000000"/>
                </a:solidFill>
                <a:ea typeface="Times New Roman"/>
              </a:rPr>
              <a:t>четырехлучевых</a:t>
            </a:r>
            <a:r>
              <a:rPr lang="ru-RU" sz="1600" b="1" dirty="0">
                <a:solidFill>
                  <a:srgbClr val="000000"/>
                </a:solidFill>
                <a:ea typeface="Times New Roman"/>
              </a:rPr>
              <a:t> кораллов </a:t>
            </a:r>
            <a:r>
              <a:rPr lang="ru-RU" sz="1600" dirty="0">
                <a:solidFill>
                  <a:srgbClr val="000000"/>
                </a:solidFill>
                <a:ea typeface="Times New Roman"/>
              </a:rPr>
              <a:t>уже не было в мезозойских морях. Их место заняли </a:t>
            </a:r>
            <a:r>
              <a:rPr lang="ru-RU" sz="1600" dirty="0" err="1">
                <a:solidFill>
                  <a:srgbClr val="000000"/>
                </a:solidFill>
                <a:ea typeface="Times New Roman"/>
              </a:rPr>
              <a:t>шестилучевые</a:t>
            </a:r>
            <a:r>
              <a:rPr lang="ru-RU" sz="1600" dirty="0">
                <a:solidFill>
                  <a:srgbClr val="000000"/>
                </a:solidFill>
                <a:ea typeface="Times New Roman"/>
              </a:rPr>
              <a:t> кораллы (</a:t>
            </a:r>
            <a:r>
              <a:rPr lang="ru-RU" sz="1600" dirty="0" err="1">
                <a:solidFill>
                  <a:srgbClr val="000000"/>
                </a:solidFill>
                <a:ea typeface="Times New Roman"/>
              </a:rPr>
              <a:t>Hexacoralla</a:t>
            </a:r>
            <a:r>
              <a:rPr lang="ru-RU" sz="1600" dirty="0">
                <a:solidFill>
                  <a:srgbClr val="000000"/>
                </a:solidFill>
                <a:ea typeface="Times New Roman"/>
              </a:rPr>
              <a:t>), колонии которых были активными </a:t>
            </a:r>
            <a:r>
              <a:rPr lang="ru-RU" sz="1600" dirty="0" err="1">
                <a:solidFill>
                  <a:srgbClr val="000000"/>
                </a:solidFill>
                <a:ea typeface="Times New Roman"/>
              </a:rPr>
              <a:t>рифообразователями</a:t>
            </a:r>
            <a:r>
              <a:rPr lang="ru-RU" sz="1600" dirty="0">
                <a:solidFill>
                  <a:srgbClr val="000000"/>
                </a:solidFill>
                <a:ea typeface="Times New Roman"/>
              </a:rPr>
              <a:t> — построенные ими морские рифы широк распространены ныне в Тихом океане. </a:t>
            </a:r>
          </a:p>
          <a:p>
            <a:pPr lvl="0"/>
            <a:r>
              <a:rPr lang="ru-RU" sz="1600" dirty="0">
                <a:solidFill>
                  <a:srgbClr val="000000"/>
                </a:solidFill>
                <a:ea typeface="Times New Roman"/>
              </a:rPr>
              <a:t>Некоторые группы </a:t>
            </a:r>
            <a:r>
              <a:rPr lang="ru-RU" sz="1600" b="1" dirty="0" err="1">
                <a:solidFill>
                  <a:srgbClr val="000000"/>
                </a:solidFill>
                <a:ea typeface="Times New Roman"/>
              </a:rPr>
              <a:t>брахиопод</a:t>
            </a:r>
            <a:r>
              <a:rPr lang="ru-RU" sz="1600" dirty="0">
                <a:solidFill>
                  <a:srgbClr val="000000"/>
                </a:solidFill>
                <a:ea typeface="Times New Roman"/>
              </a:rPr>
              <a:t> еще развивались в мезозое, например, </a:t>
            </a:r>
            <a:r>
              <a:rPr lang="ru-RU" sz="1600" dirty="0" err="1">
                <a:solidFill>
                  <a:srgbClr val="000000"/>
                </a:solidFill>
                <a:ea typeface="Times New Roman"/>
              </a:rPr>
              <a:t>Terebratulacea</a:t>
            </a:r>
            <a:r>
              <a:rPr lang="ru-RU" sz="1600" dirty="0">
                <a:solidFill>
                  <a:srgbClr val="000000"/>
                </a:solidFill>
                <a:ea typeface="Times New Roman"/>
              </a:rPr>
              <a:t> и </a:t>
            </a:r>
            <a:r>
              <a:rPr lang="ru-RU" sz="1600" dirty="0" err="1">
                <a:solidFill>
                  <a:srgbClr val="000000"/>
                </a:solidFill>
                <a:ea typeface="Times New Roman"/>
              </a:rPr>
              <a:t>Rhynchonellacea</a:t>
            </a:r>
            <a:r>
              <a:rPr lang="ru-RU" sz="1600" dirty="0">
                <a:solidFill>
                  <a:srgbClr val="000000"/>
                </a:solidFill>
                <a:ea typeface="Times New Roman"/>
              </a:rPr>
              <a:t>, но подавляющее большинство их пришло в упадок.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241204"/>
            <a:ext cx="2152650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5964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/>
          <a:lstStyle/>
          <a:p>
            <a:r>
              <a:rPr lang="ru-RU" sz="2800" dirty="0">
                <a:solidFill>
                  <a:srgbClr val="C00000"/>
                </a:solidFill>
                <a:ea typeface="Times New Roman"/>
              </a:rPr>
              <a:t>Животный мир мезозойской эры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836712"/>
            <a:ext cx="82444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ea typeface="Times New Roman"/>
              </a:rPr>
              <a:t>Мезозойские </a:t>
            </a:r>
            <a:r>
              <a:rPr lang="ru-RU" b="1" dirty="0">
                <a:ea typeface="Times New Roman"/>
              </a:rPr>
              <a:t>иглокожие </a:t>
            </a:r>
            <a:r>
              <a:rPr lang="ru-RU" dirty="0">
                <a:ea typeface="Times New Roman"/>
              </a:rPr>
              <a:t>были представлены различными видами морских лилий, или </a:t>
            </a:r>
            <a:r>
              <a:rPr lang="ru-RU" dirty="0" err="1">
                <a:ea typeface="Times New Roman"/>
              </a:rPr>
              <a:t>криноидей</a:t>
            </a:r>
            <a:r>
              <a:rPr lang="ru-RU" dirty="0">
                <a:ea typeface="Times New Roman"/>
              </a:rPr>
              <a:t> (</a:t>
            </a:r>
            <a:r>
              <a:rPr lang="ru-RU" dirty="0" err="1">
                <a:ea typeface="Times New Roman"/>
              </a:rPr>
              <a:t>Crinoidea</a:t>
            </a:r>
            <a:r>
              <a:rPr lang="ru-RU" dirty="0">
                <a:ea typeface="Times New Roman"/>
              </a:rPr>
              <a:t>), которые процветали на мелководье юрских и отчасти меловых морей. Однако наибольшего прогресса достигли морские ежи (</a:t>
            </a:r>
            <a:r>
              <a:rPr lang="ru-RU" dirty="0" err="1">
                <a:ea typeface="Times New Roman"/>
              </a:rPr>
              <a:t>Echinoidca</a:t>
            </a:r>
            <a:r>
              <a:rPr lang="ru-RU" dirty="0">
                <a:ea typeface="Times New Roman"/>
              </a:rPr>
              <a:t>); на сегодняшний</a:t>
            </a:r>
            <a:br>
              <a:rPr lang="ru-RU" dirty="0">
                <a:ea typeface="Times New Roman"/>
              </a:rPr>
            </a:br>
            <a:r>
              <a:rPr lang="ru-RU" dirty="0">
                <a:ea typeface="Times New Roman"/>
              </a:rPr>
              <a:t>день из мезозоя описано бесчисленное множество их видов. Обильными были морские звезды (</a:t>
            </a:r>
            <a:r>
              <a:rPr lang="ru-RU" dirty="0" err="1">
                <a:ea typeface="Times New Roman"/>
              </a:rPr>
              <a:t>Asteroidea</a:t>
            </a:r>
            <a:r>
              <a:rPr lang="ru-RU" dirty="0">
                <a:ea typeface="Times New Roman"/>
              </a:rPr>
              <a:t>) и </a:t>
            </a:r>
            <a:r>
              <a:rPr lang="ru-RU" dirty="0" err="1">
                <a:ea typeface="Times New Roman"/>
              </a:rPr>
              <a:t>офидры</a:t>
            </a:r>
            <a:r>
              <a:rPr lang="ru-RU" dirty="0">
                <a:ea typeface="Times New Roman"/>
              </a:rPr>
              <a:t>.</a:t>
            </a:r>
            <a:br>
              <a:rPr lang="ru-RU" dirty="0">
                <a:ea typeface="Times New Roman"/>
              </a:rPr>
            </a:b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24944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924943"/>
            <a:ext cx="2808312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7" y="2924943"/>
            <a:ext cx="2448272" cy="2072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9228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ru-RU" sz="2800" dirty="0">
                <a:solidFill>
                  <a:srgbClr val="C00000"/>
                </a:solidFill>
                <a:ea typeface="Times New Roman"/>
              </a:rPr>
              <a:t>Животный мир мезозойской эры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764704"/>
            <a:ext cx="626469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ea typeface="Times New Roman"/>
              </a:rPr>
              <a:t>    По сравнению с палеозойской эрой в мезозое сильно распространились и </a:t>
            </a:r>
            <a:r>
              <a:rPr lang="ru-RU" sz="1600" b="1" dirty="0">
                <a:ea typeface="Times New Roman"/>
              </a:rPr>
              <a:t>двустворчатые моллюски</a:t>
            </a:r>
            <a:r>
              <a:rPr lang="ru-RU" sz="1600" dirty="0">
                <a:ea typeface="Times New Roman"/>
              </a:rPr>
              <a:t>. Уже в триасе появилось много их новых родов (</a:t>
            </a:r>
            <a:r>
              <a:rPr lang="ru-RU" sz="1600" dirty="0" err="1">
                <a:ea typeface="Times New Roman"/>
              </a:rPr>
              <a:t>Pseudomonotis</a:t>
            </a:r>
            <a:r>
              <a:rPr lang="ru-RU" sz="1600" dirty="0">
                <a:ea typeface="Times New Roman"/>
              </a:rPr>
              <a:t>, </a:t>
            </a:r>
            <a:r>
              <a:rPr lang="ru-RU" sz="1600" dirty="0" err="1">
                <a:ea typeface="Times New Roman"/>
              </a:rPr>
              <a:t>Pteria</a:t>
            </a:r>
            <a:r>
              <a:rPr lang="ru-RU" sz="1600" dirty="0">
                <a:ea typeface="Times New Roman"/>
              </a:rPr>
              <a:t>, </a:t>
            </a:r>
            <a:r>
              <a:rPr lang="ru-RU" sz="1600" dirty="0" err="1">
                <a:ea typeface="Times New Roman"/>
              </a:rPr>
              <a:t>Daonella</a:t>
            </a:r>
            <a:r>
              <a:rPr lang="ru-RU" sz="1600" dirty="0">
                <a:ea typeface="Times New Roman"/>
              </a:rPr>
              <a:t> и др.). В начале этого периода мы встречаем также первых устриц, которые позже станут одной из самых распространенных групп моллюсков в мезозойских морях. Появление новых групп моллюсков продолжается и в юре, характерными родами этого времени были </a:t>
            </a:r>
            <a:r>
              <a:rPr lang="ru-RU" sz="1600" dirty="0" err="1">
                <a:ea typeface="Times New Roman"/>
              </a:rPr>
              <a:t>Trigonia</a:t>
            </a:r>
            <a:r>
              <a:rPr lang="ru-RU" sz="1600" dirty="0">
                <a:ea typeface="Times New Roman"/>
              </a:rPr>
              <a:t> и </a:t>
            </a:r>
            <a:r>
              <a:rPr lang="ru-RU" sz="1600" dirty="0" err="1">
                <a:ea typeface="Times New Roman"/>
              </a:rPr>
              <a:t>Gryphaea</a:t>
            </a:r>
            <a:r>
              <a:rPr lang="ru-RU" sz="1600" dirty="0">
                <a:ea typeface="Times New Roman"/>
              </a:rPr>
              <a:t>, причисляемые к устрицам. В меловых формациях можно найти забавные типы двустворчатых — рудистов, </a:t>
            </a:r>
            <a:r>
              <a:rPr lang="ru-RU" sz="1600" dirty="0" err="1">
                <a:ea typeface="Times New Roman"/>
              </a:rPr>
              <a:t>кубковидные</a:t>
            </a:r>
            <a:r>
              <a:rPr lang="ru-RU" sz="1600" dirty="0">
                <a:ea typeface="Times New Roman"/>
              </a:rPr>
              <a:t> раковины которых имели у основания особую крышечку. </a:t>
            </a: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0833" y="3789040"/>
            <a:ext cx="630739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ea typeface="Times New Roman"/>
              </a:rPr>
              <a:t>В ходе юрского периода вновь пережили расцвет фораминиферы, пережившие меловой период и дошедшие до современных времен. Вообще одноклеточные простейшие были важным компонентом в образовании осадочных</a:t>
            </a:r>
            <a:br>
              <a:rPr lang="ru-RU" sz="1600" dirty="0">
                <a:ea typeface="Times New Roman"/>
              </a:rPr>
            </a:br>
            <a:r>
              <a:rPr lang="ru-RU" sz="1600" dirty="0">
                <a:ea typeface="Times New Roman"/>
              </a:rPr>
              <a:t>пород мезозоя, и сегодня они помогают нам устанавливать возраст различных слоев. Меловой период был также временем быстрого развития новых типов губок и некоторых членистоногих, в частности насекомых и десятиногих раков</a:t>
            </a:r>
            <a:endParaRPr lang="ru-RU" sz="16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340768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518" y="3717032"/>
            <a:ext cx="249555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93617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/>
          <a:lstStyle/>
          <a:p>
            <a:r>
              <a:rPr lang="ru-RU" sz="2800" dirty="0">
                <a:solidFill>
                  <a:srgbClr val="C00000"/>
                </a:solidFill>
                <a:ea typeface="Times New Roman"/>
              </a:rPr>
              <a:t>Животный мир мезозойской эры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81720" y="836712"/>
            <a:ext cx="476634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ea typeface="Times New Roman"/>
              </a:rPr>
              <a:t>Мезозойская эра была временем неудержимой </a:t>
            </a:r>
            <a:r>
              <a:rPr lang="ru-RU" sz="1600" b="1" dirty="0">
                <a:ea typeface="Times New Roman"/>
              </a:rPr>
              <a:t>экспансии позвоночных</a:t>
            </a:r>
            <a:r>
              <a:rPr lang="ru-RU" sz="1600" dirty="0">
                <a:ea typeface="Times New Roman"/>
              </a:rPr>
              <a:t>. Из палеозойских </a:t>
            </a:r>
            <a:r>
              <a:rPr lang="ru-RU" sz="1600" b="1" dirty="0">
                <a:ea typeface="Times New Roman"/>
              </a:rPr>
              <a:t>рыб</a:t>
            </a:r>
            <a:r>
              <a:rPr lang="ru-RU" sz="1600" dirty="0">
                <a:ea typeface="Times New Roman"/>
              </a:rPr>
              <a:t> лишь немногие перешли в мезозой, как это удалось роду </a:t>
            </a:r>
            <a:r>
              <a:rPr lang="ru-RU" sz="1600" dirty="0" err="1">
                <a:ea typeface="Times New Roman"/>
              </a:rPr>
              <a:t>Xenacanthus</a:t>
            </a:r>
            <a:r>
              <a:rPr lang="ru-RU" sz="1600" dirty="0">
                <a:ea typeface="Times New Roman"/>
              </a:rPr>
              <a:t>, последнему представителю пресноводных акул палеозоя, известному из пресноводных отложений австралийского триаса. Морские акулы продолжали развиваться в течение всего мезозоя; большинство современных родов было представлено уже в морях мелового времени, в частности </a:t>
            </a:r>
            <a:r>
              <a:rPr lang="ru-RU" sz="1600" dirty="0" err="1">
                <a:ea typeface="Times New Roman"/>
              </a:rPr>
              <a:t>Carcharias</a:t>
            </a:r>
            <a:r>
              <a:rPr lang="ru-RU" sz="1600" dirty="0">
                <a:ea typeface="Times New Roman"/>
              </a:rPr>
              <a:t>, </a:t>
            </a:r>
            <a:r>
              <a:rPr lang="ru-RU" sz="1600" dirty="0" err="1">
                <a:ea typeface="Times New Roman"/>
              </a:rPr>
              <a:t>Carcharodon</a:t>
            </a:r>
            <a:r>
              <a:rPr lang="ru-RU" sz="1600" dirty="0">
                <a:ea typeface="Times New Roman"/>
              </a:rPr>
              <a:t>, </a:t>
            </a:r>
            <a:r>
              <a:rPr lang="ru-RU" sz="1600" dirty="0" err="1">
                <a:ea typeface="Times New Roman"/>
              </a:rPr>
              <a:t>Isurus</a:t>
            </a:r>
            <a:r>
              <a:rPr lang="ru-RU" sz="1600" dirty="0">
                <a:ea typeface="Times New Roman"/>
              </a:rPr>
              <a:t> и др</a:t>
            </a:r>
            <a:r>
              <a:rPr lang="ru-RU" sz="1600" dirty="0" smtClean="0">
                <a:ea typeface="Times New Roman"/>
              </a:rPr>
              <a:t>.</a:t>
            </a:r>
          </a:p>
          <a:p>
            <a:r>
              <a:rPr lang="ru-RU" sz="1600" b="1" dirty="0" err="1" smtClean="0">
                <a:ea typeface="Times New Roman"/>
              </a:rPr>
              <a:t>Лучеперые</a:t>
            </a:r>
            <a:r>
              <a:rPr lang="ru-RU" sz="1600" b="1" dirty="0" smtClean="0">
                <a:ea typeface="Times New Roman"/>
              </a:rPr>
              <a:t> </a:t>
            </a:r>
            <a:r>
              <a:rPr lang="ru-RU" sz="1600" b="1" dirty="0">
                <a:ea typeface="Times New Roman"/>
              </a:rPr>
              <a:t>рыбы</a:t>
            </a:r>
            <a:r>
              <a:rPr lang="ru-RU" sz="1600" dirty="0">
                <a:ea typeface="Times New Roman"/>
              </a:rPr>
              <a:t>, возникшие еще в конце силура, первоначально обитали только в пресноводных водоемах, но с </a:t>
            </a:r>
            <a:r>
              <a:rPr lang="ru-RU" sz="1600" dirty="0" err="1">
                <a:ea typeface="Times New Roman"/>
              </a:rPr>
              <a:t>перми</a:t>
            </a:r>
            <a:r>
              <a:rPr lang="ru-RU" sz="1600" dirty="0">
                <a:ea typeface="Times New Roman"/>
              </a:rPr>
              <a:t> они начинают выходить в моря, где размножаются необычайно и с триаса и до наших дней сохраняют за собой господствующее положение. </a:t>
            </a:r>
            <a:endParaRPr lang="ru-RU" sz="1600" dirty="0" smtClean="0">
              <a:ea typeface="Times New Roman"/>
            </a:endParaRPr>
          </a:p>
          <a:p>
            <a:r>
              <a:rPr lang="ru-RU" sz="1600" dirty="0" smtClean="0">
                <a:ea typeface="Times New Roman"/>
              </a:rPr>
              <a:t>Почти кистеперые рыбы вымерли </a:t>
            </a:r>
            <a:r>
              <a:rPr lang="ru-RU" sz="1600" dirty="0">
                <a:ea typeface="Times New Roman"/>
              </a:rPr>
              <a:t>в мезозое, в меловых породах найдены лишь единичные их роды (</a:t>
            </a:r>
            <a:r>
              <a:rPr lang="ru-RU" sz="1600" dirty="0" err="1">
                <a:ea typeface="Times New Roman"/>
              </a:rPr>
              <a:t>Macropoma</a:t>
            </a:r>
            <a:r>
              <a:rPr lang="ru-RU" sz="1600" dirty="0">
                <a:ea typeface="Times New Roman"/>
              </a:rPr>
              <a:t>, </a:t>
            </a:r>
            <a:r>
              <a:rPr lang="ru-RU" sz="1600" dirty="0" err="1">
                <a:ea typeface="Times New Roman"/>
              </a:rPr>
              <a:t>Mawsonia</a:t>
            </a:r>
            <a:r>
              <a:rPr lang="ru-RU" sz="1600" dirty="0">
                <a:ea typeface="Times New Roman"/>
              </a:rPr>
              <a:t>).</a:t>
            </a:r>
            <a:endParaRPr lang="ru-RU" sz="16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980728"/>
            <a:ext cx="3672408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645024"/>
            <a:ext cx="3960440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2461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C00000"/>
                </a:solidFill>
                <a:ea typeface="Times New Roman"/>
              </a:rPr>
              <a:t>Животный мир мезозойской эры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340768"/>
            <a:ext cx="4752528" cy="4233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Times New Roman"/>
                <a:cs typeface="Times New Roman"/>
              </a:rPr>
              <a:t>Представители класса птиц (</a:t>
            </a:r>
            <a:r>
              <a:rPr lang="ru-RU" dirty="0" err="1">
                <a:ea typeface="Times New Roman"/>
                <a:cs typeface="Times New Roman"/>
              </a:rPr>
              <a:t>Aves</a:t>
            </a:r>
            <a:r>
              <a:rPr lang="ru-RU" dirty="0">
                <a:ea typeface="Times New Roman"/>
                <a:cs typeface="Times New Roman"/>
              </a:rPr>
              <a:t>) впервые появляются в юрских отложениях. Остатки археоптерикса (</a:t>
            </a:r>
            <a:r>
              <a:rPr lang="ru-RU" dirty="0" err="1">
                <a:ea typeface="Times New Roman"/>
                <a:cs typeface="Times New Roman"/>
              </a:rPr>
              <a:t>Archaeopteryx</a:t>
            </a:r>
            <a:r>
              <a:rPr lang="ru-RU" dirty="0">
                <a:ea typeface="Times New Roman"/>
                <a:cs typeface="Times New Roman"/>
              </a:rPr>
              <a:t>), широко известной и пока единственной известной </a:t>
            </a:r>
            <a:r>
              <a:rPr lang="ru-RU" dirty="0" err="1">
                <a:ea typeface="Times New Roman"/>
                <a:cs typeface="Times New Roman"/>
              </a:rPr>
              <a:t>первоптицы</a:t>
            </a:r>
            <a:r>
              <a:rPr lang="ru-RU" dirty="0">
                <a:ea typeface="Times New Roman"/>
                <a:cs typeface="Times New Roman"/>
              </a:rPr>
              <a:t>, были найдены в литографских сланцах верхней юры, близ баварского города </a:t>
            </a:r>
            <a:r>
              <a:rPr lang="ru-RU" dirty="0" err="1">
                <a:ea typeface="Times New Roman"/>
                <a:cs typeface="Times New Roman"/>
              </a:rPr>
              <a:t>Золнхофена</a:t>
            </a:r>
            <a:r>
              <a:rPr lang="ru-RU" dirty="0">
                <a:ea typeface="Times New Roman"/>
                <a:cs typeface="Times New Roman"/>
              </a:rPr>
              <a:t> (ФРГ). В меловой период эволюция птиц шла быстрыми темпами; характерными для этого времени родами были ихтиорнис (</a:t>
            </a:r>
            <a:r>
              <a:rPr lang="ru-RU" dirty="0" err="1">
                <a:ea typeface="Times New Roman"/>
                <a:cs typeface="Times New Roman"/>
              </a:rPr>
              <a:t>Ichthyornis</a:t>
            </a:r>
            <a:r>
              <a:rPr lang="ru-RU" dirty="0">
                <a:ea typeface="Times New Roman"/>
                <a:cs typeface="Times New Roman"/>
              </a:rPr>
              <a:t>) и </a:t>
            </a:r>
            <a:r>
              <a:rPr lang="ru-RU" dirty="0" err="1">
                <a:ea typeface="Times New Roman"/>
                <a:cs typeface="Times New Roman"/>
              </a:rPr>
              <a:t>гесперорнис</a:t>
            </a:r>
            <a:r>
              <a:rPr lang="ru-RU" dirty="0">
                <a:ea typeface="Times New Roman"/>
                <a:cs typeface="Times New Roman"/>
              </a:rPr>
              <a:t> (</a:t>
            </a:r>
            <a:r>
              <a:rPr lang="ru-RU" dirty="0" err="1">
                <a:ea typeface="Times New Roman"/>
                <a:cs typeface="Times New Roman"/>
              </a:rPr>
              <a:t>Hesperornis</a:t>
            </a:r>
            <a:r>
              <a:rPr lang="ru-RU" dirty="0">
                <a:ea typeface="Times New Roman"/>
                <a:cs typeface="Times New Roman"/>
              </a:rPr>
              <a:t>), еще обладавшие </a:t>
            </a:r>
            <a:r>
              <a:rPr lang="ru-RU" dirty="0" err="1">
                <a:ea typeface="Times New Roman"/>
                <a:cs typeface="Times New Roman"/>
              </a:rPr>
              <a:t>озубленными</a:t>
            </a:r>
            <a:r>
              <a:rPr lang="ru-RU" dirty="0">
                <a:ea typeface="Times New Roman"/>
                <a:cs typeface="Times New Roman"/>
              </a:rPr>
              <a:t> челюстями.</a:t>
            </a:r>
            <a:endParaRPr lang="ru-RU" sz="16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281" y="1324961"/>
            <a:ext cx="3569822" cy="2095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048" y="3645024"/>
            <a:ext cx="2592288" cy="2725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74837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C00000"/>
                </a:solidFill>
                <a:ea typeface="Times New Roman"/>
              </a:rPr>
              <a:t>Животный мир мезозойской эры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196752"/>
            <a:ext cx="511256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ea typeface="Times New Roman"/>
              </a:rPr>
              <a:t>Первые млекопитающие (</a:t>
            </a:r>
            <a:r>
              <a:rPr lang="ru-RU" sz="1600" dirty="0" err="1">
                <a:ea typeface="Times New Roman"/>
              </a:rPr>
              <a:t>Mammalia</a:t>
            </a:r>
            <a:r>
              <a:rPr lang="ru-RU" sz="1600" dirty="0">
                <a:ea typeface="Times New Roman"/>
              </a:rPr>
              <a:t>), скромные зверьки, размерами не превышающие мышь, произошли от звероподобных пресмыкающихся в позднем триасе. В течение всего мезозоя они оставались немногочисленными и к концу эры первоначальные роды в основном вымерли. Самой древней группой млекопитающих были </a:t>
            </a:r>
            <a:r>
              <a:rPr lang="ru-RU" sz="1600" dirty="0" err="1">
                <a:ea typeface="Times New Roman"/>
              </a:rPr>
              <a:t>триконодонты</a:t>
            </a:r>
            <a:r>
              <a:rPr lang="ru-RU" sz="1600" dirty="0">
                <a:ea typeface="Times New Roman"/>
              </a:rPr>
              <a:t> (</a:t>
            </a:r>
            <a:r>
              <a:rPr lang="ru-RU" sz="1600" dirty="0" err="1">
                <a:ea typeface="Times New Roman"/>
              </a:rPr>
              <a:t>Triconodonta</a:t>
            </a:r>
            <a:r>
              <a:rPr lang="ru-RU" sz="1600" dirty="0">
                <a:ea typeface="Times New Roman"/>
              </a:rPr>
              <a:t>), к которым принадлежит и наиболее известный из триасовых млекопитающих </a:t>
            </a:r>
            <a:r>
              <a:rPr lang="ru-RU" sz="1600" dirty="0" err="1">
                <a:ea typeface="Times New Roman"/>
              </a:rPr>
              <a:t>Morganucodon</a:t>
            </a:r>
            <a:r>
              <a:rPr lang="ru-RU" sz="1600" dirty="0">
                <a:ea typeface="Times New Roman"/>
              </a:rPr>
              <a:t>. В юрском периоде появляется ряд новых групп млекопитающих.</a:t>
            </a:r>
            <a:br>
              <a:rPr lang="ru-RU" sz="1600" dirty="0">
                <a:ea typeface="Times New Roman"/>
              </a:rPr>
            </a:br>
            <a:r>
              <a:rPr lang="ru-RU" sz="1600" dirty="0">
                <a:ea typeface="Times New Roman"/>
              </a:rPr>
              <a:t>    Из всех названных групп мезозой пережили лишь немногие, последние из которых вымирают в эоцене. Предками основных групп современных млекопитающих - сумчатых (</a:t>
            </a:r>
            <a:r>
              <a:rPr lang="ru-RU" sz="1600" dirty="0" err="1">
                <a:ea typeface="Times New Roman"/>
              </a:rPr>
              <a:t>Marsupialia</a:t>
            </a:r>
            <a:r>
              <a:rPr lang="ru-RU" sz="1600" dirty="0">
                <a:ea typeface="Times New Roman"/>
              </a:rPr>
              <a:t>) и плацентарных (</a:t>
            </a:r>
            <a:r>
              <a:rPr lang="ru-RU" sz="1600" dirty="0" err="1">
                <a:ea typeface="Times New Roman"/>
              </a:rPr>
              <a:t>Placentalid</a:t>
            </a:r>
            <a:r>
              <a:rPr lang="ru-RU" sz="1600" dirty="0">
                <a:ea typeface="Times New Roman"/>
              </a:rPr>
              <a:t>) были </a:t>
            </a:r>
            <a:r>
              <a:rPr lang="ru-RU" sz="1600" dirty="0" err="1">
                <a:ea typeface="Times New Roman"/>
              </a:rPr>
              <a:t>Eupantotheria</a:t>
            </a:r>
            <a:r>
              <a:rPr lang="ru-RU" sz="1600" dirty="0">
                <a:ea typeface="Times New Roman"/>
              </a:rPr>
              <a:t>. Как сумчатые, так и плацентарные появились в конце мелового периода. Наиболее древней группой плацентарных являются насекомоядные (</a:t>
            </a:r>
            <a:r>
              <a:rPr lang="ru-RU" sz="1600" dirty="0" err="1">
                <a:ea typeface="Times New Roman"/>
              </a:rPr>
              <a:t>Insectivora</a:t>
            </a:r>
            <a:r>
              <a:rPr lang="ru-RU" sz="1600" dirty="0">
                <a:ea typeface="Times New Roman"/>
              </a:rPr>
              <a:t>), сохранившиеся и в наше время. </a:t>
            </a:r>
            <a:endParaRPr lang="ru-RU" sz="16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196752"/>
            <a:ext cx="2939053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113" y="3284984"/>
            <a:ext cx="3649887" cy="2557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07603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92088"/>
          </a:xfrm>
        </p:spPr>
        <p:txBody>
          <a:bodyPr/>
          <a:lstStyle/>
          <a:p>
            <a:r>
              <a:rPr lang="ru-RU" sz="2800" dirty="0" smtClean="0">
                <a:solidFill>
                  <a:srgbClr val="C00000"/>
                </a:solidFill>
                <a:ea typeface="Times New Roman"/>
              </a:rPr>
              <a:t>мезозойская эра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50954" y="4149080"/>
            <a:ext cx="8441526" cy="2322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Times New Roman"/>
                <a:cs typeface="Times New Roman"/>
              </a:rPr>
              <a:t>Мощные тектонические процессы альпийской складчатости, воздвигнувшие новые горные хребты и изменившие очертания континентов, в корне изменили географическую и климатическую обстановку. Почти все мезозойские группы животного и растительного царства отступают, вымирают, исчезают; на развалинах старого возникает новый мир, мир кайнозойской эры, в которой жизнь получает новый толчок к развитию и, в конце концов, формируются ныне живущие виды организмов.</a:t>
            </a:r>
            <a:endParaRPr lang="ru-RU" sz="16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153" y="951740"/>
            <a:ext cx="6096000" cy="303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69582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ru-RU" sz="2800" dirty="0" smtClean="0">
                <a:solidFill>
                  <a:srgbClr val="C00000"/>
                </a:solidFill>
              </a:rPr>
              <a:t>Полезные ископаемые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5" t="23265" r="7818" b="7563"/>
          <a:stretch/>
        </p:blipFill>
        <p:spPr bwMode="auto">
          <a:xfrm>
            <a:off x="827584" y="1052736"/>
            <a:ext cx="7830026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774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rgbClr val="0070C0"/>
                </a:solidFill>
              </a:rPr>
              <a:t>Кайнозойская эра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268760"/>
            <a:ext cx="3312368" cy="3359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dirty="0" smtClean="0">
                <a:solidFill>
                  <a:srgbClr val="363636"/>
                </a:solidFill>
              </a:rPr>
              <a:t>Началась около </a:t>
            </a:r>
            <a:r>
              <a:rPr lang="ru-RU" b="1" dirty="0" smtClean="0">
                <a:solidFill>
                  <a:srgbClr val="363636"/>
                </a:solidFill>
              </a:rPr>
              <a:t>65-</a:t>
            </a:r>
            <a:r>
              <a:rPr lang="ru-RU" b="1" dirty="0">
                <a:solidFill>
                  <a:srgbClr val="363636"/>
                </a:solidFill>
              </a:rPr>
              <a:t> 66</a:t>
            </a:r>
            <a:r>
              <a:rPr lang="ru-RU" dirty="0">
                <a:solidFill>
                  <a:srgbClr val="363636"/>
                </a:solidFill>
              </a:rPr>
              <a:t> миллионов лет назад, она продолжается по сегодняшний день. Много изменений произошло в климате и природе планеты. Этот отрезок времени можно поделить на </a:t>
            </a:r>
            <a:r>
              <a:rPr lang="ru-RU" b="1" dirty="0">
                <a:solidFill>
                  <a:srgbClr val="363636"/>
                </a:solidFill>
              </a:rPr>
              <a:t>3</a:t>
            </a:r>
            <a:r>
              <a:rPr lang="ru-RU" dirty="0">
                <a:solidFill>
                  <a:srgbClr val="363636"/>
                </a:solidFill>
              </a:rPr>
              <a:t> периода.</a:t>
            </a:r>
          </a:p>
          <a:p>
            <a:pPr>
              <a:buFont typeface="Arial"/>
              <a:buChar char="•"/>
            </a:pPr>
            <a:r>
              <a:rPr lang="ru-RU" sz="2000" dirty="0">
                <a:solidFill>
                  <a:srgbClr val="363636"/>
                </a:solidFill>
              </a:rPr>
              <a:t>палеоген;</a:t>
            </a:r>
          </a:p>
          <a:p>
            <a:pPr>
              <a:buFont typeface="Arial"/>
              <a:buChar char="•"/>
            </a:pPr>
            <a:r>
              <a:rPr lang="ru-RU" sz="2000" dirty="0">
                <a:solidFill>
                  <a:srgbClr val="363636"/>
                </a:solidFill>
              </a:rPr>
              <a:t>неоген;</a:t>
            </a:r>
          </a:p>
          <a:p>
            <a:pPr>
              <a:buFont typeface="Arial"/>
              <a:buChar char="•"/>
            </a:pPr>
            <a:r>
              <a:rPr lang="ru-RU" sz="2000" dirty="0">
                <a:solidFill>
                  <a:srgbClr val="363636"/>
                </a:solidFill>
              </a:rPr>
              <a:t>четвертичный период;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5085184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202124"/>
                </a:solidFill>
                <a:latin typeface="arial"/>
              </a:rPr>
              <a:t>Эра характеризуется </a:t>
            </a:r>
            <a:r>
              <a:rPr lang="ru-RU" b="1" dirty="0">
                <a:solidFill>
                  <a:srgbClr val="202124"/>
                </a:solidFill>
                <a:latin typeface="arial"/>
              </a:rPr>
              <a:t>доминированием млекопитающих и птиц, занявших многочисленные экологические ниши, оставленные вымершими рептилиями</a:t>
            </a:r>
            <a:r>
              <a:rPr lang="ru-RU" dirty="0">
                <a:solidFill>
                  <a:srgbClr val="202124"/>
                </a:solidFill>
                <a:latin typeface="arial"/>
              </a:rPr>
              <a:t>. Среди растений на суше преобладают цветковые.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272774"/>
            <a:ext cx="4600250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09587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/>
          <a:lstStyle/>
          <a:p>
            <a:r>
              <a:rPr lang="ru-RU" sz="2800" dirty="0" smtClean="0">
                <a:solidFill>
                  <a:srgbClr val="0070C0"/>
                </a:solidFill>
              </a:rPr>
              <a:t>Палеоген 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908720"/>
            <a:ext cx="8784976" cy="5037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dirty="0">
                <a:solidFill>
                  <a:srgbClr val="363636"/>
                </a:solidFill>
                <a:latin typeface="Times New Roman"/>
              </a:rPr>
              <a:t>В первой стадии этой эры на планете устанавливается теплая и влажная погода. Исчезновение крупных хищников, дает бурное развитие богатому животному миру. Степные зоны заселяются грызунами. В воздухе появляются новые виды птиц. В морских глубинах обитают моллюски, кораллы и множество разновидностей костистых рыб. Появляются первые морские </a:t>
            </a:r>
            <a:r>
              <a:rPr lang="ru-RU" dirty="0" err="1">
                <a:solidFill>
                  <a:srgbClr val="363636"/>
                </a:solidFill>
                <a:latin typeface="Times New Roman"/>
              </a:rPr>
              <a:t>млекопитающиеся</a:t>
            </a:r>
            <a:r>
              <a:rPr lang="ru-RU" dirty="0">
                <a:solidFill>
                  <a:srgbClr val="363636"/>
                </a:solidFill>
                <a:latin typeface="Times New Roman"/>
              </a:rPr>
              <a:t> — </a:t>
            </a:r>
            <a:r>
              <a:rPr lang="ru-RU" dirty="0" err="1">
                <a:solidFill>
                  <a:srgbClr val="363636"/>
                </a:solidFill>
                <a:latin typeface="Times New Roman"/>
              </a:rPr>
              <a:t>китоподобные</a:t>
            </a:r>
            <a:r>
              <a:rPr lang="ru-RU" dirty="0">
                <a:solidFill>
                  <a:srgbClr val="363636"/>
                </a:solidFill>
                <a:latin typeface="Times New Roman"/>
              </a:rPr>
              <a:t>.</a:t>
            </a:r>
            <a:endParaRPr lang="ru-RU" dirty="0">
              <a:solidFill>
                <a:srgbClr val="363636"/>
              </a:solidFill>
              <a:latin typeface="Calibri"/>
            </a:endParaRPr>
          </a:p>
          <a:p>
            <a:pPr>
              <a:spcAft>
                <a:spcPts val="1000"/>
              </a:spcAft>
            </a:pPr>
            <a:r>
              <a:rPr lang="ru-RU" dirty="0">
                <a:solidFill>
                  <a:srgbClr val="363636"/>
                </a:solidFill>
                <a:latin typeface="Times New Roman"/>
              </a:rPr>
              <a:t>В начальной стадии палеогена, животные еще могут мигрировать с одного материка на другой. На более позднем этапе, континенты окончательно отходят друг от друга, и процесс миграции становится невозможным. </a:t>
            </a:r>
            <a:endParaRPr lang="ru-RU" dirty="0">
              <a:solidFill>
                <a:srgbClr val="363636"/>
              </a:solidFill>
              <a:latin typeface="Calibri"/>
            </a:endParaRPr>
          </a:p>
          <a:p>
            <a:pPr>
              <a:spcAft>
                <a:spcPts val="1000"/>
              </a:spcAft>
            </a:pPr>
            <a:r>
              <a:rPr lang="ru-RU" dirty="0">
                <a:solidFill>
                  <a:srgbClr val="363636"/>
                </a:solidFill>
                <a:latin typeface="Times New Roman"/>
              </a:rPr>
              <a:t>В благоприятном климате расцветает и растительный мир. Папоротники и хлебные деревья, банановые, лавровые и каштановые. Ближе к полюсам, флора состоит в основном из вечнозеленых хвойных растений — туи, секвойи. </a:t>
            </a:r>
            <a:endParaRPr lang="ru-RU" dirty="0">
              <a:solidFill>
                <a:srgbClr val="363636"/>
              </a:solidFill>
              <a:latin typeface="Calibri"/>
            </a:endParaRPr>
          </a:p>
          <a:p>
            <a:pPr>
              <a:spcAft>
                <a:spcPts val="1000"/>
              </a:spcAft>
            </a:pPr>
            <a:r>
              <a:rPr lang="ru-RU" dirty="0">
                <a:solidFill>
                  <a:srgbClr val="363636"/>
                </a:solidFill>
                <a:latin typeface="Times New Roman"/>
              </a:rPr>
              <a:t>В этот момент закладываются основы пластов угля, серы и других полезных ископаемых.</a:t>
            </a:r>
            <a:endParaRPr lang="ru-RU" dirty="0">
              <a:solidFill>
                <a:srgbClr val="363636"/>
              </a:solidFill>
              <a:latin typeface="Calibri"/>
            </a:endParaRPr>
          </a:p>
          <a:p>
            <a:pPr>
              <a:spcAft>
                <a:spcPts val="1000"/>
              </a:spcAft>
            </a:pPr>
            <a:r>
              <a:rPr lang="ru-RU" dirty="0">
                <a:solidFill>
                  <a:srgbClr val="363636"/>
                </a:solidFill>
                <a:latin typeface="Times New Roman"/>
              </a:rPr>
              <a:t>К концу палеогена в климате проявляется тенденция к похолоданию. На полюсах планеты формируются снежные и ледяные покровы. Приближается следующий период развития.</a:t>
            </a:r>
            <a:endParaRPr lang="ru-RU" b="0" i="0" dirty="0">
              <a:solidFill>
                <a:srgbClr val="363636"/>
              </a:solidFill>
              <a:effectLst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09430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ru-RU" sz="2800" dirty="0" smtClean="0">
                <a:solidFill>
                  <a:srgbClr val="0070C0"/>
                </a:solidFill>
              </a:rPr>
              <a:t>Неоген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5254" y="908720"/>
            <a:ext cx="8352928" cy="5196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dirty="0">
                <a:solidFill>
                  <a:srgbClr val="363636"/>
                </a:solidFill>
                <a:latin typeface="Times New Roman"/>
              </a:rPr>
              <a:t>В начале второго этапа, очертания материков становятся похожими на современные. Континенты все дальше отдаляются от других. В процессе их столкновений,  на поверхности планеты образуются горы. Современные Анды сформировались именно в период неогена.</a:t>
            </a:r>
            <a:endParaRPr lang="ru-RU" dirty="0">
              <a:solidFill>
                <a:srgbClr val="363636"/>
              </a:solidFill>
              <a:latin typeface="Calibri"/>
            </a:endParaRPr>
          </a:p>
          <a:p>
            <a:pPr>
              <a:spcAft>
                <a:spcPts val="1000"/>
              </a:spcAft>
            </a:pPr>
            <a:r>
              <a:rPr lang="ru-RU" dirty="0">
                <a:solidFill>
                  <a:srgbClr val="363636"/>
                </a:solidFill>
                <a:latin typeface="Times New Roman"/>
              </a:rPr>
              <a:t> Климат на Земле все еще остается теплым. Хотя признаки похолодания становятся сильнее. На полюсах медленнее тают снеговые шапки. Ледяной покров становится все толще. В океанах появляются блуждающие льды.</a:t>
            </a:r>
            <a:endParaRPr lang="ru-RU" dirty="0">
              <a:solidFill>
                <a:srgbClr val="363636"/>
              </a:solidFill>
              <a:latin typeface="Calibri"/>
            </a:endParaRPr>
          </a:p>
          <a:p>
            <a:pPr>
              <a:spcAft>
                <a:spcPts val="1000"/>
              </a:spcAft>
            </a:pPr>
            <a:r>
              <a:rPr lang="ru-RU" dirty="0">
                <a:solidFill>
                  <a:srgbClr val="363636"/>
                </a:solidFill>
                <a:latin typeface="Times New Roman"/>
              </a:rPr>
              <a:t>Животный мир преображается. Леса заселяются предками современных лошадей, гиен, жирафов, кабанов. В более жарких областях обитают обезьяны, газели и антилопы. К концу неогена появляются человекоподобные приматы.</a:t>
            </a:r>
            <a:endParaRPr lang="ru-RU" dirty="0">
              <a:solidFill>
                <a:srgbClr val="363636"/>
              </a:solidFill>
              <a:latin typeface="Calibri"/>
            </a:endParaRPr>
          </a:p>
          <a:p>
            <a:pPr>
              <a:spcAft>
                <a:spcPts val="1000"/>
              </a:spcAft>
            </a:pPr>
            <a:r>
              <a:rPr lang="ru-RU" dirty="0">
                <a:solidFill>
                  <a:srgbClr val="363636"/>
                </a:solidFill>
                <a:latin typeface="Times New Roman"/>
              </a:rPr>
              <a:t>Климат постепенно становится континентальным. Ближе к полюсам, он более холодный. В экваториальных широтах устанавливается жаркая, влажная погода.</a:t>
            </a:r>
            <a:endParaRPr lang="ru-RU" dirty="0">
              <a:solidFill>
                <a:srgbClr val="363636"/>
              </a:solidFill>
              <a:latin typeface="Calibri"/>
            </a:endParaRPr>
          </a:p>
          <a:p>
            <a:pPr>
              <a:spcAft>
                <a:spcPts val="1000"/>
              </a:spcAft>
            </a:pPr>
            <a:r>
              <a:rPr lang="ru-RU" dirty="0">
                <a:solidFill>
                  <a:srgbClr val="363636"/>
                </a:solidFill>
                <a:latin typeface="Times New Roman"/>
              </a:rPr>
              <a:t>Период неогена характеризуется образованием нефтяных залежей, железных руд и газов.</a:t>
            </a:r>
            <a:endParaRPr lang="ru-RU" dirty="0">
              <a:solidFill>
                <a:srgbClr val="363636"/>
              </a:solidFill>
              <a:latin typeface="Calibri"/>
            </a:endParaRPr>
          </a:p>
          <a:p>
            <a:pPr>
              <a:spcBef>
                <a:spcPts val="2400"/>
              </a:spcBef>
            </a:pPr>
            <a:endParaRPr lang="ru-RU" b="0" i="0" dirty="0">
              <a:solidFill>
                <a:srgbClr val="365F91"/>
              </a:solidFill>
              <a:effectLst/>
              <a:latin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0438101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ru-RU" sz="2800" dirty="0" smtClean="0">
                <a:solidFill>
                  <a:srgbClr val="0070C0"/>
                </a:solidFill>
              </a:rPr>
              <a:t>Четвертичный период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6353" y="980728"/>
            <a:ext cx="8640960" cy="5314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dirty="0">
                <a:solidFill>
                  <a:srgbClr val="363636"/>
                </a:solidFill>
                <a:latin typeface="Times New Roman"/>
              </a:rPr>
              <a:t>В течение последнего этапа кайнозоя, климатические условия становятся неустойчивыми. Теплые и холодные фазы постоянно сменяют друг друга. Льды, наступающие с полюсов, вытесняют теплолюбивые растения и животных ближе к жарким областям. </a:t>
            </a:r>
            <a:endParaRPr lang="ru-RU" dirty="0">
              <a:solidFill>
                <a:srgbClr val="363636"/>
              </a:solidFill>
              <a:latin typeface="Calibri"/>
            </a:endParaRPr>
          </a:p>
          <a:p>
            <a:pPr>
              <a:spcAft>
                <a:spcPts val="1000"/>
              </a:spcAft>
            </a:pPr>
            <a:r>
              <a:rPr lang="ru-RU" dirty="0">
                <a:solidFill>
                  <a:srgbClr val="363636"/>
                </a:solidFill>
                <a:latin typeface="Times New Roman"/>
              </a:rPr>
              <a:t>Изменяются склоны гор, покрываясь хвойными лесами. Окончательно формируются природные зоны. Тундра, покрытая лишайником, степи и таежные леса.</a:t>
            </a:r>
            <a:endParaRPr lang="ru-RU" dirty="0">
              <a:solidFill>
                <a:srgbClr val="363636"/>
              </a:solidFill>
              <a:latin typeface="Calibri"/>
            </a:endParaRPr>
          </a:p>
          <a:p>
            <a:pPr>
              <a:spcAft>
                <a:spcPts val="1000"/>
              </a:spcAft>
            </a:pPr>
            <a:r>
              <a:rPr lang="ru-RU" dirty="0">
                <a:solidFill>
                  <a:srgbClr val="363636"/>
                </a:solidFill>
                <a:latin typeface="Times New Roman"/>
              </a:rPr>
              <a:t>В северных климатических поясах формируется новый вид животного мира. Появляются массивные, обросшие густой шерстью мамонты, носороги, медведи и олени. Здесь же обитают опасные хищники того времени — саблезубые тигры и пещерные львы. По размерам они намного превосходили своих современных родственников.</a:t>
            </a:r>
            <a:endParaRPr lang="ru-RU" dirty="0">
              <a:solidFill>
                <a:srgbClr val="363636"/>
              </a:solidFill>
              <a:latin typeface="Calibri"/>
            </a:endParaRPr>
          </a:p>
          <a:p>
            <a:pPr>
              <a:spcAft>
                <a:spcPts val="1000"/>
              </a:spcAft>
            </a:pPr>
            <a:r>
              <a:rPr lang="ru-RU" dirty="0">
                <a:solidFill>
                  <a:srgbClr val="363636"/>
                </a:solidFill>
                <a:latin typeface="Times New Roman"/>
              </a:rPr>
              <a:t>Около 5</a:t>
            </a:r>
            <a:r>
              <a:rPr lang="ru-RU" b="1" dirty="0">
                <a:solidFill>
                  <a:srgbClr val="363636"/>
                </a:solidFill>
                <a:latin typeface="Times New Roman"/>
              </a:rPr>
              <a:t>-6</a:t>
            </a:r>
            <a:r>
              <a:rPr lang="ru-RU" dirty="0">
                <a:solidFill>
                  <a:srgbClr val="363636"/>
                </a:solidFill>
                <a:latin typeface="Times New Roman"/>
              </a:rPr>
              <a:t> тысяч лет назад гигантские мамонты вымирают. По мнению некоторых ученых, этому поспособствовало кратковременное похолодание. Недостаток пресной воды и пищи уничтожил популяцию этих животных.</a:t>
            </a:r>
            <a:endParaRPr lang="ru-RU" dirty="0">
              <a:solidFill>
                <a:srgbClr val="363636"/>
              </a:solidFill>
              <a:latin typeface="Calibri"/>
            </a:endParaRPr>
          </a:p>
          <a:p>
            <a:pPr>
              <a:spcAft>
                <a:spcPts val="1000"/>
              </a:spcAft>
            </a:pPr>
            <a:r>
              <a:rPr lang="ru-RU" dirty="0">
                <a:solidFill>
                  <a:srgbClr val="363636"/>
                </a:solidFill>
                <a:latin typeface="Times New Roman"/>
              </a:rPr>
              <a:t>В четвертичном периоде человекоподобное существо поднимается на ноги. Начинает использовать первые орудия труда — камни и дубины. Появляется реальная угроза для животного мира. По мере развития, на планете все области захватывает человек.</a:t>
            </a:r>
            <a:endParaRPr lang="ru-RU" b="0" i="0" dirty="0">
              <a:solidFill>
                <a:srgbClr val="363636"/>
              </a:solidFill>
              <a:effectLst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65369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ru-RU" sz="2800" dirty="0" smtClean="0">
                <a:solidFill>
                  <a:srgbClr val="0070C0"/>
                </a:solidFill>
              </a:rPr>
              <a:t>Полезные ископаемые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124744"/>
            <a:ext cx="79928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646464"/>
                </a:solidFill>
                <a:latin typeface="Roboto"/>
              </a:rPr>
              <a:t> </a:t>
            </a:r>
            <a:r>
              <a:rPr lang="ru-RU" dirty="0" smtClean="0">
                <a:solidFill>
                  <a:srgbClr val="646464"/>
                </a:solidFill>
                <a:latin typeface="Roboto"/>
              </a:rPr>
              <a:t>В палеогеновый и неогеновый периоды </a:t>
            </a:r>
            <a:r>
              <a:rPr lang="ru-RU" dirty="0">
                <a:solidFill>
                  <a:srgbClr val="646464"/>
                </a:solidFill>
                <a:latin typeface="Roboto"/>
              </a:rPr>
              <a:t>происходило мощное углеобразование (бурые, марганцевые), образование месторождений бокситов, нефти и газа, осаждение железных руд.</a:t>
            </a:r>
          </a:p>
          <a:p>
            <a:r>
              <a:rPr lang="ru-RU" dirty="0">
                <a:solidFill>
                  <a:srgbClr val="646464"/>
                </a:solidFill>
                <a:latin typeface="Roboto"/>
              </a:rPr>
              <a:t>В антропогеновый период образовались месторождения солей, строительных материалов (щебень, гравий, песок, глина, суглинок), озерно-болотных железных руд; а также россыпные месторождения золота, платины, алмазов, оловянной, вольфрамовой руд, драгоценных камней и др.</a:t>
            </a:r>
            <a:endParaRPr lang="ru-RU" b="0" i="0" dirty="0">
              <a:solidFill>
                <a:srgbClr val="646464"/>
              </a:solidFill>
              <a:effectLst/>
              <a:latin typeface="Roboto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501008"/>
            <a:ext cx="6840760" cy="2866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4497547"/>
      </p:ext>
    </p:extLst>
  </p:cSld>
  <p:clrMapOvr>
    <a:masterClrMapping/>
  </p:clrMapOvr>
</p:sld>
</file>

<file path=ppt/theme/theme1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1477</Words>
  <Application>Microsoft Office PowerPoint</Application>
  <PresentationFormat>Экран (4:3)</PresentationFormat>
  <Paragraphs>105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1_Оформление по умолчанию</vt:lpstr>
      <vt:lpstr>Геологическая история Земли</vt:lpstr>
      <vt:lpstr>Палеозойская эра</vt:lpstr>
      <vt:lpstr>Палеозойская эра</vt:lpstr>
      <vt:lpstr>Органический мир палеозоя</vt:lpstr>
      <vt:lpstr>Органический мир</vt:lpstr>
      <vt:lpstr>Растительный мир </vt:lpstr>
      <vt:lpstr>Растительный мир</vt:lpstr>
      <vt:lpstr>Палеозойская эра</vt:lpstr>
      <vt:lpstr>Полезные ископаемые</vt:lpstr>
      <vt:lpstr>Мезозойская эра</vt:lpstr>
      <vt:lpstr>Мезозойская эра</vt:lpstr>
      <vt:lpstr>Мезозойская эра</vt:lpstr>
      <vt:lpstr> Климат в мезозойскую эру </vt:lpstr>
      <vt:lpstr>Животный мир мезозойской эры</vt:lpstr>
      <vt:lpstr>Животный мир мезозойской эры</vt:lpstr>
      <vt:lpstr>Животный мир мезозойской эры</vt:lpstr>
      <vt:lpstr>Животный мир мезозойской эры</vt:lpstr>
      <vt:lpstr>Животный мир мезозойской эры</vt:lpstr>
      <vt:lpstr>Животный мир мезозойской эры</vt:lpstr>
      <vt:lpstr>Животный мир мезозойской эры</vt:lpstr>
      <vt:lpstr>мезозойская эра</vt:lpstr>
      <vt:lpstr>Полезные ископаемые</vt:lpstr>
      <vt:lpstr>Кайнозойская эра</vt:lpstr>
      <vt:lpstr>Палеоген </vt:lpstr>
      <vt:lpstr>Неоген</vt:lpstr>
      <vt:lpstr>Четвертичный период</vt:lpstr>
      <vt:lpstr>Полезные ископаемые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Геологическая история Земли</dc:title>
  <dc:creator>Марина Мизерная</dc:creator>
  <cp:lastModifiedBy>Марина Мизерная (Заведующая кафедрой ГиГД)</cp:lastModifiedBy>
  <cp:revision>16</cp:revision>
  <dcterms:created xsi:type="dcterms:W3CDTF">2022-04-20T04:54:30Z</dcterms:created>
  <dcterms:modified xsi:type="dcterms:W3CDTF">2022-04-20T08:10:43Z</dcterms:modified>
</cp:coreProperties>
</file>