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21.02.2021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21.02.2021</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21.02.2021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21.02.2021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21.02.2021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21.02.2021</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21.02.2021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21.02.2021</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21.02.2021</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21.02.2021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21.02.2021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21.02.2021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11760" y="1412776"/>
            <a:ext cx="6172200" cy="2974482"/>
          </a:xfrm>
        </p:spPr>
        <p:txBody>
          <a:bodyPr>
            <a:normAutofit/>
          </a:bodyPr>
          <a:lstStyle/>
          <a:p>
            <a:pPr algn="ctr"/>
            <a:r>
              <a:rPr lang="ru-RU" i="1" dirty="0">
                <a:latin typeface="Times New Roman" panose="02020603050405020304" pitchFamily="18" charset="0"/>
                <a:cs typeface="Times New Roman" panose="02020603050405020304" pitchFamily="18" charset="0"/>
              </a:rPr>
              <a:t>4-ші </a:t>
            </a:r>
            <a:r>
              <a:rPr lang="ru-RU" i="1" dirty="0" err="1">
                <a:latin typeface="Times New Roman" panose="02020603050405020304" pitchFamily="18" charset="0"/>
                <a:cs typeface="Times New Roman" panose="02020603050405020304" pitchFamily="18" charset="0"/>
              </a:rPr>
              <a:t>дәрістің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тақырыбы</a:t>
            </a:r>
            <a:r>
              <a:rPr lang="ru-RU" i="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Каспий </a:t>
            </a:r>
            <a:r>
              <a:rPr lang="ru-RU" dirty="0" err="1">
                <a:latin typeface="Times New Roman" panose="02020603050405020304" pitchFamily="18" charset="0"/>
                <a:cs typeface="Times New Roman" panose="02020603050405020304" pitchFamily="18" charset="0"/>
              </a:rPr>
              <a:t>маңы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синеклизасы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Еуропа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платформасының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құрамдас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бөлігі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ретінде</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5986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728"/>
            <a:ext cx="9144000" cy="4818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547664" y="188640"/>
            <a:ext cx="6480720" cy="523220"/>
          </a:xfrm>
          <a:prstGeom prst="rect">
            <a:avLst/>
          </a:prstGeom>
          <a:noFill/>
        </p:spPr>
        <p:txBody>
          <a:bodyPr wrap="square" rtlCol="0">
            <a:spAutoFit/>
          </a:bodyPr>
          <a:lstStyle/>
          <a:p>
            <a:r>
              <a:rPr lang="kk-KZ" sz="2800" dirty="0" smtClean="0">
                <a:latin typeface="Times New Roman" panose="02020603050405020304" pitchFamily="18" charset="0"/>
                <a:cs typeface="Times New Roman" panose="02020603050405020304" pitchFamily="18" charset="0"/>
              </a:rPr>
              <a:t>Платформаның құрылымдық бөліктері</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690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0" y="0"/>
            <a:ext cx="9144000" cy="6858000"/>
          </a:xfrm>
        </p:spPr>
        <p:txBody>
          <a:bodyPr>
            <a:normAutofit fontScale="77500" lnSpcReduction="20000"/>
          </a:bodyPr>
          <a:lstStyle/>
          <a:p>
            <a:r>
              <a:rPr lang="ru-RU" b="1" dirty="0" smtClean="0">
                <a:latin typeface="Times New Roman" panose="02020603050405020304" pitchFamily="18" charset="0"/>
                <a:cs typeface="Times New Roman" panose="02020603050405020304" pitchFamily="18" charset="0"/>
              </a:rPr>
              <a:t>Платформа</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салыстырмалы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тыныш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тектоникалық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режиммен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континенталды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қыртысының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үлкен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аралдық</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тұрақты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бөлігі</a:t>
            </a:r>
            <a:r>
              <a:rPr lang="ru-RU" dirty="0">
                <a:latin typeface="Times New Roman" panose="02020603050405020304" pitchFamily="18" charset="0"/>
                <a:cs typeface="Times New Roman" panose="02020603050405020304" pitchFamily="18" charset="0"/>
              </a:rPr>
              <a:t>.</a:t>
            </a:r>
          </a:p>
          <a:p>
            <a:r>
              <a:rPr lang="ru-RU" b="1" dirty="0" err="1" smtClean="0">
                <a:latin typeface="Times New Roman" panose="02020603050405020304" pitchFamily="18" charset="0"/>
                <a:cs typeface="Times New Roman" panose="02020603050405020304" pitchFamily="18" charset="0"/>
              </a:rPr>
              <a:t>Синеклиза</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бұл</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әдетте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дөңгелек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сопақша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пішінді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платформадағы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кең</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ауқымды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ойпат</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ойыс</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Синеклизаның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көлденең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a:t>
            </a:r>
            <a:r>
              <a:rPr lang="ru-RU" dirty="0" err="1" smtClean="0">
                <a:latin typeface="Times New Roman" panose="02020603050405020304" pitchFamily="18" charset="0"/>
                <a:cs typeface="Times New Roman" panose="02020603050405020304" pitchFamily="18" charset="0"/>
              </a:rPr>
              <a:t>лшемдері</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бірнеше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a:t>
            </a:r>
            <a:r>
              <a:rPr lang="ru-RU" dirty="0">
                <a:latin typeface="Times New Roman" panose="02020603050405020304" pitchFamily="18" charset="0"/>
                <a:cs typeface="Times New Roman" panose="02020603050405020304" pitchFamily="18" charset="0"/>
              </a:rPr>
              <a:t> км-</a:t>
            </a:r>
            <a:r>
              <a:rPr lang="ru-RU" dirty="0" err="1">
                <a:latin typeface="Times New Roman" panose="02020603050405020304" pitchFamily="18" charset="0"/>
                <a:cs typeface="Times New Roman" panose="02020603050405020304" pitchFamily="18" charset="0"/>
              </a:rPr>
              <a:t>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жетеді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кейде</a:t>
            </a:r>
            <a:r>
              <a:rPr lang="ru-RU" dirty="0">
                <a:latin typeface="Times New Roman" panose="02020603050405020304" pitchFamily="18" charset="0"/>
                <a:cs typeface="Times New Roman" panose="02020603050405020304" pitchFamily="18" charset="0"/>
              </a:rPr>
              <a:t> 1000 км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одан</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көп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тереңдігі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әдетте</a:t>
            </a:r>
            <a:r>
              <a:rPr lang="ru-RU" dirty="0">
                <a:latin typeface="Times New Roman" panose="02020603050405020304" pitchFamily="18" charset="0"/>
                <a:cs typeface="Times New Roman" panose="02020603050405020304" pitchFamily="18" charset="0"/>
              </a:rPr>
              <a:t>, 3-5 км, </a:t>
            </a:r>
            <a:r>
              <a:rPr lang="ru-RU" dirty="0" err="1">
                <a:latin typeface="Times New Roman" panose="02020603050405020304" pitchFamily="18" charset="0"/>
                <a:cs typeface="Times New Roman" panose="02020603050405020304" pitchFamily="18" charset="0"/>
              </a:rPr>
              <a:t>одан</a:t>
            </a:r>
            <a:r>
              <a:rPr lang="ru-RU" dirty="0">
                <a:latin typeface="Times New Roman" panose="02020603050405020304" pitchFamily="18" charset="0"/>
                <a:cs typeface="Times New Roman" panose="02020603050405020304" pitchFamily="18" charset="0"/>
              </a:rPr>
              <a:t> да аз; </a:t>
            </a:r>
            <a:r>
              <a:rPr lang="ru-RU" dirty="0" err="1">
                <a:latin typeface="Times New Roman" panose="02020603050405020304" pitchFamily="18" charset="0"/>
                <a:cs typeface="Times New Roman" panose="02020603050405020304" pitchFamily="18" charset="0"/>
              </a:rPr>
              <a:t>беткейлері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еңістеу</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бірнеше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градустан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аспайды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Синеклизалар</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антеклизалармен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платформалық</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тақталар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құрылымының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элементтерінің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болып</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табылады</a:t>
            </a:r>
            <a:r>
              <a:rPr lang="ru-RU" dirty="0" smtClean="0">
                <a:latin typeface="Times New Roman" panose="02020603050405020304" pitchFamily="18" charset="0"/>
                <a:cs typeface="Times New Roman" panose="02020603050405020304" pitchFamily="18" charset="0"/>
              </a:rPr>
              <a:t>.</a:t>
            </a:r>
          </a:p>
          <a:p>
            <a:r>
              <a:rPr lang="ru-RU" b="1" dirty="0" err="1" smtClean="0">
                <a:latin typeface="Times New Roman" panose="02020603050405020304" pitchFamily="18" charset="0"/>
                <a:cs typeface="Times New Roman" panose="02020603050405020304" pitchFamily="18" charset="0"/>
              </a:rPr>
              <a:t>Антеклиза</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синеклизаға</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қарама-қарсы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платформалардың</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тақталардың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аумағында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жер</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қыртысының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қабаттарының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күмбезді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жайпақ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көтерілуі</a:t>
            </a:r>
            <a:r>
              <a:rPr lang="ru-RU" dirty="0" smtClean="0">
                <a:latin typeface="Times New Roman" panose="02020603050405020304" pitchFamily="18" charset="0"/>
                <a:cs typeface="Times New Roman" panose="02020603050405020304" pitchFamily="18" charset="0"/>
              </a:rPr>
              <a:t>.</a:t>
            </a:r>
          </a:p>
          <a:p>
            <a:r>
              <a:rPr lang="ru-RU" b="1" dirty="0" err="1" smtClean="0">
                <a:latin typeface="Times New Roman" panose="02020603050405020304" pitchFamily="18" charset="0"/>
                <a:cs typeface="Times New Roman" panose="02020603050405020304" pitchFamily="18" charset="0"/>
              </a:rPr>
              <a:t>Авлакоген</a:t>
            </a:r>
            <a:r>
              <a:rPr lang="ru-RU" dirty="0" smtClean="0">
                <a:latin typeface="Times New Roman" panose="02020603050405020304" pitchFamily="18" charset="0"/>
                <a:cs typeface="Times New Roman" panose="02020603050405020304" pitchFamily="18" charset="0"/>
              </a:rPr>
              <a:t> – тар </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ені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бірнеше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ондағаннан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бірнеше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a:t>
            </a:r>
            <a:r>
              <a:rPr lang="ru-RU" dirty="0">
                <a:latin typeface="Times New Roman" panose="02020603050405020304" pitchFamily="18" charset="0"/>
                <a:cs typeface="Times New Roman" panose="02020603050405020304" pitchFamily="18" charset="0"/>
              </a:rPr>
              <a:t> км-</a:t>
            </a:r>
            <a:r>
              <a:rPr lang="ru-RU" dirty="0" err="1">
                <a:latin typeface="Times New Roman" panose="02020603050405020304" pitchFamily="18" charset="0"/>
                <a:cs typeface="Times New Roman" panose="02020603050405020304" pitchFamily="18" charset="0"/>
              </a:rPr>
              <a:t>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дейін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ұзындығы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жүздеген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бірнеше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мың</a:t>
            </a:r>
            <a:r>
              <a:rPr lang="ru-RU" dirty="0">
                <a:latin typeface="Times New Roman" panose="02020603050405020304" pitchFamily="18" charset="0"/>
                <a:cs typeface="Times New Roman" panose="02020603050405020304" pitchFamily="18" charset="0"/>
              </a:rPr>
              <a:t> км-</a:t>
            </a:r>
            <a:r>
              <a:rPr lang="ru-RU" dirty="0" err="1">
                <a:latin typeface="Times New Roman" panose="02020603050405020304" pitchFamily="18" charset="0"/>
                <a:cs typeface="Times New Roman" panose="02020603050405020304" pitchFamily="18" charset="0"/>
              </a:rPr>
              <a:t>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созылған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платформаның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іргетасын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тұрған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жарылымдармен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шектелген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ойыс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шұқыр</a:t>
            </a:r>
            <a:r>
              <a:rPr lang="ru-RU" dirty="0" smtClean="0">
                <a:latin typeface="Times New Roman" panose="02020603050405020304" pitchFamily="18" charset="0"/>
                <a:cs typeface="Times New Roman" panose="02020603050405020304" pitchFamily="18" charset="0"/>
              </a:rPr>
              <a:t>).</a:t>
            </a:r>
          </a:p>
          <a:p>
            <a:r>
              <a:rPr lang="ru-RU" b="1" dirty="0" err="1" smtClean="0">
                <a:latin typeface="Times New Roman" panose="02020603050405020304" pitchFamily="18" charset="0"/>
                <a:cs typeface="Times New Roman" panose="02020603050405020304" pitchFamily="18" charset="0"/>
              </a:rPr>
              <a:t>Ойпат</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ойыс</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бұл</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бетінің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қоршаған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ортаға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мұхиттар</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теңіздердің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түбіне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қатысты</a:t>
            </a:r>
            <a:r>
              <a:rPr lang="ru-RU" dirty="0">
                <a:latin typeface="Times New Roman" panose="02020603050405020304" pitchFamily="18" charset="0"/>
                <a:cs typeface="Times New Roman" panose="02020603050405020304" pitchFamily="18" charset="0"/>
              </a:rPr>
              <a:t> аз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көбірек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жабық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төмендеуі</a:t>
            </a:r>
            <a:r>
              <a:rPr lang="ru-RU" dirty="0" smtClean="0">
                <a:latin typeface="Times New Roman" panose="02020603050405020304" pitchFamily="18" charset="0"/>
                <a:cs typeface="Times New Roman" panose="02020603050405020304" pitchFamily="18" charset="0"/>
              </a:rPr>
              <a:t>.</a:t>
            </a:r>
          </a:p>
          <a:p>
            <a:r>
              <a:rPr lang="ru-RU" b="1" dirty="0" err="1" smtClean="0">
                <a:latin typeface="Times New Roman" panose="02020603050405020304" pitchFamily="18" charset="0"/>
                <a:cs typeface="Times New Roman" panose="02020603050405020304" pitchFamily="18" charset="0"/>
              </a:rPr>
              <a:t>Тақта</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шөгінді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тыстың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болуымен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платформалардың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үлкен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тектоникалық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құрылымы</a:t>
            </a:r>
            <a:r>
              <a:rPr lang="ru-RU" dirty="0" smtClean="0">
                <a:latin typeface="Times New Roman" panose="02020603050405020304" pitchFamily="18" charset="0"/>
                <a:cs typeface="Times New Roman" panose="02020603050405020304" pitchFamily="18" charset="0"/>
              </a:rPr>
              <a:t>.</a:t>
            </a:r>
          </a:p>
          <a:p>
            <a:r>
              <a:rPr lang="kk-KZ" b="1" dirty="0" smtClean="0">
                <a:latin typeface="Times New Roman" panose="02020603050405020304" pitchFamily="18" charset="0"/>
                <a:cs typeface="Times New Roman" panose="02020603050405020304" pitchFamily="18" charset="0"/>
              </a:rPr>
              <a:t>Қалқан</a:t>
            </a:r>
            <a:r>
              <a:rPr lang="kk-KZ" dirty="0" smtClean="0">
                <a:latin typeface="Times New Roman" panose="02020603050405020304" pitchFamily="18" charset="0"/>
                <a:cs typeface="Times New Roman" panose="02020603050405020304" pitchFamily="18" charset="0"/>
              </a:rPr>
              <a:t> – платформаның іргетасы (фундаменті) жер бетіне көтерілетін оның бір бөлігі.</a:t>
            </a:r>
          </a:p>
          <a:p>
            <a:r>
              <a:rPr lang="kk-KZ" b="1" dirty="0" smtClean="0">
                <a:latin typeface="Times New Roman" panose="02020603050405020304" pitchFamily="18" charset="0"/>
                <a:cs typeface="Times New Roman" panose="02020603050405020304" pitchFamily="18" charset="0"/>
              </a:rPr>
              <a:t>Қатпарлы аймақ</a:t>
            </a:r>
            <a:r>
              <a:rPr lang="kk-KZ" dirty="0" smtClean="0">
                <a:latin typeface="Times New Roman" panose="02020603050405020304" pitchFamily="18" charset="0"/>
                <a:cs typeface="Times New Roman" panose="02020603050405020304" pitchFamily="18" charset="0"/>
              </a:rPr>
              <a:t> – жер қыртысы бөлігінің аумағында тау </a:t>
            </a:r>
            <a:r>
              <a:rPr lang="kk-KZ" dirty="0">
                <a:latin typeface="Times New Roman" panose="02020603050405020304" pitchFamily="18" charset="0"/>
                <a:cs typeface="Times New Roman" panose="02020603050405020304" pitchFamily="18" charset="0"/>
              </a:rPr>
              <a:t>жыныстарының қабаттары қатпарларға </a:t>
            </a:r>
            <a:r>
              <a:rPr lang="kk-KZ" dirty="0" smtClean="0">
                <a:latin typeface="Times New Roman" panose="02020603050405020304" pitchFamily="18" charset="0"/>
                <a:cs typeface="Times New Roman" panose="02020603050405020304" pitchFamily="18" charset="0"/>
              </a:rPr>
              <a:t>жаншылған аймақ.</a:t>
            </a:r>
          </a:p>
          <a:p>
            <a:r>
              <a:rPr lang="kk-KZ" b="1" dirty="0">
                <a:latin typeface="Times New Roman" panose="02020603050405020304" pitchFamily="18" charset="0"/>
                <a:cs typeface="Times New Roman" panose="02020603050405020304" pitchFamily="18" charset="0"/>
              </a:rPr>
              <a:t>Перикратон </a:t>
            </a:r>
            <a:r>
              <a:rPr lang="kk-KZ" b="1" dirty="0" smtClean="0">
                <a:latin typeface="Times New Roman" panose="02020603050405020304" pitchFamily="18" charset="0"/>
                <a:cs typeface="Times New Roman" panose="02020603050405020304" pitchFamily="18" charset="0"/>
              </a:rPr>
              <a:t>аймағы </a:t>
            </a:r>
            <a:r>
              <a:rPr lang="kk-KZ" dirty="0" smtClean="0">
                <a:latin typeface="Times New Roman" panose="02020603050405020304" pitchFamily="18" charset="0"/>
                <a:cs typeface="Times New Roman" panose="02020603050405020304" pitchFamily="18" charset="0"/>
              </a:rPr>
              <a:t>– платформа іргетасы жатысының </a:t>
            </a:r>
            <a:r>
              <a:rPr lang="kk-KZ" dirty="0">
                <a:latin typeface="Times New Roman" panose="02020603050405020304" pitchFamily="18" charset="0"/>
                <a:cs typeface="Times New Roman" panose="02020603050405020304" pitchFamily="18" charset="0"/>
              </a:rPr>
              <a:t>күрт </a:t>
            </a:r>
            <a:r>
              <a:rPr lang="kk-KZ" dirty="0" smtClean="0">
                <a:latin typeface="Times New Roman" panose="02020603050405020304" pitchFamily="18" charset="0"/>
                <a:cs typeface="Times New Roman" panose="02020603050405020304" pitchFamily="18" charset="0"/>
              </a:rPr>
              <a:t>батуының </a:t>
            </a:r>
            <a:r>
              <a:rPr lang="kk-KZ" dirty="0">
                <a:latin typeface="Times New Roman" panose="02020603050405020304" pitchFamily="18" charset="0"/>
                <a:cs typeface="Times New Roman" panose="02020603050405020304" pitchFamily="18" charset="0"/>
              </a:rPr>
              <a:t>және шөгінді жамылғының ең жас шөгінділерінің дамуының кең жолақтары. Олар қалқандар мен тақталардан кейін іргетастың үшінші сатысын құрайды және көбінесе тақталардан </a:t>
            </a:r>
            <a:r>
              <a:rPr lang="kk-KZ" dirty="0" smtClean="0">
                <a:latin typeface="Times New Roman" panose="02020603050405020304" pitchFamily="18" charset="0"/>
                <a:cs typeface="Times New Roman" panose="02020603050405020304" pitchFamily="18" charset="0"/>
              </a:rPr>
              <a:t>жарылым жүйелерімен </a:t>
            </a:r>
            <a:r>
              <a:rPr lang="kk-KZ" dirty="0">
                <a:latin typeface="Times New Roman" panose="02020603050405020304" pitchFamily="18" charset="0"/>
                <a:cs typeface="Times New Roman" panose="02020603050405020304" pitchFamily="18" charset="0"/>
              </a:rPr>
              <a:t>(іргетаста) бөлінеді. </a:t>
            </a:r>
            <a:endParaRPr lang="kk-KZ" dirty="0" smtClean="0">
              <a:latin typeface="Times New Roman" panose="02020603050405020304" pitchFamily="18" charset="0"/>
              <a:cs typeface="Times New Roman" panose="02020603050405020304" pitchFamily="18" charset="0"/>
            </a:endParaRPr>
          </a:p>
          <a:p>
            <a:endParaRPr lang="ru-RU" dirty="0" smtClean="0"/>
          </a:p>
          <a:p>
            <a:endParaRPr lang="ru-RU" dirty="0" smtClean="0"/>
          </a:p>
          <a:p>
            <a:endParaRPr lang="ru-RU" dirty="0" smtClean="0"/>
          </a:p>
          <a:p>
            <a:endParaRPr lang="ru-RU" dirty="0"/>
          </a:p>
        </p:txBody>
      </p:sp>
    </p:spTree>
    <p:extLst>
      <p:ext uri="{BB962C8B-B14F-4D97-AF65-F5344CB8AC3E}">
        <p14:creationId xmlns:p14="http://schemas.microsoft.com/office/powerpoint/2010/main" val="544426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4121696"/>
            <a:ext cx="8363272" cy="2736304"/>
          </a:xfrm>
        </p:spPr>
        <p:txBody>
          <a:bodyPr>
            <a:normAutofit fontScale="92500" lnSpcReduction="20000"/>
          </a:bodyPr>
          <a:lstStyle/>
          <a:p>
            <a:pPr algn="just"/>
            <a:r>
              <a:rPr lang="ru-RU" dirty="0" err="1" smtClean="0">
                <a:latin typeface="Times New Roman" panose="02020603050405020304" pitchFamily="18" charset="0"/>
                <a:cs typeface="Times New Roman" panose="02020603050405020304" pitchFamily="18" charset="0"/>
              </a:rPr>
              <a:t>Кристаллдық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іргетас</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платформаның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төменгі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деңгейі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Ол</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жарылымдармен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блоктарға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бөлінген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және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қатпарларға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айналған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Кристалды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іргетаста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қатпарларға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айналған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магмалық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метаморфты</a:t>
            </a:r>
            <a:r>
              <a:rPr lang="ru-RU" dirty="0">
                <a:latin typeface="Times New Roman" panose="02020603050405020304" pitchFamily="18" charset="0"/>
                <a:cs typeface="Times New Roman" panose="02020603050405020304" pitchFamily="18" charset="0"/>
              </a:rPr>
              <a:t> тау </a:t>
            </a:r>
            <a:r>
              <a:rPr lang="ru-RU" dirty="0" err="1">
                <a:latin typeface="Times New Roman" panose="02020603050405020304" pitchFamily="18" charset="0"/>
                <a:cs typeface="Times New Roman" panose="02020603050405020304" pitchFamily="18" charset="0"/>
              </a:rPr>
              <a:t>жыныстары</a:t>
            </a:r>
            <a:r>
              <a:rPr lang="ru-RU" dirty="0">
                <a:latin typeface="Times New Roman" panose="02020603050405020304" pitchFamily="18" charset="0"/>
                <a:cs typeface="Times New Roman" panose="02020603050405020304" pitchFamily="18" charset="0"/>
              </a:rPr>
              <a:t> бар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гнейс, гранит). </a:t>
            </a:r>
            <a:endParaRPr lang="ru-RU" dirty="0" smtClean="0">
              <a:latin typeface="Times New Roman" panose="02020603050405020304" pitchFamily="18" charset="0"/>
              <a:cs typeface="Times New Roman" panose="02020603050405020304" pitchFamily="18" charset="0"/>
            </a:endParaRPr>
          </a:p>
          <a:p>
            <a:pPr algn="just"/>
            <a:r>
              <a:rPr lang="ru-RU" dirty="0" err="1" smtClean="0">
                <a:latin typeface="Times New Roman" panose="02020603050405020304" pitchFamily="18" charset="0"/>
                <a:cs typeface="Times New Roman" panose="02020603050405020304" pitchFamily="18" charset="0"/>
              </a:rPr>
              <a:t>Шөгінді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жамылғы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тыс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негізінен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континентальды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теңіз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шөгінділерінен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шөгінді</a:t>
            </a:r>
            <a:r>
              <a:rPr lang="ru-RU" dirty="0">
                <a:latin typeface="Times New Roman" panose="02020603050405020304" pitchFamily="18" charset="0"/>
                <a:cs typeface="Times New Roman" panose="02020603050405020304" pitchFamily="18" charset="0"/>
              </a:rPr>
              <a:t> тау </a:t>
            </a:r>
            <a:r>
              <a:rPr lang="ru-RU" dirty="0" err="1">
                <a:latin typeface="Times New Roman" panose="02020603050405020304" pitchFamily="18" charset="0"/>
                <a:cs typeface="Times New Roman" panose="02020603050405020304" pitchFamily="18" charset="0"/>
              </a:rPr>
              <a:t>жыныстары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көлденең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қабаттардан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платформаның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жоғарғы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деңгейі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Олар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құм</a:t>
            </a:r>
            <a:r>
              <a:rPr lang="ru-RU" dirty="0">
                <a:latin typeface="Times New Roman" panose="02020603050405020304" pitchFamily="18" charset="0"/>
                <a:cs typeface="Times New Roman" panose="02020603050405020304" pitchFamily="18" charset="0"/>
              </a:rPr>
              <a:t>, саз, </a:t>
            </a:r>
            <a:r>
              <a:rPr lang="ru-RU" dirty="0" err="1">
                <a:latin typeface="Times New Roman" panose="02020603050405020304" pitchFamily="18" charset="0"/>
                <a:cs typeface="Times New Roman" panose="02020603050405020304" pitchFamily="18" charset="0"/>
              </a:rPr>
              <a:t>құмтас</a:t>
            </a:r>
            <a:r>
              <a:rPr lang="ru-RU" dirty="0">
                <a:latin typeface="Times New Roman" panose="02020603050405020304" pitchFamily="18" charset="0"/>
                <a:cs typeface="Times New Roman" panose="02020603050405020304" pitchFamily="18" charset="0"/>
              </a:rPr>
              <a:t>, бор, </a:t>
            </a:r>
            <a:r>
              <a:rPr lang="ru-RU" dirty="0" err="1">
                <a:latin typeface="Times New Roman" panose="02020603050405020304" pitchFamily="18" charset="0"/>
                <a:cs typeface="Times New Roman" panose="02020603050405020304" pitchFamily="18" charset="0"/>
              </a:rPr>
              <a:t>мұнай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көмір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тұздар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Шөгінді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жамылғының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қуаты</a:t>
            </a:r>
            <a:r>
              <a:rPr lang="ru-RU" dirty="0">
                <a:latin typeface="Times New Roman" panose="02020603050405020304" pitchFamily="18" charset="0"/>
                <a:cs typeface="Times New Roman" panose="02020603050405020304" pitchFamily="18" charset="0"/>
              </a:rPr>
              <a:t> аз, 2 </a:t>
            </a:r>
            <a:r>
              <a:rPr lang="ru-RU" dirty="0" smtClean="0">
                <a:latin typeface="Times New Roman" panose="02020603050405020304" pitchFamily="18" charset="0"/>
                <a:cs typeface="Times New Roman" panose="02020603050405020304" pitchFamily="18" charset="0"/>
              </a:rPr>
              <a:t>км-</a:t>
            </a:r>
            <a:r>
              <a:rPr lang="ru-RU" dirty="0" err="1" smtClean="0">
                <a:latin typeface="Times New Roman" panose="02020603050405020304" pitchFamily="18" charset="0"/>
                <a:cs typeface="Times New Roman" panose="02020603050405020304" pitchFamily="18" charset="0"/>
              </a:rPr>
              <a:t>ден</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5 км-</a:t>
            </a:r>
            <a:r>
              <a:rPr lang="ru-RU" dirty="0" err="1">
                <a:latin typeface="Times New Roman" panose="02020603050405020304" pitchFamily="18" charset="0"/>
                <a:cs typeface="Times New Roman" panose="02020603050405020304" pitchFamily="18" charset="0"/>
              </a:rPr>
              <a:t>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дейін</a:t>
            </a:r>
            <a:r>
              <a:rPr lang="ru-RU" dirty="0">
                <a:latin typeface="Times New Roman" panose="02020603050405020304" pitchFamily="18" charset="0"/>
                <a:cs typeface="Times New Roman" panose="02020603050405020304" pitchFamily="18" charset="0"/>
              </a:rPr>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234" y="188640"/>
            <a:ext cx="6480720"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394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116632"/>
            <a:ext cx="5945088" cy="562074"/>
          </a:xfrm>
        </p:spPr>
        <p:txBody>
          <a:bodyPr/>
          <a:lstStyle/>
          <a:p>
            <a:r>
              <a:rPr lang="ru-RU" b="1" dirty="0">
                <a:solidFill>
                  <a:schemeClr val="tx1"/>
                </a:solidFill>
                <a:latin typeface="Times New Roman" panose="02020603050405020304" pitchFamily="18" charset="0"/>
                <a:cs typeface="Times New Roman" panose="02020603050405020304" pitchFamily="18" charset="0"/>
              </a:rPr>
              <a:t>Каспий </a:t>
            </a:r>
            <a:r>
              <a:rPr lang="ru-RU" b="1" dirty="0" err="1">
                <a:solidFill>
                  <a:schemeClr val="tx1"/>
                </a:solidFill>
                <a:latin typeface="Times New Roman" panose="02020603050405020304" pitchFamily="18" charset="0"/>
                <a:cs typeface="Times New Roman" panose="02020603050405020304" pitchFamily="18" charset="0"/>
              </a:rPr>
              <a:t>маңы</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синеклизасы</a:t>
            </a:r>
            <a:r>
              <a:rPr lang="ru-RU" b="1" dirty="0">
                <a:solidFill>
                  <a:schemeClr val="tx1"/>
                </a:solidFill>
                <a:latin typeface="Times New Roman" panose="02020603050405020304" pitchFamily="18" charset="0"/>
                <a:cs typeface="Times New Roman" panose="02020603050405020304" pitchFamily="18" charset="0"/>
              </a:rPr>
              <a:t> </a:t>
            </a:r>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28092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3528" y="5416975"/>
            <a:ext cx="8136904" cy="1200329"/>
          </a:xfrm>
          <a:prstGeom prst="rect">
            <a:avLst/>
          </a:prstGeom>
          <a:noFill/>
        </p:spPr>
        <p:txBody>
          <a:bodyPr wrap="square" rtlCol="0">
            <a:spAutoFit/>
          </a:bodyPr>
          <a:lstStyle/>
          <a:p>
            <a:pPr algn="just"/>
            <a:r>
              <a:rPr lang="kk-KZ" dirty="0" smtClean="0">
                <a:latin typeface="Times New Roman" panose="02020603050405020304" pitchFamily="18" charset="0"/>
                <a:cs typeface="Times New Roman" panose="02020603050405020304" pitchFamily="18" charset="0"/>
              </a:rPr>
              <a:t>     Каспий </a:t>
            </a:r>
            <a:r>
              <a:rPr lang="kk-KZ" dirty="0">
                <a:latin typeface="Times New Roman" panose="02020603050405020304" pitchFamily="18" charset="0"/>
                <a:cs typeface="Times New Roman" panose="02020603050405020304" pitchFamily="18" charset="0"/>
              </a:rPr>
              <a:t>маңы синеклизасы республикамыздың батыс өңірінде орналасқан, ол өзінің географиялық орны тұрғысынан «Каспий маңы ойысы» деген түсінікке сәйкес келеді. Синеклизаның солтүстік-батыс және солтүстік бөліктері Ресей Федерациясының аумағында, алайда оның басым бөлігі байырғы қазақ жерінде.</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07504" y="5013176"/>
            <a:ext cx="8712967" cy="1988840"/>
          </a:xfrm>
        </p:spPr>
        <p:txBody>
          <a:bodyPr>
            <a:normAutofit fontScale="70000" lnSpcReduction="20000"/>
          </a:bodyPr>
          <a:lstStyle/>
          <a:p>
            <a:pPr algn="just"/>
            <a:r>
              <a:rPr lang="kk-KZ" dirty="0" smtClean="0"/>
              <a:t>Синеклизаның </a:t>
            </a:r>
            <a:r>
              <a:rPr lang="kk-KZ" dirty="0"/>
              <a:t>шекаралары былайша жүргізіледі: батысында – Волгоград флексурасы, солтүстігінде – Жданов және Елек флексуралары, шығысында – Мұғалжар (Орал) қатпарлы жүйесінің батыс шекарасы ретінде қаралатын Сақмар-Көкпекті терең жарылымы, </a:t>
            </a:r>
            <a:r>
              <a:rPr lang="kk-KZ" dirty="0" smtClean="0"/>
              <a:t>оңтүстік-шығысында </a:t>
            </a:r>
            <a:r>
              <a:rPr lang="kk-KZ" dirty="0"/>
              <a:t>– Оңтүстік Ембі терең жарылымы, ал оңтүстігінде – Солтүстік Каспий-Астрахань терең жарылымы</a:t>
            </a:r>
            <a:r>
              <a:rPr lang="kk-KZ" dirty="0" smtClean="0"/>
              <a:t>.</a:t>
            </a:r>
          </a:p>
          <a:p>
            <a:pPr algn="just"/>
            <a:r>
              <a:rPr lang="ru-RU" dirty="0" smtClean="0"/>
              <a:t>Флексура – </a:t>
            </a:r>
            <a:r>
              <a:rPr lang="ru-RU" dirty="0" err="1" smtClean="0"/>
              <a:t>бұл</a:t>
            </a:r>
            <a:r>
              <a:rPr lang="ru-RU" dirty="0" smtClean="0"/>
              <a:t> </a:t>
            </a:r>
            <a:r>
              <a:rPr lang="ru-RU" dirty="0" err="1" smtClean="0"/>
              <a:t>жарылымдар</a:t>
            </a:r>
            <a:r>
              <a:rPr lang="ru-RU" dirty="0" smtClean="0"/>
              <a:t> </a:t>
            </a:r>
            <a:r>
              <a:rPr lang="ru-RU" dirty="0" err="1" smtClean="0"/>
              <a:t>нәтижесінде</a:t>
            </a:r>
            <a:r>
              <a:rPr lang="ru-RU" dirty="0" smtClean="0"/>
              <a:t> </a:t>
            </a:r>
            <a:r>
              <a:rPr lang="ru-RU" dirty="0"/>
              <a:t>тау </a:t>
            </a:r>
            <a:r>
              <a:rPr lang="ru-RU" dirty="0" err="1"/>
              <a:t>жынысының</a:t>
            </a:r>
            <a:r>
              <a:rPr lang="ru-RU" dirty="0"/>
              <a:t> </a:t>
            </a:r>
            <a:r>
              <a:rPr lang="ru-RU" dirty="0" err="1"/>
              <a:t>қабатында</a:t>
            </a:r>
            <a:r>
              <a:rPr lang="ru-RU" dirty="0"/>
              <a:t> </a:t>
            </a:r>
            <a:r>
              <a:rPr lang="ru-RU" dirty="0" err="1"/>
              <a:t>пайда</a:t>
            </a:r>
            <a:r>
              <a:rPr lang="ru-RU" dirty="0"/>
              <a:t> </a:t>
            </a:r>
            <a:r>
              <a:rPr lang="ru-RU" dirty="0" err="1"/>
              <a:t>болған</a:t>
            </a:r>
            <a:r>
              <a:rPr lang="ru-RU" dirty="0"/>
              <a:t> </a:t>
            </a:r>
            <a:r>
              <a:rPr lang="ru-RU" dirty="0" err="1"/>
              <a:t>қатпарлар</a:t>
            </a:r>
            <a:r>
              <a:rPr lang="ru-RU" dirty="0"/>
              <a:t>.</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7481"/>
          <a:stretch/>
        </p:blipFill>
        <p:spPr bwMode="auto">
          <a:xfrm>
            <a:off x="1251069" y="188640"/>
            <a:ext cx="6902849" cy="4605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7365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692696"/>
            <a:ext cx="8219256" cy="5112568"/>
          </a:xfrm>
        </p:spPr>
        <p:txBody>
          <a:bodyPr>
            <a:normAutofit/>
          </a:bodyPr>
          <a:lstStyle/>
          <a:p>
            <a:pPr algn="just"/>
            <a:r>
              <a:rPr lang="kk-KZ" dirty="0">
                <a:latin typeface="Times New Roman" panose="02020603050405020304" pitchFamily="18" charset="0"/>
                <a:cs typeface="Times New Roman" panose="02020603050405020304" pitchFamily="18" charset="0"/>
              </a:rPr>
              <a:t>Іргетас бетінің орналасу тереңдігіне байланысты синеклиза аумағында бірнеше аймақтық құрылымдар дараланады. Бұлардың ішіндегі ең ірісі – Орталық Каспий маңы </a:t>
            </a:r>
            <a:r>
              <a:rPr lang="kk-KZ" dirty="0" smtClean="0">
                <a:latin typeface="Times New Roman" panose="02020603050405020304" pitchFamily="18" charset="0"/>
                <a:cs typeface="Times New Roman" panose="02020603050405020304" pitchFamily="18" charset="0"/>
              </a:rPr>
              <a:t>ойпаты. </a:t>
            </a:r>
            <a:r>
              <a:rPr lang="kk-KZ" dirty="0">
                <a:latin typeface="Times New Roman" panose="02020603050405020304" pitchFamily="18" charset="0"/>
                <a:cs typeface="Times New Roman" panose="02020603050405020304" pitchFamily="18" charset="0"/>
              </a:rPr>
              <a:t>Ол синеклизаның орта тұсында орналасқан, ауданы 240 мың км</a:t>
            </a:r>
            <a:r>
              <a:rPr lang="kk-KZ" baseline="30000" dirty="0">
                <a:latin typeface="Times New Roman" panose="02020603050405020304" pitchFamily="18" charset="0"/>
                <a:cs typeface="Times New Roman" panose="02020603050405020304" pitchFamily="18" charset="0"/>
              </a:rPr>
              <a:t>2</a:t>
            </a:r>
            <a:r>
              <a:rPr lang="kk-KZ" dirty="0">
                <a:latin typeface="Times New Roman" panose="02020603050405020304" pitchFamily="18" charset="0"/>
                <a:cs typeface="Times New Roman" panose="02020603050405020304" pitchFamily="18" charset="0"/>
              </a:rPr>
              <a:t> шамасында. Бұл </a:t>
            </a:r>
            <a:r>
              <a:rPr lang="kk-KZ" dirty="0" smtClean="0">
                <a:latin typeface="Times New Roman" panose="02020603050405020304" pitchFamily="18" charset="0"/>
                <a:cs typeface="Times New Roman" panose="02020603050405020304" pitchFamily="18" charset="0"/>
              </a:rPr>
              <a:t>ойпат синеклиза </a:t>
            </a:r>
            <a:r>
              <a:rPr lang="kk-KZ" dirty="0">
                <a:latin typeface="Times New Roman" panose="02020603050405020304" pitchFamily="18" charset="0"/>
                <a:cs typeface="Times New Roman" panose="02020603050405020304" pitchFamily="18" charset="0"/>
              </a:rPr>
              <a:t>ауқымындағы ең терең ойысым болып табылады, мұнда кристалдық іргетастың беті 18-23 км тереңдіктерде орналасқан. </a:t>
            </a:r>
            <a:endParaRPr lang="kk-KZ" dirty="0" smtClean="0">
              <a:latin typeface="Times New Roman" panose="02020603050405020304" pitchFamily="18" charset="0"/>
              <a:cs typeface="Times New Roman" panose="02020603050405020304" pitchFamily="18" charset="0"/>
            </a:endParaRPr>
          </a:p>
          <a:p>
            <a:pPr algn="just"/>
            <a:r>
              <a:rPr lang="kk-KZ" dirty="0" smtClean="0">
                <a:latin typeface="Times New Roman" panose="02020603050405020304" pitchFamily="18" charset="0"/>
                <a:cs typeface="Times New Roman" panose="02020603050405020304" pitchFamily="18" charset="0"/>
              </a:rPr>
              <a:t>Ойпат аумағында </a:t>
            </a:r>
            <a:r>
              <a:rPr lang="kk-KZ" dirty="0">
                <a:latin typeface="Times New Roman" panose="02020603050405020304" pitchFamily="18" charset="0"/>
                <a:cs typeface="Times New Roman" panose="02020603050405020304" pitchFamily="18" charset="0"/>
              </a:rPr>
              <a:t>ауқымы жағынан кішірек екі </a:t>
            </a:r>
            <a:r>
              <a:rPr lang="kk-KZ" dirty="0" smtClean="0">
                <a:latin typeface="Times New Roman" panose="02020603050405020304" pitchFamily="18" charset="0"/>
                <a:cs typeface="Times New Roman" panose="02020603050405020304" pitchFamily="18" charset="0"/>
              </a:rPr>
              <a:t>көтерілім жіне бір </a:t>
            </a:r>
            <a:r>
              <a:rPr lang="kk-KZ" dirty="0">
                <a:latin typeface="Times New Roman" panose="02020603050405020304" pitchFamily="18" charset="0"/>
                <a:cs typeface="Times New Roman" panose="02020603050405020304" pitchFamily="18" charset="0"/>
              </a:rPr>
              <a:t>ойысым оқшауланған. Бұл көтерілімдер Хобда және Аралсор көтерілімдері деп аталады, олардың аумағында іргетас бетінің тереңдігі 18-20 км-ге дейін азаяды. </a:t>
            </a:r>
            <a:r>
              <a:rPr lang="ru-RU" dirty="0">
                <a:latin typeface="Times New Roman" panose="02020603050405020304" pitchFamily="18" charset="0"/>
                <a:cs typeface="Times New Roman" panose="02020603050405020304" pitchFamily="18" charset="0"/>
              </a:rPr>
              <a:t>Ал </a:t>
            </a:r>
            <a:r>
              <a:rPr lang="ru-RU" dirty="0" err="1">
                <a:latin typeface="Times New Roman" panose="02020603050405020304" pitchFamily="18" charset="0"/>
                <a:cs typeface="Times New Roman" panose="02020603050405020304" pitchFamily="18" charset="0"/>
              </a:rPr>
              <a:t>аталған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ойысымның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атауы</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Көшім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ойысымы</a:t>
            </a:r>
            <a:r>
              <a:rPr lang="ru-RU"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843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88640"/>
            <a:ext cx="8496944" cy="6285312"/>
          </a:xfrm>
        </p:spPr>
        <p:txBody>
          <a:bodyPr>
            <a:normAutofit fontScale="92500"/>
          </a:bodyPr>
          <a:lstStyle/>
          <a:p>
            <a:pPr algn="just"/>
            <a:r>
              <a:rPr lang="kk-KZ" dirty="0">
                <a:latin typeface="Times New Roman" panose="02020603050405020304" pitchFamily="18" charset="0"/>
                <a:cs typeface="Times New Roman" panose="02020603050405020304" pitchFamily="18" charset="0"/>
              </a:rPr>
              <a:t>Каспий маңы синеклизасының </a:t>
            </a:r>
            <a:r>
              <a:rPr lang="kk-KZ" i="1" dirty="0">
                <a:latin typeface="Times New Roman" panose="02020603050405020304" pitchFamily="18" charset="0"/>
                <a:cs typeface="Times New Roman" panose="02020603050405020304" pitchFamily="18" charset="0"/>
              </a:rPr>
              <a:t>платформалық тысы</a:t>
            </a:r>
            <a:r>
              <a:rPr lang="kk-KZ" dirty="0">
                <a:latin typeface="Times New Roman" panose="02020603050405020304" pitchFamily="18" charset="0"/>
                <a:cs typeface="Times New Roman" panose="02020603050405020304" pitchFamily="18" charset="0"/>
              </a:rPr>
              <a:t> өзінің көлденең қимасында үш мегакешенге жіктеледі, олар – </a:t>
            </a:r>
            <a:r>
              <a:rPr lang="kk-KZ" b="1" dirty="0">
                <a:latin typeface="Times New Roman" panose="02020603050405020304" pitchFamily="18" charset="0"/>
                <a:cs typeface="Times New Roman" panose="02020603050405020304" pitchFamily="18" charset="0"/>
              </a:rPr>
              <a:t>тұзасты</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тұзды</a:t>
            </a:r>
            <a:r>
              <a:rPr lang="kk-KZ" dirty="0">
                <a:latin typeface="Times New Roman" panose="02020603050405020304" pitchFamily="18" charset="0"/>
                <a:cs typeface="Times New Roman" panose="02020603050405020304" pitchFamily="18" charset="0"/>
              </a:rPr>
              <a:t> және </a:t>
            </a:r>
            <a:r>
              <a:rPr lang="kk-KZ" b="1" dirty="0">
                <a:latin typeface="Times New Roman" panose="02020603050405020304" pitchFamily="18" charset="0"/>
                <a:cs typeface="Times New Roman" panose="02020603050405020304" pitchFamily="18" charset="0"/>
              </a:rPr>
              <a:t>тұзүсті</a:t>
            </a:r>
            <a:r>
              <a:rPr lang="kk-KZ" dirty="0">
                <a:latin typeface="Times New Roman" panose="02020603050405020304" pitchFamily="18" charset="0"/>
                <a:cs typeface="Times New Roman" panose="02020603050405020304" pitchFamily="18" charset="0"/>
              </a:rPr>
              <a:t> мегакешендері деп аталады</a:t>
            </a:r>
            <a:r>
              <a:rPr lang="kk-KZ" dirty="0" smtClean="0">
                <a:latin typeface="Times New Roman" panose="02020603050405020304" pitchFamily="18" charset="0"/>
                <a:cs typeface="Times New Roman" panose="02020603050405020304" pitchFamily="18" charset="0"/>
              </a:rPr>
              <a:t>.</a:t>
            </a:r>
          </a:p>
          <a:p>
            <a:pPr algn="just"/>
            <a:r>
              <a:rPr lang="kk-KZ" i="1" dirty="0">
                <a:latin typeface="Times New Roman" panose="02020603050405020304" pitchFamily="18" charset="0"/>
                <a:cs typeface="Times New Roman" panose="02020603050405020304" pitchFamily="18" charset="0"/>
              </a:rPr>
              <a:t>Тұзасты мегакешені</a:t>
            </a:r>
            <a:r>
              <a:rPr lang="kk-KZ" dirty="0">
                <a:latin typeface="Times New Roman" panose="02020603050405020304" pitchFamily="18" charset="0"/>
                <a:cs typeface="Times New Roman" panose="02020603050405020304" pitchFamily="18" charset="0"/>
              </a:rPr>
              <a:t>, өз кезегінде, екі құрылымдық қабатқа жіктеледі. Төменгі қабат эйфелге дейінгі құрылымдық қабат (эйфель – орталық девонның төменгі жікқабаты), ал жоғарғысы эйфель-артин құрылымдық қабаты (артин – төменгі пермнің жоғарыдан санағанда екінші жікқабаты) деп аталады</a:t>
            </a:r>
            <a:r>
              <a:rPr lang="kk-KZ" dirty="0" smtClean="0">
                <a:latin typeface="Times New Roman" panose="02020603050405020304" pitchFamily="18" charset="0"/>
                <a:cs typeface="Times New Roman" panose="02020603050405020304" pitchFamily="18" charset="0"/>
              </a:rPr>
              <a:t>.</a:t>
            </a:r>
          </a:p>
          <a:p>
            <a:pPr algn="just"/>
            <a:r>
              <a:rPr lang="kk-KZ" i="1" dirty="0">
                <a:latin typeface="Times New Roman" panose="02020603050405020304" pitchFamily="18" charset="0"/>
                <a:cs typeface="Times New Roman" panose="02020603050405020304" pitchFamily="18" charset="0"/>
              </a:rPr>
              <a:t>Тұзды мегакешен</a:t>
            </a:r>
            <a:r>
              <a:rPr lang="kk-KZ" dirty="0">
                <a:latin typeface="Times New Roman" panose="02020603050405020304" pitchFamily="18" charset="0"/>
                <a:cs typeface="Times New Roman" panose="02020603050405020304" pitchFamily="18" charset="0"/>
              </a:rPr>
              <a:t> ангидриттердің, доломиттердің, калий тұздарының және терригендік таужыныстардың қабатшалары мен линзаларын кіріктіретін ас тұзы қатқабатынан құралған</a:t>
            </a:r>
            <a:r>
              <a:rPr lang="kk-KZ" dirty="0" smtClean="0">
                <a:latin typeface="Times New Roman" panose="02020603050405020304" pitchFamily="18" charset="0"/>
                <a:cs typeface="Times New Roman" panose="02020603050405020304" pitchFamily="18" charset="0"/>
              </a:rPr>
              <a:t>.</a:t>
            </a:r>
          </a:p>
          <a:p>
            <a:pPr algn="just"/>
            <a:r>
              <a:rPr lang="kk-KZ" i="1" dirty="0">
                <a:latin typeface="Times New Roman" panose="02020603050405020304" pitchFamily="18" charset="0"/>
                <a:cs typeface="Times New Roman" panose="02020603050405020304" pitchFamily="18" charset="0"/>
              </a:rPr>
              <a:t>Тұзүсті мегакешені</a:t>
            </a:r>
            <a:r>
              <a:rPr lang="kk-KZ" dirty="0">
                <a:latin typeface="Times New Roman" panose="02020603050405020304" pitchFamily="18" charset="0"/>
                <a:cs typeface="Times New Roman" panose="02020603050405020304" pitchFamily="18" charset="0"/>
              </a:rPr>
              <a:t> соңғы пермнен бастап кайнозой эрасына дейін түзіліп үлгерген таужыныстар қимасын құрайды. Бұл мегакешен қимасының заттық құрамы синеклиза ауқымында бірыңғай тұрақты түрде сақталады десе де болады және бұл түзілімдер қимасы теңіздердің жағалаулық өңірлерлерінде, континенттердің лагуналарында (тоғандарында) түзілген шөгінділерден құралған.</a:t>
            </a:r>
            <a:endParaRPr lang="kk-KZ" dirty="0" smtClean="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767062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4509120"/>
            <a:ext cx="8496944" cy="2160240"/>
          </a:xfrm>
        </p:spPr>
        <p:txBody>
          <a:bodyPr>
            <a:normAutofit fontScale="92500" lnSpcReduction="20000"/>
          </a:bodyPr>
          <a:lstStyle/>
          <a:p>
            <a:pPr algn="just"/>
            <a:r>
              <a:rPr lang="kk-KZ" dirty="0">
                <a:latin typeface="Times New Roman" panose="02020603050405020304" pitchFamily="18" charset="0"/>
                <a:cs typeface="Times New Roman" panose="02020603050405020304" pitchFamily="18" charset="0"/>
              </a:rPr>
              <a:t>Каспий маңы синеклизасының ең негізгі минералдық шикізаты </a:t>
            </a:r>
            <a:r>
              <a:rPr lang="kk-KZ" dirty="0" smtClean="0">
                <a:latin typeface="Times New Roman" panose="02020603050405020304" pitchFamily="18" charset="0"/>
                <a:cs typeface="Times New Roman" panose="02020603050405020304" pitchFamily="18" charset="0"/>
              </a:rPr>
              <a:t>көмірсутектер. </a:t>
            </a:r>
            <a:r>
              <a:rPr lang="kk-KZ" dirty="0">
                <a:latin typeface="Times New Roman" panose="02020603050405020304" pitchFamily="18" charset="0"/>
                <a:cs typeface="Times New Roman" panose="02020603050405020304" pitchFamily="18" charset="0"/>
              </a:rPr>
              <a:t>Мұнай, газ және конденсат кенорындары тұзүсті түзілімдерінде де, тұзасты шөгінділерінде де ұшырасады. Синеклиза ауқымында бор шикізатының біршама ірі кенорындары бар (Индер және Сатимола кенорындары), ас тұзы мен калий тұздарының кенорындары да ұшырасады (Индер, Элтон, Басқұншақ т.с.с.).</a:t>
            </a:r>
            <a:endParaRPr lang="ru-RU" dirty="0">
              <a:latin typeface="Times New Roman" panose="02020603050405020304" pitchFamily="18" charset="0"/>
              <a:cs typeface="Times New Roman" panose="02020603050405020304" pitchFamily="18" charset="0"/>
            </a:endParaRPr>
          </a:p>
        </p:txBody>
      </p:sp>
      <p:pic>
        <p:nvPicPr>
          <p:cNvPr id="4" name="Picture 7" descr="Прикаспиская впадина12"/>
          <p:cNvPicPr>
            <a:picLocks noChangeAspect="1" noChangeArrowheads="1"/>
          </p:cNvPicPr>
          <p:nvPr/>
        </p:nvPicPr>
        <p:blipFill rotWithShape="1">
          <a:blip r:embed="rId2">
            <a:extLst>
              <a:ext uri="{28A0092B-C50C-407E-A947-70E740481C1C}">
                <a14:useLocalDpi xmlns:a14="http://schemas.microsoft.com/office/drawing/2010/main" val="0"/>
              </a:ext>
            </a:extLst>
          </a:blip>
          <a:srcRect t="5924"/>
          <a:stretch/>
        </p:blipFill>
        <p:spPr>
          <a:xfrm>
            <a:off x="1475656" y="96982"/>
            <a:ext cx="5979221" cy="4261849"/>
          </a:xfrm>
          <a:prstGeom prst="rect">
            <a:avLst/>
          </a:prstGeom>
          <a:noFill/>
        </p:spPr>
      </p:pic>
    </p:spTree>
    <p:extLst>
      <p:ext uri="{BB962C8B-B14F-4D97-AF65-F5344CB8AC3E}">
        <p14:creationId xmlns:p14="http://schemas.microsoft.com/office/powerpoint/2010/main" val="38202455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139</TotalTime>
  <Words>707</Words>
  <Application>Microsoft Office PowerPoint</Application>
  <PresentationFormat>Экран (4:3)</PresentationFormat>
  <Paragraphs>26</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Эркер</vt:lpstr>
      <vt:lpstr>4-ші дәрістің  тақырыбы: Каспий маңы синеклизасы Шығыс Еуропа (Орыс) көне платформасының құрамдас бөлігі ретінде</vt:lpstr>
      <vt:lpstr>Презентация PowerPoint</vt:lpstr>
      <vt:lpstr>Презентация PowerPoint</vt:lpstr>
      <vt:lpstr>Презентация PowerPoint</vt:lpstr>
      <vt:lpstr>Каспий маңы синеклизасы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4-ші дәрістің  тақырыбы: Каспий маңы синеклизасы Шығыс Еуропа (Орыс) көне платформасының құрамдас бөлігі ретінде</dc:title>
  <dc:creator>Талшын</dc:creator>
  <cp:lastModifiedBy>Талшын</cp:lastModifiedBy>
  <cp:revision>18</cp:revision>
  <dcterms:created xsi:type="dcterms:W3CDTF">2021-02-21T11:50:35Z</dcterms:created>
  <dcterms:modified xsi:type="dcterms:W3CDTF">2021-02-21T14:20:35Z</dcterms:modified>
</cp:coreProperties>
</file>