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drawings/drawing14.xml" ContentType="application/vnd.openxmlformats-officedocument.drawingml.chartshapes+xml"/>
  <Override PartName="/ppt/charts/chart20.xml" ContentType="application/vnd.openxmlformats-officedocument.drawingml.chart+xml"/>
  <Override PartName="/ppt/theme/themeOverride15.xml" ContentType="application/vnd.openxmlformats-officedocument.themeOverride+xml"/>
  <Override PartName="/ppt/drawings/drawing15.xml" ContentType="application/vnd.openxmlformats-officedocument.drawingml.chartshapes+xml"/>
  <Override PartName="/ppt/charts/chart21.xml" ContentType="application/vnd.openxmlformats-officedocument.drawingml.chart+xml"/>
  <Override PartName="/ppt/theme/themeOverride16.xml" ContentType="application/vnd.openxmlformats-officedocument.themeOverride+xml"/>
  <Override PartName="/ppt/drawings/drawing16.xml" ContentType="application/vnd.openxmlformats-officedocument.drawingml.chartshapes+xml"/>
  <Override PartName="/ppt/charts/chart22.xml" ContentType="application/vnd.openxmlformats-officedocument.drawingml.chart+xml"/>
  <Override PartName="/ppt/theme/themeOverride17.xml" ContentType="application/vnd.openxmlformats-officedocument.themeOverride+xml"/>
  <Override PartName="/ppt/drawings/drawing17.xml" ContentType="application/vnd.openxmlformats-officedocument.drawingml.chartshapes+xml"/>
  <Override PartName="/ppt/charts/chart23.xml" ContentType="application/vnd.openxmlformats-officedocument.drawingml.chart+xml"/>
  <Override PartName="/ppt/theme/themeOverride18.xml" ContentType="application/vnd.openxmlformats-officedocument.themeOverride+xml"/>
  <Override PartName="/ppt/drawings/drawing18.xml" ContentType="application/vnd.openxmlformats-officedocument.drawingml.chartshapes+xml"/>
  <Override PartName="/ppt/charts/chart24.xml" ContentType="application/vnd.openxmlformats-officedocument.drawingml.chart+xml"/>
  <Override PartName="/ppt/theme/themeOverride19.xml" ContentType="application/vnd.openxmlformats-officedocument.themeOverride+xml"/>
  <Override PartName="/ppt/drawings/drawing19.xml" ContentType="application/vnd.openxmlformats-officedocument.drawingml.chartshapes+xml"/>
  <Override PartName="/ppt/charts/chart25.xml" ContentType="application/vnd.openxmlformats-officedocument.drawingml.chart+xml"/>
  <Override PartName="/ppt/theme/themeOverride20.xml" ContentType="application/vnd.openxmlformats-officedocument.themeOverride+xml"/>
  <Override PartName="/ppt/drawings/drawing20.xml" ContentType="application/vnd.openxmlformats-officedocument.drawingml.chartshapes+xml"/>
  <Override PartName="/ppt/charts/chart26.xml" ContentType="application/vnd.openxmlformats-officedocument.drawingml.chart+xml"/>
  <Override PartName="/ppt/theme/themeOverride21.xml" ContentType="application/vnd.openxmlformats-officedocument.themeOverride+xml"/>
  <Override PartName="/ppt/drawings/drawing21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theme/themeOverride22.xml" ContentType="application/vnd.openxmlformats-officedocument.themeOverride+xml"/>
  <Override PartName="/ppt/drawings/drawing22.xml" ContentType="application/vnd.openxmlformats-officedocument.drawingml.chartshapes+xml"/>
  <Override PartName="/ppt/charts/chart29.xml" ContentType="application/vnd.openxmlformats-officedocument.drawingml.chart+xml"/>
  <Override PartName="/ppt/drawings/drawing2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56" r:id="rId3"/>
    <p:sldId id="324" r:id="rId4"/>
    <p:sldId id="325" r:id="rId5"/>
    <p:sldId id="326" r:id="rId6"/>
    <p:sldId id="295" r:id="rId7"/>
    <p:sldId id="305" r:id="rId8"/>
    <p:sldId id="307" r:id="rId9"/>
    <p:sldId id="310" r:id="rId10"/>
    <p:sldId id="308" r:id="rId11"/>
    <p:sldId id="298" r:id="rId12"/>
    <p:sldId id="311" r:id="rId13"/>
    <p:sldId id="312" r:id="rId14"/>
    <p:sldId id="314" r:id="rId15"/>
    <p:sldId id="315" r:id="rId16"/>
    <p:sldId id="317" r:id="rId17"/>
    <p:sldId id="319" r:id="rId18"/>
    <p:sldId id="320" r:id="rId19"/>
    <p:sldId id="321" r:id="rId20"/>
    <p:sldId id="323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0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1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2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Доля студентов 1 курса, участвовавших  </a:t>
            </a:r>
            <a:r>
              <a:rPr lang="ru-RU" dirty="0"/>
              <a:t>в опросе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'Лист1 (4)'!$F$11</c:f>
              <c:strCache>
                <c:ptCount val="1"/>
                <c:pt idx="0">
                  <c:v>принявших участие в опросе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'Лист1 (4)'!$E$12:$E$14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'Лист1 (4)'!$F$12:$F$14</c:f>
              <c:numCache>
                <c:formatCode>0%</c:formatCode>
                <c:ptCount val="3"/>
                <c:pt idx="0">
                  <c:v>0.75</c:v>
                </c:pt>
                <c:pt idx="1">
                  <c:v>0.78</c:v>
                </c:pt>
                <c:pt idx="2">
                  <c:v>0.58299999999999996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37696"/>
        <c:axId val="43946368"/>
      </c:barChart>
      <c:catAx>
        <c:axId val="43837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946368"/>
        <c:crosses val="autoZero"/>
        <c:auto val="1"/>
        <c:lblAlgn val="ctr"/>
        <c:lblOffset val="100"/>
        <c:noMultiLvlLbl val="0"/>
      </c:catAx>
      <c:valAx>
        <c:axId val="439463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383769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469077684146581E-2"/>
          <c:y val="0.20323347263409478"/>
          <c:w val="0.91354856235486037"/>
          <c:h val="0.63893114440275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89.74</c:v>
                </c:pt>
                <c:pt idx="1">
                  <c:v>10.26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92.31</c:v>
                </c:pt>
                <c:pt idx="1">
                  <c:v>7.69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92.53</c:v>
                </c:pt>
                <c:pt idx="1">
                  <c:v>7.47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90.65</c:v>
                </c:pt>
                <c:pt idx="1">
                  <c:v>9.35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91.38</c:v>
                </c:pt>
                <c:pt idx="1">
                  <c:v>8.6199999999999992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224448"/>
        <c:axId val="41238528"/>
      </c:barChart>
      <c:catAx>
        <c:axId val="41224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1238528"/>
        <c:crosses val="autoZero"/>
        <c:auto val="1"/>
        <c:lblAlgn val="ctr"/>
        <c:lblOffset val="100"/>
        <c:noMultiLvlLbl val="0"/>
      </c:catAx>
      <c:valAx>
        <c:axId val="4123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224448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4BACC6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0164775658166542"/>
          <c:y val="1.213908300493142E-2"/>
          <c:w val="0.79719235992015181"/>
          <c:h val="9.705427402333891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C0504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5675621652239007E-2"/>
          <c:y val="0.101018503091399"/>
          <c:w val="0.91665145129593972"/>
          <c:h val="0.77776936044307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78.209999999999994</c:v>
                </c:pt>
                <c:pt idx="1">
                  <c:v>21.79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79.12</c:v>
                </c:pt>
                <c:pt idx="1">
                  <c:v>20.88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80.459999999999994</c:v>
                </c:pt>
                <c:pt idx="1">
                  <c:v>19.54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82.71</c:v>
                </c:pt>
                <c:pt idx="1">
                  <c:v>17.29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80.790000000000006</c:v>
                </c:pt>
                <c:pt idx="1">
                  <c:v>19.21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479616"/>
        <c:axId val="42481152"/>
      </c:barChart>
      <c:catAx>
        <c:axId val="42479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2481152"/>
        <c:crosses val="autoZero"/>
        <c:auto val="1"/>
        <c:lblAlgn val="ctr"/>
        <c:lblOffset val="100"/>
        <c:noMultiLvlLbl val="0"/>
      </c:catAx>
      <c:valAx>
        <c:axId val="4248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479616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21601670902114933"/>
          <c:y val="5.7463829650147959E-3"/>
          <c:w val="0.68282340748066794"/>
          <c:h val="6.8287123843714104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C0504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469077684146581E-2"/>
          <c:y val="0.1457674033708154"/>
          <c:w val="0.90019176014418967"/>
          <c:h val="0.736238915192899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73.08</c:v>
                </c:pt>
                <c:pt idx="1">
                  <c:v>24.36</c:v>
                </c:pt>
                <c:pt idx="2">
                  <c:v>2.56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86.81</c:v>
                </c:pt>
                <c:pt idx="1">
                  <c:v>12.09</c:v>
                </c:pt>
                <c:pt idx="2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85.06</c:v>
                </c:pt>
                <c:pt idx="1">
                  <c:v>13.79</c:v>
                </c:pt>
                <c:pt idx="2">
                  <c:v>1.1499999999999999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90.19</c:v>
                </c:pt>
                <c:pt idx="1">
                  <c:v>9.81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85.64</c:v>
                </c:pt>
                <c:pt idx="1">
                  <c:v>13.46</c:v>
                </c:pt>
                <c:pt idx="2">
                  <c:v>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076032"/>
        <c:axId val="44090112"/>
      </c:barChart>
      <c:catAx>
        <c:axId val="44076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ru-RU"/>
          </a:p>
        </c:txPr>
        <c:crossAx val="44090112"/>
        <c:crosses val="autoZero"/>
        <c:auto val="1"/>
        <c:lblAlgn val="ctr"/>
        <c:lblOffset val="100"/>
        <c:noMultiLvlLbl val="0"/>
      </c:catAx>
      <c:valAx>
        <c:axId val="44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+mn-lt"/>
                <a:cs typeface="Times New Roman" pitchFamily="18" charset="0"/>
              </a:defRPr>
            </a:pPr>
            <a:endParaRPr lang="ru-RU"/>
          </a:p>
        </c:txPr>
        <c:crossAx val="44076032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8064A2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23855028504638143"/>
          <c:y val="1.4858657025049256E-3"/>
          <c:w val="0.67822778644429771"/>
          <c:h val="6.4971113228807192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C0504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4785500243313157E-2"/>
          <c:y val="0.13686622045527766"/>
          <c:w val="0.91356105168199098"/>
          <c:h val="0.7085640299481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87.18</c:v>
                </c:pt>
                <c:pt idx="1">
                  <c:v>12.82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95.6</c:v>
                </c:pt>
                <c:pt idx="1">
                  <c:v>2.2000000000000002</c:v>
                </c:pt>
                <c:pt idx="2">
                  <c:v>2.2000000000000002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91.38</c:v>
                </c:pt>
                <c:pt idx="1">
                  <c:v>7.47</c:v>
                </c:pt>
                <c:pt idx="2">
                  <c:v>1.1499999999999999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88.32</c:v>
                </c:pt>
                <c:pt idx="1">
                  <c:v>8.8800000000000008</c:v>
                </c:pt>
                <c:pt idx="2">
                  <c:v>2.8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90.31</c:v>
                </c:pt>
                <c:pt idx="1">
                  <c:v>7.9</c:v>
                </c:pt>
                <c:pt idx="2">
                  <c:v>1.8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393216"/>
        <c:axId val="44394752"/>
      </c:barChart>
      <c:catAx>
        <c:axId val="44393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394752"/>
        <c:crosses val="autoZero"/>
        <c:auto val="1"/>
        <c:lblAlgn val="ctr"/>
        <c:lblOffset val="100"/>
        <c:noMultiLvlLbl val="0"/>
      </c:catAx>
      <c:valAx>
        <c:axId val="4439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393216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2938724400992482"/>
          <c:y val="2.7836533397142777E-2"/>
          <c:w val="0.65522884242698476"/>
          <c:h val="7.0905230971515534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C0504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5970577191719735E-2"/>
          <c:y val="0.14576739706934017"/>
          <c:w val="0.89823493001244492"/>
          <c:h val="0.60934529049729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94.87</c:v>
                </c:pt>
                <c:pt idx="1">
                  <c:v>5.13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96.7</c:v>
                </c:pt>
                <c:pt idx="1">
                  <c:v>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94.83</c:v>
                </c:pt>
                <c:pt idx="1">
                  <c:v>4.0199999999999996</c:v>
                </c:pt>
                <c:pt idx="2">
                  <c:v>1.1499999999999999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3.27</c:v>
                </c:pt>
                <c:pt idx="2">
                  <c:v>0.47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95.69</c:v>
                </c:pt>
                <c:pt idx="1">
                  <c:v>3.77</c:v>
                </c:pt>
                <c:pt idx="2">
                  <c:v>0.54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841600"/>
        <c:axId val="44851584"/>
      </c:barChart>
      <c:catAx>
        <c:axId val="44841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ru-RU"/>
          </a:p>
        </c:txPr>
        <c:crossAx val="44851584"/>
        <c:crosses val="autoZero"/>
        <c:auto val="1"/>
        <c:lblAlgn val="ctr"/>
        <c:lblOffset val="100"/>
        <c:noMultiLvlLbl val="0"/>
      </c:catAx>
      <c:valAx>
        <c:axId val="4485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841600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20272739568092205"/>
          <c:y val="0"/>
          <c:w val="0.78375219543198815"/>
          <c:h val="7.980640758557804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C0504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9517235540137115E-2"/>
          <c:y val="0.1457674033708154"/>
          <c:w val="0.95048276445986291"/>
          <c:h val="0.72681434098023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66.67</c:v>
                </c:pt>
                <c:pt idx="1">
                  <c:v>7.69</c:v>
                </c:pt>
                <c:pt idx="2">
                  <c:v>25.64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64.84</c:v>
                </c:pt>
                <c:pt idx="1">
                  <c:v>4.4000000000000004</c:v>
                </c:pt>
                <c:pt idx="2">
                  <c:v>30.77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66.67</c:v>
                </c:pt>
                <c:pt idx="1">
                  <c:v>5.75</c:v>
                </c:pt>
                <c:pt idx="2">
                  <c:v>27.59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57.01</c:v>
                </c:pt>
                <c:pt idx="1">
                  <c:v>8.41</c:v>
                </c:pt>
                <c:pt idx="2">
                  <c:v>34.58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62.66</c:v>
                </c:pt>
                <c:pt idx="1">
                  <c:v>6.82</c:v>
                </c:pt>
                <c:pt idx="2">
                  <c:v>30.52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673728"/>
        <c:axId val="51691904"/>
      </c:barChart>
      <c:catAx>
        <c:axId val="51673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ru-RU"/>
          </a:p>
        </c:txPr>
        <c:crossAx val="51691904"/>
        <c:crosses val="autoZero"/>
        <c:auto val="1"/>
        <c:lblAlgn val="ctr"/>
        <c:lblOffset val="100"/>
        <c:noMultiLvlLbl val="0"/>
      </c:catAx>
      <c:valAx>
        <c:axId val="5169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673728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ysClr val="windowText" lastClr="000000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22480025367551751"/>
          <c:y val="2.0057923303479527E-3"/>
          <c:w val="0.69867063381846461"/>
          <c:h val="8.272884109900383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C0504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9638427014933553E-2"/>
          <c:y val="0.14800995957023266"/>
          <c:w val="0.94894619987982742"/>
          <c:h val="0.72618849276466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  <c:pt idx="7">
                  <c:v>З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2.82</c:v>
                </c:pt>
                <c:pt idx="1">
                  <c:v>4.2300000000000004</c:v>
                </c:pt>
                <c:pt idx="3">
                  <c:v>4.2300000000000004</c:v>
                </c:pt>
                <c:pt idx="4">
                  <c:v>23.94</c:v>
                </c:pt>
                <c:pt idx="5">
                  <c:v>1.41</c:v>
                </c:pt>
                <c:pt idx="6">
                  <c:v>11.27</c:v>
                </c:pt>
                <c:pt idx="7">
                  <c:v>52.11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  <c:pt idx="7">
                  <c:v>З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8.24</c:v>
                </c:pt>
                <c:pt idx="1">
                  <c:v>2.35</c:v>
                </c:pt>
                <c:pt idx="3">
                  <c:v>1.18</c:v>
                </c:pt>
                <c:pt idx="4">
                  <c:v>10.59</c:v>
                </c:pt>
                <c:pt idx="5">
                  <c:v>1.18</c:v>
                </c:pt>
                <c:pt idx="6">
                  <c:v>12.94</c:v>
                </c:pt>
                <c:pt idx="7">
                  <c:v>63.53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  <c:pt idx="7">
                  <c:v>З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7.1</c:v>
                </c:pt>
                <c:pt idx="1">
                  <c:v>2.37</c:v>
                </c:pt>
                <c:pt idx="2">
                  <c:v>0.59</c:v>
                </c:pt>
                <c:pt idx="3">
                  <c:v>4.7300000000000004</c:v>
                </c:pt>
                <c:pt idx="4">
                  <c:v>27.22</c:v>
                </c:pt>
                <c:pt idx="5">
                  <c:v>0.59</c:v>
                </c:pt>
                <c:pt idx="6">
                  <c:v>8.2799999999999994</c:v>
                </c:pt>
                <c:pt idx="7">
                  <c:v>49.11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  <c:pt idx="7">
                  <c:v>З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8.4600000000000009</c:v>
                </c:pt>
                <c:pt idx="1">
                  <c:v>1</c:v>
                </c:pt>
                <c:pt idx="2">
                  <c:v>1.49</c:v>
                </c:pt>
                <c:pt idx="3">
                  <c:v>3.48</c:v>
                </c:pt>
                <c:pt idx="4">
                  <c:v>9.9499999999999993</c:v>
                </c:pt>
                <c:pt idx="5">
                  <c:v>2.4900000000000002</c:v>
                </c:pt>
                <c:pt idx="6">
                  <c:v>14.43</c:v>
                </c:pt>
                <c:pt idx="7">
                  <c:v>58.71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  <c:pt idx="7">
                  <c:v>З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7.22</c:v>
                </c:pt>
                <c:pt idx="1">
                  <c:v>2.09</c:v>
                </c:pt>
                <c:pt idx="2">
                  <c:v>0.76</c:v>
                </c:pt>
                <c:pt idx="3">
                  <c:v>3.61</c:v>
                </c:pt>
                <c:pt idx="4">
                  <c:v>17.489999999999998</c:v>
                </c:pt>
                <c:pt idx="5">
                  <c:v>1.52</c:v>
                </c:pt>
                <c:pt idx="6">
                  <c:v>11.79</c:v>
                </c:pt>
                <c:pt idx="7">
                  <c:v>55.51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188736"/>
        <c:axId val="61194624"/>
      </c:barChart>
      <c:catAx>
        <c:axId val="61188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1194624"/>
        <c:crosses val="autoZero"/>
        <c:auto val="1"/>
        <c:lblAlgn val="ctr"/>
        <c:lblOffset val="100"/>
        <c:noMultiLvlLbl val="0"/>
      </c:catAx>
      <c:valAx>
        <c:axId val="6119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188736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9BBB59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27170830043114247"/>
          <c:y val="9.3243707421330839E-4"/>
          <c:w val="0.65508793501646834"/>
          <c:h val="7.1138102780375162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955801312426128E-2"/>
          <c:y val="0.10645684758431097"/>
          <c:w val="0.95044198687573878"/>
          <c:h val="0.76257336655265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65.38</c:v>
                </c:pt>
                <c:pt idx="1">
                  <c:v>11.54</c:v>
                </c:pt>
                <c:pt idx="2">
                  <c:v>17.95</c:v>
                </c:pt>
                <c:pt idx="3">
                  <c:v>5.13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67.03</c:v>
                </c:pt>
                <c:pt idx="1">
                  <c:v>10.99</c:v>
                </c:pt>
                <c:pt idx="2">
                  <c:v>13.19</c:v>
                </c:pt>
                <c:pt idx="3">
                  <c:v>8.7899999999999991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65.52</c:v>
                </c:pt>
                <c:pt idx="1">
                  <c:v>16.09</c:v>
                </c:pt>
                <c:pt idx="2">
                  <c:v>13.22</c:v>
                </c:pt>
                <c:pt idx="3">
                  <c:v>5.17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60.28</c:v>
                </c:pt>
                <c:pt idx="1">
                  <c:v>13.55</c:v>
                </c:pt>
                <c:pt idx="2">
                  <c:v>17.29</c:v>
                </c:pt>
                <c:pt idx="3">
                  <c:v>8.8800000000000008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1175214884698955E-3"/>
                  <c:y val="-5.6288072010911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88034381551832E-2"/>
                  <c:y val="-3.75253813406075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63.73</c:v>
                </c:pt>
                <c:pt idx="1">
                  <c:v>13.64</c:v>
                </c:pt>
                <c:pt idx="2">
                  <c:v>15.44</c:v>
                </c:pt>
                <c:pt idx="3">
                  <c:v>7.18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0998528"/>
        <c:axId val="101012608"/>
      </c:barChart>
      <c:catAx>
        <c:axId val="100998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01012608"/>
        <c:crosses val="autoZero"/>
        <c:auto val="1"/>
        <c:lblAlgn val="ctr"/>
        <c:lblOffset val="100"/>
        <c:noMultiLvlLbl val="0"/>
      </c:catAx>
      <c:valAx>
        <c:axId val="10101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998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612101804095546"/>
          <c:y val="1.0020657214281622E-2"/>
          <c:w val="0.72626314990116736"/>
          <c:h val="9.5373356487224004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598074240326154E-2"/>
          <c:y val="0.15899232868347232"/>
          <c:w val="0.91886809869191766"/>
          <c:h val="0.54463188730663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98.9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99.07</c:v>
                </c:pt>
                <c:pt idx="1">
                  <c:v>0.93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99.46</c:v>
                </c:pt>
                <c:pt idx="1">
                  <c:v>0.54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2225024"/>
        <c:axId val="102226560"/>
      </c:barChart>
      <c:catAx>
        <c:axId val="102225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226560"/>
        <c:crosses val="autoZero"/>
        <c:auto val="1"/>
        <c:lblAlgn val="ctr"/>
        <c:lblOffset val="100"/>
        <c:noMultiLvlLbl val="0"/>
      </c:catAx>
      <c:valAx>
        <c:axId val="10222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225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2971572285477321E-2"/>
          <c:y val="2.2584296189312298E-3"/>
          <c:w val="0.76075483454831982"/>
          <c:h val="0.12316253055216086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1567609032809008E-2"/>
          <c:y val="0.1589923828772592"/>
          <c:w val="0.924505963971753"/>
          <c:h val="0.7261883861610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79.489999999999995</c:v>
                </c:pt>
                <c:pt idx="1">
                  <c:v>19.23</c:v>
                </c:pt>
                <c:pt idx="2">
                  <c:v>1.28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81.319999999999993</c:v>
                </c:pt>
                <c:pt idx="1">
                  <c:v>17.579999999999998</c:v>
                </c:pt>
                <c:pt idx="2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81.61</c:v>
                </c:pt>
                <c:pt idx="1">
                  <c:v>14.37</c:v>
                </c:pt>
                <c:pt idx="2">
                  <c:v>4.0199999999999996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85.98</c:v>
                </c:pt>
                <c:pt idx="1">
                  <c:v>12.92</c:v>
                </c:pt>
                <c:pt idx="2">
                  <c:v>1.4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82.94</c:v>
                </c:pt>
                <c:pt idx="1">
                  <c:v>14.9</c:v>
                </c:pt>
                <c:pt idx="2">
                  <c:v>2.15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8445696"/>
        <c:axId val="108447232"/>
      </c:barChart>
      <c:catAx>
        <c:axId val="108445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08447232"/>
        <c:crosses val="autoZero"/>
        <c:auto val="1"/>
        <c:lblAlgn val="ctr"/>
        <c:lblOffset val="100"/>
        <c:noMultiLvlLbl val="0"/>
      </c:catAx>
      <c:valAx>
        <c:axId val="10844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445696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8064A2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6.222650431131236E-2"/>
          <c:y val="2.6876731577342686E-3"/>
          <c:w val="0.71562187093355267"/>
          <c:h val="8.6541744994649825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650188361306269"/>
          <c:y val="0.1300661578088339"/>
          <c:w val="0.46272822367098565"/>
          <c:h val="0.740788177560079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Вузу</c:v>
                </c:pt>
              </c:strCache>
            </c:strRef>
          </c:tx>
          <c:dLbls>
            <c:dLbl>
              <c:idx val="5"/>
              <c:layout>
                <c:manualLayout>
                  <c:x val="-6.7834343192636717E-2"/>
                  <c:y val="-2.05080572442855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37.520000000000003</c:v>
                </c:pt>
                <c:pt idx="1">
                  <c:v>22.44</c:v>
                </c:pt>
                <c:pt idx="2">
                  <c:v>14.9</c:v>
                </c:pt>
                <c:pt idx="3">
                  <c:v>7.18</c:v>
                </c:pt>
                <c:pt idx="4">
                  <c:v>14.54</c:v>
                </c:pt>
                <c:pt idx="5">
                  <c:v>0.18</c:v>
                </c:pt>
                <c:pt idx="6">
                  <c:v>3.23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9655633501039567"/>
          <c:y val="0.26731289116024143"/>
          <c:w val="7.8934927248857797E-2"/>
          <c:h val="0.6513975299040847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6544149921411282E-2"/>
          <c:y val="0.15899232868347232"/>
          <c:w val="0.94345585007858868"/>
          <c:h val="0.7261883861610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79.489999999999995</c:v>
                </c:pt>
                <c:pt idx="1">
                  <c:v>20.51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83.52</c:v>
                </c:pt>
                <c:pt idx="1">
                  <c:v>16.48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75.290000000000006</c:v>
                </c:pt>
                <c:pt idx="1">
                  <c:v>24.71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89.25</c:v>
                </c:pt>
                <c:pt idx="1">
                  <c:v>10.75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82.59</c:v>
                </c:pt>
                <c:pt idx="1">
                  <c:v>17.41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131264"/>
        <c:axId val="109132800"/>
      </c:barChart>
      <c:catAx>
        <c:axId val="109131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09132800"/>
        <c:crosses val="autoZero"/>
        <c:auto val="1"/>
        <c:lblAlgn val="ctr"/>
        <c:lblOffset val="100"/>
        <c:noMultiLvlLbl val="0"/>
      </c:catAx>
      <c:valAx>
        <c:axId val="10913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31264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9BBB59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2126305182848536"/>
          <c:y val="2.2590173697830764E-3"/>
          <c:w val="0.62128604563063117"/>
          <c:h val="0.10579470638528087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287704230128309E-2"/>
          <c:y val="0.15899232868347232"/>
          <c:w val="0.92244944348925439"/>
          <c:h val="0.7261883861610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97.44</c:v>
                </c:pt>
                <c:pt idx="1">
                  <c:v>1.28</c:v>
                </c:pt>
                <c:pt idx="2">
                  <c:v>1.28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93.41</c:v>
                </c:pt>
                <c:pt idx="1">
                  <c:v>6.59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93.68</c:v>
                </c:pt>
                <c:pt idx="1">
                  <c:v>5.75</c:v>
                </c:pt>
                <c:pt idx="2">
                  <c:v>0.56999999999999995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96.73</c:v>
                </c:pt>
                <c:pt idx="1">
                  <c:v>3.27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95.33</c:v>
                </c:pt>
                <c:pt idx="1">
                  <c:v>4.3099999999999996</c:v>
                </c:pt>
                <c:pt idx="2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06624"/>
        <c:axId val="109308160"/>
      </c:barChart>
      <c:catAx>
        <c:axId val="109306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09308160"/>
        <c:crosses val="autoZero"/>
        <c:auto val="1"/>
        <c:lblAlgn val="ctr"/>
        <c:lblOffset val="100"/>
        <c:noMultiLvlLbl val="0"/>
      </c:catAx>
      <c:valAx>
        <c:axId val="10930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306624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8064A2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31042886451094004"/>
          <c:y val="5.3042314209658478E-2"/>
          <c:w val="0.65389525128156556"/>
          <c:h val="6.3547555574419989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598074240326154E-2"/>
          <c:y val="0.15899232868347232"/>
          <c:w val="0.91940187281847119"/>
          <c:h val="0.7261883861610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82.05</c:v>
                </c:pt>
                <c:pt idx="1">
                  <c:v>12.82</c:v>
                </c:pt>
                <c:pt idx="2">
                  <c:v>5.13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78.02</c:v>
                </c:pt>
                <c:pt idx="1">
                  <c:v>18.649999999999999</c:v>
                </c:pt>
                <c:pt idx="2">
                  <c:v>2.2000000000000002</c:v>
                </c:pt>
                <c:pt idx="3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74.709999999999994</c:v>
                </c:pt>
                <c:pt idx="1">
                  <c:v>22.41</c:v>
                </c:pt>
                <c:pt idx="2">
                  <c:v>0.56999999999999995</c:v>
                </c:pt>
                <c:pt idx="3">
                  <c:v>2.2999999999999998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82.24</c:v>
                </c:pt>
                <c:pt idx="1">
                  <c:v>15.89</c:v>
                </c:pt>
                <c:pt idx="2">
                  <c:v>1.4</c:v>
                </c:pt>
                <c:pt idx="3">
                  <c:v>0.47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79.17</c:v>
                </c:pt>
                <c:pt idx="1">
                  <c:v>17.95</c:v>
                </c:pt>
                <c:pt idx="2">
                  <c:v>1.8</c:v>
                </c:pt>
                <c:pt idx="3">
                  <c:v>1.08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29792"/>
        <c:axId val="109339776"/>
      </c:barChart>
      <c:catAx>
        <c:axId val="109329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09339776"/>
        <c:crosses val="autoZero"/>
        <c:auto val="1"/>
        <c:lblAlgn val="ctr"/>
        <c:lblOffset val="100"/>
        <c:noMultiLvlLbl val="0"/>
      </c:catAx>
      <c:valAx>
        <c:axId val="10933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32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640250753719438"/>
          <c:y val="4.6659603378406758E-3"/>
          <c:w val="0.80359749246280565"/>
          <c:h val="7.3913937804971602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042838503748245E-2"/>
          <c:y val="0.16036994388010944"/>
          <c:w val="0.90496210310106695"/>
          <c:h val="0.59391144039551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98.72</c:v>
                </c:pt>
                <c:pt idx="1">
                  <c:v>1.28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97.7</c:v>
                </c:pt>
                <c:pt idx="1">
                  <c:v>2.2999999999999998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99.07</c:v>
                </c:pt>
                <c:pt idx="1">
                  <c:v>0.93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98.74</c:v>
                </c:pt>
                <c:pt idx="1">
                  <c:v>1.26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03840"/>
        <c:axId val="100475264"/>
      </c:barChart>
      <c:catAx>
        <c:axId val="100403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00475264"/>
        <c:crosses val="autoZero"/>
        <c:auto val="1"/>
        <c:lblAlgn val="ctr"/>
        <c:lblOffset val="100"/>
        <c:noMultiLvlLbl val="0"/>
      </c:catAx>
      <c:valAx>
        <c:axId val="10047526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403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80388633252098"/>
          <c:y val="2.1675050368927373E-2"/>
          <c:w val="0.65186686880922851"/>
          <c:h val="0.1562420351987034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51561813269775958"/>
          <c:y val="0.1321734025377933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598074240326154E-2"/>
          <c:y val="0.15899232868347232"/>
          <c:w val="0.90108586471644903"/>
          <c:h val="0.65060165272641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92.31</c:v>
                </c:pt>
                <c:pt idx="1">
                  <c:v>7.69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90.11</c:v>
                </c:pt>
                <c:pt idx="1">
                  <c:v>9.89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90.23</c:v>
                </c:pt>
                <c:pt idx="1">
                  <c:v>9.77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94.39</c:v>
                </c:pt>
                <c:pt idx="1">
                  <c:v>5.61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92.1</c:v>
                </c:pt>
                <c:pt idx="1">
                  <c:v>7.9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197056"/>
        <c:axId val="117461376"/>
      </c:barChart>
      <c:catAx>
        <c:axId val="117197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7461376"/>
        <c:crosses val="autoZero"/>
        <c:auto val="1"/>
        <c:lblAlgn val="ctr"/>
        <c:lblOffset val="100"/>
        <c:noMultiLvlLbl val="0"/>
      </c:catAx>
      <c:valAx>
        <c:axId val="11746137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19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606450677862499"/>
          <c:y val="0"/>
          <c:w val="0.60080864357549668"/>
          <c:h val="0.12743635602572395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51561813269775958"/>
          <c:y val="0.1321734025377933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587502297937998E-2"/>
          <c:y val="0.14924179471476418"/>
          <c:w val="0.93641246145692369"/>
          <c:h val="0.7299170156947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94.87</c:v>
                </c:pt>
                <c:pt idx="1">
                  <c:v>1.28</c:v>
                </c:pt>
                <c:pt idx="2">
                  <c:v>1.28</c:v>
                </c:pt>
                <c:pt idx="3">
                  <c:v>2.56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93.41</c:v>
                </c:pt>
                <c:pt idx="1">
                  <c:v>4.4000000000000004</c:v>
                </c:pt>
                <c:pt idx="2">
                  <c:v>1.1000000000000001</c:v>
                </c:pt>
                <c:pt idx="3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92.53</c:v>
                </c:pt>
                <c:pt idx="1">
                  <c:v>3.45</c:v>
                </c:pt>
                <c:pt idx="2">
                  <c:v>3.45</c:v>
                </c:pt>
                <c:pt idx="3">
                  <c:v>0.56999999999999995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93.93</c:v>
                </c:pt>
                <c:pt idx="1">
                  <c:v>2.8</c:v>
                </c:pt>
                <c:pt idx="2">
                  <c:v>0.93</c:v>
                </c:pt>
                <c:pt idx="3">
                  <c:v>2.34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93.54</c:v>
                </c:pt>
                <c:pt idx="1">
                  <c:v>3.05</c:v>
                </c:pt>
                <c:pt idx="2">
                  <c:v>1.8</c:v>
                </c:pt>
                <c:pt idx="3">
                  <c:v>1.62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05632"/>
        <c:axId val="111607168"/>
      </c:barChart>
      <c:catAx>
        <c:axId val="111605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1607168"/>
        <c:crosses val="autoZero"/>
        <c:auto val="1"/>
        <c:lblAlgn val="ctr"/>
        <c:lblOffset val="100"/>
        <c:noMultiLvlLbl val="0"/>
      </c:catAx>
      <c:valAx>
        <c:axId val="11160716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605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143667552421314E-2"/>
          <c:y val="1.7311683641658509E-2"/>
          <c:w val="0.71050928312154737"/>
          <c:h val="0.10035705231697065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51561813269775958"/>
          <c:y val="0.1321734025377933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832106627328965E-2"/>
          <c:y val="0.15899232868347232"/>
          <c:w val="0.91600586045994892"/>
          <c:h val="0.64864581018775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96.15</c:v>
                </c:pt>
                <c:pt idx="1">
                  <c:v>3.85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89.66</c:v>
                </c:pt>
                <c:pt idx="1">
                  <c:v>8.6199999999999992</c:v>
                </c:pt>
                <c:pt idx="2">
                  <c:v>1.72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93.46</c:v>
                </c:pt>
                <c:pt idx="1">
                  <c:v>5.14</c:v>
                </c:pt>
                <c:pt idx="2">
                  <c:v>1.4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93.72</c:v>
                </c:pt>
                <c:pt idx="1">
                  <c:v>5.21</c:v>
                </c:pt>
                <c:pt idx="2">
                  <c:v>1.08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18432"/>
        <c:axId val="127632512"/>
      </c:barChart>
      <c:catAx>
        <c:axId val="127618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7632512"/>
        <c:crosses val="autoZero"/>
        <c:auto val="1"/>
        <c:lblAlgn val="ctr"/>
        <c:lblOffset val="100"/>
        <c:noMultiLvlLbl val="0"/>
      </c:catAx>
      <c:valAx>
        <c:axId val="12763251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61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817349796382779"/>
          <c:y val="2.3206485829059931E-2"/>
          <c:w val="0.58587192419233114"/>
          <c:h val="5.6299251471039521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'Лист1 (4)'!$F$11</c:f>
              <c:strCache>
                <c:ptCount val="1"/>
                <c:pt idx="0">
                  <c:v>Устраивает ли Вас работа куратора Вашей группы?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'Лист1 (4)'!$E$12:$E$14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'Лист1 (4)'!$F$12:$F$14</c:f>
              <c:numCache>
                <c:formatCode>General</c:formatCode>
                <c:ptCount val="3"/>
                <c:pt idx="0">
                  <c:v>90.1</c:v>
                </c:pt>
                <c:pt idx="1">
                  <c:v>95.1</c:v>
                </c:pt>
                <c:pt idx="2">
                  <c:v>93.7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87296"/>
        <c:axId val="127730048"/>
      </c:barChart>
      <c:catAx>
        <c:axId val="127687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730048"/>
        <c:crosses val="autoZero"/>
        <c:auto val="1"/>
        <c:lblAlgn val="ctr"/>
        <c:lblOffset val="100"/>
        <c:noMultiLvlLbl val="0"/>
      </c:catAx>
      <c:valAx>
        <c:axId val="1277300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7687296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51561813269775958"/>
          <c:y val="0.1321734025377933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359338819706051E-2"/>
          <c:y val="0.13025334141617118"/>
          <c:w val="0.94003980752318805"/>
          <c:h val="0.67082371282417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Вузу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1F497D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г. Усть-Каменогорск</c:v>
                </c:pt>
                <c:pt idx="1">
                  <c:v>Район, село</c:v>
                </c:pt>
                <c:pt idx="2">
                  <c:v>Другой город </c:v>
                </c:pt>
                <c:pt idx="3">
                  <c:v>Другая область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66.61</c:v>
                </c:pt>
                <c:pt idx="1">
                  <c:v>14.72</c:v>
                </c:pt>
                <c:pt idx="2">
                  <c:v>9.52</c:v>
                </c:pt>
                <c:pt idx="3">
                  <c:v>9.16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63968"/>
        <c:axId val="129786240"/>
      </c:barChart>
      <c:catAx>
        <c:axId val="12976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29786240"/>
        <c:crosses val="autoZero"/>
        <c:auto val="1"/>
        <c:lblAlgn val="ctr"/>
        <c:lblOffset val="100"/>
        <c:noMultiLvlLbl val="0"/>
      </c:catAx>
      <c:valAx>
        <c:axId val="12978624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763968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63136615832421E-2"/>
          <c:y val="0.1394811261431215"/>
          <c:w val="0.65788139942122836"/>
          <c:h val="0.846705584901340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Вузу</c:v>
                </c:pt>
              </c:strCache>
            </c:strRef>
          </c:tx>
          <c:explosion val="3"/>
          <c:dPt>
            <c:idx val="2"/>
            <c:bubble3D val="0"/>
            <c:explosion val="9"/>
          </c:dPt>
          <c:dLbls>
            <c:dLbl>
              <c:idx val="1"/>
              <c:layout>
                <c:manualLayout>
                  <c:x val="4.7979680111904649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 общежитии</c:v>
                </c:pt>
                <c:pt idx="1">
                  <c:v>Снимаете частное жилье </c:v>
                </c:pt>
                <c:pt idx="2">
                  <c:v>С родителями</c:v>
                </c:pt>
                <c:pt idx="3">
                  <c:v>Имею свое жилье в Усть-Каменогорске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41.83</c:v>
                </c:pt>
                <c:pt idx="1">
                  <c:v>12.93</c:v>
                </c:pt>
                <c:pt idx="2">
                  <c:v>32.68</c:v>
                </c:pt>
                <c:pt idx="3">
                  <c:v>12.57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21601463931148"/>
          <c:y val="1.4299064809792372E-2"/>
          <c:w val="0.30978398536068852"/>
          <c:h val="0.985700935190207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134002086187955E-2"/>
          <c:y val="0.16032562397303987"/>
          <c:w val="0.94386599791381209"/>
          <c:h val="0.66643757093063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Лист1!$E$12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Лист1!$F$11:$H$11</c:f>
              <c:strCache>
                <c:ptCount val="3"/>
                <c:pt idx="0">
                  <c:v>высокие позиции в рейтинге; престижность</c:v>
                </c:pt>
                <c:pt idx="1">
                  <c:v>наличие интересной спец.</c:v>
                </c:pt>
                <c:pt idx="2">
                  <c:v>возм. найти работу</c:v>
                </c:pt>
              </c:strCache>
            </c:strRef>
          </c:cat>
          <c:val>
            <c:numRef>
              <c:f>Лист1!$F$12:$H$12</c:f>
              <c:numCache>
                <c:formatCode>General</c:formatCode>
                <c:ptCount val="3"/>
                <c:pt idx="0">
                  <c:v>31.6</c:v>
                </c:pt>
                <c:pt idx="1">
                  <c:v>27</c:v>
                </c:pt>
                <c:pt idx="2">
                  <c:v>26.6</c:v>
                </c:pt>
              </c:numCache>
            </c:numRef>
          </c:val>
        </c:ser>
        <c:ser>
          <c:idx val="1"/>
          <c:order val="1"/>
          <c:tx>
            <c:strRef>
              <c:f>Лист1!$E$13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Лист1!$F$11:$H$11</c:f>
              <c:strCache>
                <c:ptCount val="3"/>
                <c:pt idx="0">
                  <c:v>высокие позиции в рейтинге; престижность</c:v>
                </c:pt>
                <c:pt idx="1">
                  <c:v>наличие интересной спец.</c:v>
                </c:pt>
                <c:pt idx="2">
                  <c:v>возм. найти работу</c:v>
                </c:pt>
              </c:strCache>
            </c:strRef>
          </c:cat>
          <c:val>
            <c:numRef>
              <c:f>Лист1!$F$13:$H$13</c:f>
              <c:numCache>
                <c:formatCode>General</c:formatCode>
                <c:ptCount val="3"/>
                <c:pt idx="0">
                  <c:v>27.6</c:v>
                </c:pt>
                <c:pt idx="1">
                  <c:v>32.700000000000003</c:v>
                </c:pt>
                <c:pt idx="2">
                  <c:v>27.6</c:v>
                </c:pt>
              </c:numCache>
            </c:numRef>
          </c:val>
        </c:ser>
        <c:ser>
          <c:idx val="2"/>
          <c:order val="2"/>
          <c:tx>
            <c:strRef>
              <c:f>Лист1!$E$14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Лист1!$F$11:$H$11</c:f>
              <c:strCache>
                <c:ptCount val="3"/>
                <c:pt idx="0">
                  <c:v>высокие позиции в рейтинге; престижность</c:v>
                </c:pt>
                <c:pt idx="1">
                  <c:v>наличие интересной спец.</c:v>
                </c:pt>
                <c:pt idx="2">
                  <c:v>возм. найти работу</c:v>
                </c:pt>
              </c:strCache>
            </c:strRef>
          </c:cat>
          <c:val>
            <c:numRef>
              <c:f>Лист1!$F$14:$H$14</c:f>
              <c:numCache>
                <c:formatCode>General</c:formatCode>
                <c:ptCount val="3"/>
                <c:pt idx="0">
                  <c:v>37.5</c:v>
                </c:pt>
                <c:pt idx="1">
                  <c:v>14.9</c:v>
                </c:pt>
                <c:pt idx="2">
                  <c:v>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14752"/>
        <c:axId val="42324736"/>
      </c:barChart>
      <c:catAx>
        <c:axId val="42314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324736"/>
        <c:crosses val="autoZero"/>
        <c:auto val="1"/>
        <c:lblAlgn val="ctr"/>
        <c:lblOffset val="100"/>
        <c:noMultiLvlLbl val="0"/>
      </c:catAx>
      <c:valAx>
        <c:axId val="4232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314752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25469801788405277"/>
          <c:y val="0.93520152242779875"/>
          <c:w val="0.49583023538695131"/>
          <c:h val="6.3929338852706893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403300787646971"/>
          <c:y val="9.1382379288547977E-2"/>
          <c:w val="0.5151846403790632"/>
          <c:h val="0.881537890377029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Вузу</c:v>
                </c:pt>
              </c:strCache>
            </c:strRef>
          </c:tx>
          <c:dLbls>
            <c:dLbl>
              <c:idx val="7"/>
              <c:layout>
                <c:manualLayout>
                  <c:x val="7.100581897826648E-2"/>
                  <c:y val="7.838632794309029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  <c:pt idx="7">
                  <c:v>З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40.93</c:v>
                </c:pt>
                <c:pt idx="1">
                  <c:v>34.11</c:v>
                </c:pt>
                <c:pt idx="2">
                  <c:v>3.05</c:v>
                </c:pt>
                <c:pt idx="3">
                  <c:v>5.75</c:v>
                </c:pt>
                <c:pt idx="4">
                  <c:v>9.52</c:v>
                </c:pt>
                <c:pt idx="5">
                  <c:v>5.39</c:v>
                </c:pt>
                <c:pt idx="6">
                  <c:v>0.54</c:v>
                </c:pt>
                <c:pt idx="7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8115373876586811"/>
          <c:y val="0.19498439320145042"/>
          <c:w val="8.2196015599069347E-2"/>
          <c:h val="0.73936499565021241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0.10404990674406832"/>
          <c:w val="0.90077769136762587"/>
          <c:h val="0.62484127421721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'Лист1 (2)'!$E$12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(2)'!$F$11:$H$11</c:f>
              <c:strCache>
                <c:ptCount val="3"/>
                <c:pt idx="0">
                  <c:v>сайт вуза</c:v>
                </c:pt>
                <c:pt idx="1">
                  <c:v>беседы в школе</c:v>
                </c:pt>
                <c:pt idx="2">
                  <c:v>день откр. дверей</c:v>
                </c:pt>
              </c:strCache>
            </c:strRef>
          </c:cat>
          <c:val>
            <c:numRef>
              <c:f>'Лист1 (2)'!$F$12:$H$12</c:f>
              <c:numCache>
                <c:formatCode>General</c:formatCode>
                <c:ptCount val="3"/>
                <c:pt idx="0">
                  <c:v>40</c:v>
                </c:pt>
                <c:pt idx="1">
                  <c:v>20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'Лист1 (2)'!$E$13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(2)'!$F$11:$H$11</c:f>
              <c:strCache>
                <c:ptCount val="3"/>
                <c:pt idx="0">
                  <c:v>сайт вуза</c:v>
                </c:pt>
                <c:pt idx="1">
                  <c:v>беседы в школе</c:v>
                </c:pt>
                <c:pt idx="2">
                  <c:v>день откр. дверей</c:v>
                </c:pt>
              </c:strCache>
            </c:strRef>
          </c:cat>
          <c:val>
            <c:numRef>
              <c:f>'Лист1 (2)'!$F$13:$H$13</c:f>
              <c:numCache>
                <c:formatCode>General</c:formatCode>
                <c:ptCount val="3"/>
                <c:pt idx="0">
                  <c:v>39</c:v>
                </c:pt>
                <c:pt idx="1">
                  <c:v>21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'Лист1 (2)'!$E$14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(2)'!$F$11:$H$11</c:f>
              <c:strCache>
                <c:ptCount val="3"/>
                <c:pt idx="0">
                  <c:v>сайт вуза</c:v>
                </c:pt>
                <c:pt idx="1">
                  <c:v>беседы в школе</c:v>
                </c:pt>
                <c:pt idx="2">
                  <c:v>день откр. дверей</c:v>
                </c:pt>
              </c:strCache>
            </c:strRef>
          </c:cat>
          <c:val>
            <c:numRef>
              <c:f>'Лист1 (2)'!$F$14:$H$14</c:f>
              <c:numCache>
                <c:formatCode>General</c:formatCode>
                <c:ptCount val="3"/>
                <c:pt idx="0">
                  <c:v>41</c:v>
                </c:pt>
                <c:pt idx="1">
                  <c:v>9.5</c:v>
                </c:pt>
                <c:pt idx="2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46272"/>
        <c:axId val="52647808"/>
      </c:barChart>
      <c:catAx>
        <c:axId val="5264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2647808"/>
        <c:crosses val="autoZero"/>
        <c:auto val="1"/>
        <c:lblAlgn val="ctr"/>
        <c:lblOffset val="100"/>
        <c:noMultiLvlLbl val="0"/>
      </c:catAx>
      <c:valAx>
        <c:axId val="52647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64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782907162362079"/>
          <c:y val="0.88488104496325803"/>
          <c:w val="0.4275981396803864"/>
          <c:h val="8.7351405399400076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969276561863496"/>
          <c:y val="0.11473057480792732"/>
          <c:w val="0.8156508907655553"/>
          <c:h val="0.5956585070794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Вузу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</c:spPr>
          </c:dPt>
          <c:dPt>
            <c:idx val="1"/>
            <c:invertIfNegative val="0"/>
            <c:bubble3D val="0"/>
            <c:spPr>
              <a:solidFill>
                <a:srgbClr val="8064A2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57.63</c:v>
                </c:pt>
                <c:pt idx="1">
                  <c:v>14.54</c:v>
                </c:pt>
                <c:pt idx="2">
                  <c:v>13.11</c:v>
                </c:pt>
                <c:pt idx="3">
                  <c:v>14.72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821248"/>
        <c:axId val="98822784"/>
      </c:barChart>
      <c:catAx>
        <c:axId val="98821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822784"/>
        <c:crosses val="autoZero"/>
        <c:auto val="1"/>
        <c:lblAlgn val="ctr"/>
        <c:lblOffset val="100"/>
        <c:noMultiLvlLbl val="0"/>
      </c:catAx>
      <c:valAx>
        <c:axId val="9882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821248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4766411763666511"/>
          <c:y val="0"/>
          <c:w val="0.49383248195173313"/>
          <c:h val="9.0813366416077221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F7964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43285214348206E-2"/>
          <c:y val="0.1285556005288454"/>
          <c:w val="0.92912200716439886"/>
          <c:h val="0.60951420648432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'Лист1 (3)'!$E$12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(3)'!$F$11:$H$11</c:f>
              <c:strCache>
                <c:ptCount val="3"/>
                <c:pt idx="0">
                  <c:v>день откр. дверей</c:v>
                </c:pt>
                <c:pt idx="1">
                  <c:v>подгот. курсы</c:v>
                </c:pt>
                <c:pt idx="2">
                  <c:v>олимпиада</c:v>
                </c:pt>
              </c:strCache>
            </c:strRef>
          </c:cat>
          <c:val>
            <c:numRef>
              <c:f>'Лист1 (3)'!$F$12:$H$12</c:f>
              <c:numCache>
                <c:formatCode>General</c:formatCode>
                <c:ptCount val="3"/>
                <c:pt idx="0">
                  <c:v>38.4</c:v>
                </c:pt>
                <c:pt idx="1">
                  <c:v>28</c:v>
                </c:pt>
                <c:pt idx="2">
                  <c:v>18.2</c:v>
                </c:pt>
              </c:numCache>
            </c:numRef>
          </c:val>
        </c:ser>
        <c:ser>
          <c:idx val="1"/>
          <c:order val="1"/>
          <c:tx>
            <c:strRef>
              <c:f>'Лист1 (3)'!$E$13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(3)'!$F$11:$H$11</c:f>
              <c:strCache>
                <c:ptCount val="3"/>
                <c:pt idx="0">
                  <c:v>день откр. дверей</c:v>
                </c:pt>
                <c:pt idx="1">
                  <c:v>подгот. курсы</c:v>
                </c:pt>
                <c:pt idx="2">
                  <c:v>олимпиада</c:v>
                </c:pt>
              </c:strCache>
            </c:strRef>
          </c:cat>
          <c:val>
            <c:numRef>
              <c:f>'Лист1 (3)'!$F$13:$H$13</c:f>
              <c:numCache>
                <c:formatCode>General</c:formatCode>
                <c:ptCount val="3"/>
                <c:pt idx="0">
                  <c:v>37.5</c:v>
                </c:pt>
                <c:pt idx="1">
                  <c:v>29</c:v>
                </c:pt>
                <c:pt idx="2">
                  <c:v>19.3</c:v>
                </c:pt>
              </c:numCache>
            </c:numRef>
          </c:val>
        </c:ser>
        <c:ser>
          <c:idx val="2"/>
          <c:order val="2"/>
          <c:tx>
            <c:strRef>
              <c:f>'Лист1 (3)'!$E$14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(3)'!$F$11:$H$11</c:f>
              <c:strCache>
                <c:ptCount val="3"/>
                <c:pt idx="0">
                  <c:v>день откр. дверей</c:v>
                </c:pt>
                <c:pt idx="1">
                  <c:v>подгот. курсы</c:v>
                </c:pt>
                <c:pt idx="2">
                  <c:v>олимпиада</c:v>
                </c:pt>
              </c:strCache>
            </c:strRef>
          </c:cat>
          <c:val>
            <c:numRef>
              <c:f>'Лист1 (3)'!$F$14:$H$14</c:f>
              <c:numCache>
                <c:formatCode>General</c:formatCode>
                <c:ptCount val="3"/>
                <c:pt idx="0">
                  <c:v>57.6</c:v>
                </c:pt>
                <c:pt idx="1">
                  <c:v>13.1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61792"/>
        <c:axId val="41363328"/>
      </c:barChart>
      <c:catAx>
        <c:axId val="4136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1363328"/>
        <c:crosses val="autoZero"/>
        <c:auto val="1"/>
        <c:lblAlgn val="ctr"/>
        <c:lblOffset val="100"/>
        <c:noMultiLvlLbl val="0"/>
      </c:catAx>
      <c:valAx>
        <c:axId val="4136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1361792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36448932419612895"/>
          <c:y val="0.88210606586452933"/>
          <c:w val="0.44992955951689861"/>
          <c:h val="9.9892391194971134E-2"/>
        </c:manualLayout>
      </c:layout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Получали ли Вы информацию  от сотрудников ВКГТУ?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3319120296157562E-2"/>
          <c:y val="6.258268014247526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(4)'!$F$11</c:f>
              <c:strCache>
                <c:ptCount val="1"/>
                <c:pt idx="0">
                  <c:v>Получали ли инфор. от сотруд.вуза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'Лист1 (4)'!$E$12:$E$14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'Лист1 (4)'!$F$12:$F$14</c:f>
              <c:numCache>
                <c:formatCode>General</c:formatCode>
                <c:ptCount val="3"/>
                <c:pt idx="0">
                  <c:v>88.1</c:v>
                </c:pt>
                <c:pt idx="1">
                  <c:v>86.7</c:v>
                </c:pt>
                <c:pt idx="2">
                  <c:v>88.7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99040"/>
        <c:axId val="41400576"/>
      </c:barChart>
      <c:catAx>
        <c:axId val="4139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400576"/>
        <c:crosses val="autoZero"/>
        <c:auto val="1"/>
        <c:lblAlgn val="ctr"/>
        <c:lblOffset val="100"/>
        <c:noMultiLvlLbl val="0"/>
      </c:catAx>
      <c:valAx>
        <c:axId val="4140057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accent1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1399040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469077684146581E-2"/>
          <c:y val="0.12842139682105752"/>
          <c:w val="0.90847186192260432"/>
          <c:h val="0.64329876368502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79.489999999999995</c:v>
                </c:pt>
                <c:pt idx="1">
                  <c:v>16.670000000000002</c:v>
                </c:pt>
                <c:pt idx="2">
                  <c:v>3.85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89.01</c:v>
                </c:pt>
                <c:pt idx="1">
                  <c:v>8.7899999999999991</c:v>
                </c:pt>
                <c:pt idx="2">
                  <c:v>2.2000000000000002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ФИТиБ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81.03</c:v>
                </c:pt>
                <c:pt idx="1">
                  <c:v>16.09</c:v>
                </c:pt>
                <c:pt idx="2">
                  <c:v>2.87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14.02</c:v>
                </c:pt>
                <c:pt idx="2">
                  <c:v>1.87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83.3</c:v>
                </c:pt>
                <c:pt idx="1">
                  <c:v>14.18</c:v>
                </c:pt>
                <c:pt idx="2">
                  <c:v>2.5099999999999998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20864"/>
        <c:axId val="42426752"/>
      </c:barChart>
      <c:catAx>
        <c:axId val="42420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2426752"/>
        <c:crosses val="autoZero"/>
        <c:auto val="1"/>
        <c:lblAlgn val="ctr"/>
        <c:lblOffset val="100"/>
        <c:noMultiLvlLbl val="0"/>
      </c:catAx>
      <c:valAx>
        <c:axId val="4242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420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80941457212604"/>
          <c:y val="0"/>
          <c:w val="0.73254973855440342"/>
          <c:h val="8.9787629564258689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C0504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0.48623</cdr:x>
      <cdr:y>0.1788</cdr:y>
    </cdr:from>
    <cdr:to>
      <cdr:x>0.50857</cdr:x>
      <cdr:y>0.28609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H="1">
          <a:off x="3134816" y="720081"/>
          <a:ext cx="14401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0.32949</cdr:x>
      <cdr:y>0.14304</cdr:y>
    </cdr:from>
    <cdr:to>
      <cdr:x>0.43559</cdr:x>
      <cdr:y>0.17881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>
          <a:off x="2124264" y="576056"/>
          <a:ext cx="684046" cy="1440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0.87143</cdr:x>
      <cdr:y>0.02138</cdr:y>
    </cdr:from>
    <cdr:to>
      <cdr:x>0.99117</cdr:x>
      <cdr:y>0.16249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92488" y="55419"/>
          <a:ext cx="603556" cy="365792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0.57918</cdr:x>
      <cdr:y>0.58706</cdr:y>
    </cdr:from>
    <cdr:to>
      <cdr:x>0.72628</cdr:x>
      <cdr:y>0.80518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00400" y="24611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0.76724</cdr:x>
      <cdr:y>0.06327</cdr:y>
    </cdr:from>
    <cdr:to>
      <cdr:x>0.98677</cdr:x>
      <cdr:y>0.9649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408712" y="288032"/>
          <a:ext cx="1833736" cy="4104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0.55609</cdr:x>
      <cdr:y>0</cdr:y>
    </cdr:from>
    <cdr:to>
      <cdr:x>0.75838</cdr:x>
      <cdr:y>0.88581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961205" y="-1327926"/>
          <a:ext cx="1804760" cy="3713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0.9197</cdr:x>
      <cdr:y>0</cdr:y>
    </cdr:from>
    <cdr:to>
      <cdr:x>0.99298</cdr:x>
      <cdr:y>0.1251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8191947" y="0"/>
          <a:ext cx="652743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2017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0.76724</cdr:x>
      <cdr:y>0.06327</cdr:y>
    </cdr:from>
    <cdr:to>
      <cdr:x>0.98677</cdr:x>
      <cdr:y>0.9649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408712" y="288032"/>
          <a:ext cx="1833736" cy="4104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0.76724</cdr:x>
      <cdr:y>0.06327</cdr:y>
    </cdr:from>
    <cdr:to>
      <cdr:x>0.98677</cdr:x>
      <cdr:y>0.9649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408712" y="288032"/>
          <a:ext cx="1833736" cy="4104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0.76724</cdr:x>
      <cdr:y>0.06327</cdr:y>
    </cdr:from>
    <cdr:to>
      <cdr:x>0.98677</cdr:x>
      <cdr:y>0.9649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408712" y="288032"/>
          <a:ext cx="1833736" cy="4104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0.88665</cdr:x>
      <cdr:y>0</cdr:y>
    </cdr:from>
    <cdr:to>
      <cdr:x>0.9963</cdr:x>
      <cdr:y>0.153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6256877" y="0"/>
          <a:ext cx="773832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2017</a:t>
          </a:r>
          <a:endParaRPr lang="ru-RU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0.76724</cdr:x>
      <cdr:y>0.06327</cdr:y>
    </cdr:from>
    <cdr:to>
      <cdr:x>0.98677</cdr:x>
      <cdr:y>0.9649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408712" y="288032"/>
          <a:ext cx="1833736" cy="4104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0.76724</cdr:x>
      <cdr:y>0.06327</cdr:y>
    </cdr:from>
    <cdr:to>
      <cdr:x>0.98677</cdr:x>
      <cdr:y>0.9649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408712" y="288032"/>
          <a:ext cx="1833736" cy="4104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0.78047</cdr:x>
      <cdr:y>0.09837</cdr:y>
    </cdr:from>
    <cdr:to>
      <cdr:x>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389474" y="361544"/>
          <a:ext cx="1515947" cy="331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0.78047</cdr:x>
      <cdr:y>0.09837</cdr:y>
    </cdr:from>
    <cdr:to>
      <cdr:x>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389474" y="361544"/>
          <a:ext cx="1515947" cy="331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0.775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10990" y="227805"/>
          <a:ext cx="1678957" cy="2004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0.78047</cdr:x>
      <cdr:y>0.09837</cdr:y>
    </cdr:from>
    <cdr:to>
      <cdr:x>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389474" y="361544"/>
          <a:ext cx="1515947" cy="331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0.31887</cdr:x>
      <cdr:y>0.61723</cdr:y>
    </cdr:from>
    <cdr:to>
      <cdr:x>0.49185</cdr:x>
      <cdr:y>0.75967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23728" y="2808312"/>
          <a:ext cx="115212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0.45942</cdr:x>
      <cdr:y>0.15826</cdr:y>
    </cdr:from>
    <cdr:to>
      <cdr:x>0.49185</cdr:x>
      <cdr:y>0.20574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 flipH="1">
          <a:off x="3059832" y="720080"/>
          <a:ext cx="216024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0.44156</cdr:x>
      <cdr:y>0.06667</cdr:y>
    </cdr:from>
    <cdr:to>
      <cdr:x>0.5713</cdr:x>
      <cdr:y>0.12998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H="1">
          <a:off x="2448272" y="216024"/>
          <a:ext cx="719358" cy="2051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0.78047</cdr:x>
      <cdr:y>0.09837</cdr:y>
    </cdr:from>
    <cdr:to>
      <cdr:x>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389474" y="361544"/>
          <a:ext cx="1515947" cy="331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0.78047</cdr:x>
      <cdr:y>0.09837</cdr:y>
    </cdr:from>
    <cdr:to>
      <cdr:x>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389474" y="361544"/>
          <a:ext cx="1515947" cy="331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0.8602</cdr:x>
      <cdr:y>0.02632</cdr:y>
    </cdr:from>
    <cdr:to>
      <cdr:x>0.94824</cdr:x>
      <cdr:y>0.16129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7560841" y="72008"/>
          <a:ext cx="773832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2017</a:t>
          </a:r>
          <a:endParaRPr lang="ru-RU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0.78047</cdr:x>
      <cdr:y>0.09837</cdr:y>
    </cdr:from>
    <cdr:to>
      <cdr:x>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389474" y="361544"/>
          <a:ext cx="1515947" cy="331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0.08571</cdr:x>
      <cdr:y>0.40909</cdr:y>
    </cdr:from>
    <cdr:to>
      <cdr:x>0.28571</cdr:x>
      <cdr:y>0.59091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8072" y="1944216"/>
          <a:ext cx="151216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2400" dirty="0" smtClean="0"/>
            <a:t>182 чел.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0.01905</cdr:x>
      <cdr:y>0.71212</cdr:y>
    </cdr:from>
    <cdr:to>
      <cdr:x>0.18095</cdr:x>
      <cdr:y>0.81818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4016" y="3384376"/>
          <a:ext cx="12241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0.06667</cdr:x>
      <cdr:y>0.72727</cdr:y>
    </cdr:from>
    <cdr:to>
      <cdr:x>0.2381</cdr:x>
      <cdr:y>0.80303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04056" y="3456384"/>
          <a:ext cx="12961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0.32434</cdr:x>
      <cdr:y>0.56989</cdr:y>
    </cdr:from>
    <cdr:to>
      <cdr:x>0.44018</cdr:x>
      <cdr:y>0.6386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2389106"/>
          <a:ext cx="720102" cy="288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0.57918</cdr:x>
      <cdr:y>0.58706</cdr:y>
    </cdr:from>
    <cdr:to>
      <cdr:x>0.72628</cdr:x>
      <cdr:y>0.80518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00400" y="24611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0.57918</cdr:x>
      <cdr:y>0.58706</cdr:y>
    </cdr:from>
    <cdr:to>
      <cdr:x>0.72628</cdr:x>
      <cdr:y>0.80518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00400" y="24611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0.57918</cdr:x>
      <cdr:y>0.58706</cdr:y>
    </cdr:from>
    <cdr:to>
      <cdr:x>0.72628</cdr:x>
      <cdr:y>0.80518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00400" y="24611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0.57918</cdr:x>
      <cdr:y>0.58706</cdr:y>
    </cdr:from>
    <cdr:to>
      <cdr:x>0.72628</cdr:x>
      <cdr:y>0.80518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00400" y="24611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0.57918</cdr:x>
      <cdr:y>0.58706</cdr:y>
    </cdr:from>
    <cdr:to>
      <cdr:x>0.72628</cdr:x>
      <cdr:y>0.80518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00400" y="24611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0.57918</cdr:x>
      <cdr:y>0.58706</cdr:y>
    </cdr:from>
    <cdr:to>
      <cdr:x>0.72628</cdr:x>
      <cdr:y>0.80518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00400" y="24611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0D01C-6034-4051-A550-E912B67A3298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359C1-3D7D-4D63-AC40-66A0E0371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5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E95B-18A6-47D1-898B-E2CB5650E4C1}" type="datetime1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B7D8-FF86-4F6E-8BB0-D2308E74578A}" type="datetime1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FD70-79D5-46E6-890B-B57F1B79CC1D}" type="datetime1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2C33-4CB6-42F4-B4FC-103902704E6E}" type="datetime1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2C78-E82D-419E-B166-F01CF51FB4B3}" type="datetime1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E66E-63B1-48BB-816B-8A324AB303D4}" type="datetime1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CFED-211D-4BC8-A5D7-54A28C09313D}" type="datetime1">
              <a:rPr lang="ru-RU" smtClean="0"/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093C-A993-4BF2-9329-78A4B4B87625}" type="datetime1">
              <a:rPr lang="ru-RU" smtClean="0"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620E-42DE-4C28-92DE-41684EAA3683}" type="datetime1">
              <a:rPr lang="ru-RU" smtClean="0"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7011-0187-45ED-9741-BB89A1F5F6D9}" type="datetime1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B4C0-9819-4173-AC8B-00ED656D0AEF}" type="datetime1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D4589-7130-41A0-8AD7-C494DD7ED6CF}" type="datetime1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9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93610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Восточно- Казахстанский государственный 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технический университет  им. Д.Серикбаева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712968" cy="4680520"/>
          </a:xfrm>
        </p:spPr>
        <p:txBody>
          <a:bodyPr>
            <a:normAutofit fontScale="92500" lnSpcReduction="20000"/>
          </a:bodyPr>
          <a:lstStyle/>
          <a:p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анкетирования    </a:t>
            </a:r>
          </a:p>
          <a:p>
            <a:r>
              <a:rPr lang="ru-RU" sz="3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«Анкета первокурсников»</a:t>
            </a:r>
            <a:endParaRPr lang="ru-RU" sz="3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3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системы 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менеджмента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</a:p>
        </p:txBody>
      </p:sp>
      <p:pic>
        <p:nvPicPr>
          <p:cNvPr id="1026" name="Picture 2" descr="C:\Users\TTyutyunkova\Desktop\Размещение на сайте 16-17\логотип ВКГТУ им. Д. Серикбае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978"/>
            <a:ext cx="1017027" cy="8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2192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260649"/>
            <a:ext cx="8568952" cy="720079"/>
          </a:xfrm>
        </p:spPr>
        <p:txBody>
          <a:bodyPr>
            <a:normAutofit fontScale="90000"/>
          </a:bodyPr>
          <a:lstStyle/>
          <a:p>
            <a:pPr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11.Испытывали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 Вы трудности в адаптации к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	студенческой жизни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/>
              <a:t>												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22630432"/>
              </p:ext>
            </p:extLst>
          </p:nvPr>
        </p:nvGraphicFramePr>
        <p:xfrm>
          <a:off x="172045" y="1196752"/>
          <a:ext cx="8928992" cy="350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27584" cy="6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8293" y="522920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А) испытывал(а) некоторые сложности, трудно было в начале обучения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 испытываю некоторые проблемы к адаптации в вузе до сих пор;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 не испытывал никаких трудностей.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611560" y="260649"/>
            <a:ext cx="809843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										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3620" y="1286899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2017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620" y="125137"/>
            <a:ext cx="549172" cy="54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8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05062" cy="792088"/>
          </a:xfrm>
        </p:spPr>
        <p:txBody>
          <a:bodyPr>
            <a:normAutofit fontScale="90000"/>
          </a:bodyPr>
          <a:lstStyle/>
          <a:p>
            <a:pPr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Укажите проблемы, возникшие на первом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этапе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учебы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			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34190870"/>
              </p:ext>
            </p:extLst>
          </p:nvPr>
        </p:nvGraphicFramePr>
        <p:xfrm>
          <a:off x="125630" y="1124744"/>
          <a:ext cx="89071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" y="0"/>
            <a:ext cx="788733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630" y="4221088"/>
            <a:ext cx="8930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А) Неудобное расписание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Б) Недостаточно учебной литературы и методических материалов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В) Отсутствие жилья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Г) Проблемы коммуникативного характера (общение с однокурсниками, с преподавателями)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Трудности с изучением некоторых дисциплин из-за нехватки знаний, полученных ранее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Е) Материальные проблемы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Ж)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 ориентироваться в университете, найти нужную аудиторию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З)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NB!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2015 -  З) – 54,3%,        2016 – 54,7%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34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Кто (что) помогло адаптироваться к обучению?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			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23636256"/>
              </p:ext>
            </p:extLst>
          </p:nvPr>
        </p:nvGraphicFramePr>
        <p:xfrm>
          <a:off x="181189" y="980728"/>
          <a:ext cx="8781621" cy="324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" y="0"/>
            <a:ext cx="788733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6788" y="4437112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 Желание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учиться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Советы и помощь куратора учебной группы и / или сотрудников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деканата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Сотрудничество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Доброжелательное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преподавателями</a:t>
            </a:r>
            <a:endParaRPr lang="ru-RU" dirty="0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702804" y="7365"/>
            <a:ext cx="8386464" cy="78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/>
              <a:t>	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855204" y="159765"/>
            <a:ext cx="8386464" cy="78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							</a:t>
            </a:r>
            <a:r>
              <a:rPr lang="ru-RU" dirty="0" smtClean="0"/>
              <a:t>		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994" y="516700"/>
            <a:ext cx="549172" cy="54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08" y="-1152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86779" y="7365"/>
            <a:ext cx="8103748" cy="864096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Пользуетесь ли Вы сайтом университета и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                                                                     образовательным порталом?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			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98080310"/>
              </p:ext>
            </p:extLst>
          </p:nvPr>
        </p:nvGraphicFramePr>
        <p:xfrm>
          <a:off x="42843" y="908720"/>
          <a:ext cx="899365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01"/>
            <a:ext cx="788733" cy="64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702804" y="7365"/>
            <a:ext cx="8386464" cy="78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							</a:t>
            </a:r>
            <a:r>
              <a:rPr lang="ru-RU" dirty="0" smtClean="0"/>
              <a:t>	</a:t>
            </a:r>
          </a:p>
          <a:p>
            <a:pPr algn="r"/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12976"/>
            <a:ext cx="90537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088885403"/>
              </p:ext>
            </p:extLst>
          </p:nvPr>
        </p:nvGraphicFramePr>
        <p:xfrm>
          <a:off x="35496" y="4077072"/>
          <a:ext cx="7056784" cy="241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92280" y="4077072"/>
            <a:ext cx="19969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Да, легко и быстро нашел нужную информацию;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Да, но не сразу;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смог найти нужную информацию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72400" y="971436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0334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Пользуетесь ли Вы Справочником -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		путеводителем для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студентов ВКГТУ?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			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40187437"/>
              </p:ext>
            </p:extLst>
          </p:nvPr>
        </p:nvGraphicFramePr>
        <p:xfrm>
          <a:off x="179512" y="1268760"/>
          <a:ext cx="878497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" y="0"/>
            <a:ext cx="788733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229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2015 – 79%,          2016- 98 %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00392" y="1268760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6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15208" y="102185"/>
            <a:ext cx="7128792" cy="58569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</a:t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17. Знаете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 Вы куратора своей группы?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			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90168631"/>
              </p:ext>
            </p:extLst>
          </p:nvPr>
        </p:nvGraphicFramePr>
        <p:xfrm>
          <a:off x="38851" y="692696"/>
          <a:ext cx="6621381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" y="0"/>
            <a:ext cx="788733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57261" y="601558"/>
            <a:ext cx="21663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А) Да, знаю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Да, видел(а) его несколько раз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Знаю, что он есть, но я с ним не знаком(а)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У нашей группы нет куратора 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179512" y="3186881"/>
            <a:ext cx="8424936" cy="638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18. С какой периодичностью куратор встречается с Вашей группой?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							</a:t>
            </a:r>
            <a:r>
              <a:rPr lang="ru-RU" dirty="0" smtClean="0"/>
              <a:t>		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97746305"/>
              </p:ext>
            </p:extLst>
          </p:nvPr>
        </p:nvGraphicFramePr>
        <p:xfrm>
          <a:off x="38851" y="3645024"/>
          <a:ext cx="6693389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57261" y="3717032"/>
            <a:ext cx="23817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Несколько раз в неделю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Несколько раз в месяц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Общается только во время учебных занятий, которые ведет сам в нашей группе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Не работает с нами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4221088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1196752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9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337509"/>
            <a:ext cx="9289032" cy="427195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Знакомы ли Вы  с Правилами внутреннего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распорядка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университета?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			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03909832"/>
              </p:ext>
            </p:extLst>
          </p:nvPr>
        </p:nvGraphicFramePr>
        <p:xfrm>
          <a:off x="79783" y="548680"/>
          <a:ext cx="894782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43" y="582"/>
            <a:ext cx="788733" cy="67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78345" y="539388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305224" y="3097533"/>
            <a:ext cx="8496944" cy="653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20. Доводилось ли Вам обращаться к куратору за советом, помощью, поддержкой?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09031553"/>
              </p:ext>
            </p:extLst>
          </p:nvPr>
        </p:nvGraphicFramePr>
        <p:xfrm>
          <a:off x="179210" y="3645024"/>
          <a:ext cx="87489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12160" y="43651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2015- 80%,     2016 -92%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16236" y="3695467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7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639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9001001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21. Получили ли Вы помощь, поддержку,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совет 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куратора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73269966"/>
              </p:ext>
            </p:extLst>
          </p:nvPr>
        </p:nvGraphicFramePr>
        <p:xfrm>
          <a:off x="34139" y="620689"/>
          <a:ext cx="8784976" cy="3668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39" y="1"/>
            <a:ext cx="728208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7164" y="4725144"/>
            <a:ext cx="810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А) Да, куратор очень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помог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Куратор старался помочь, но не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получилось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Куратор не смог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помочь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Куратор отказал в помощи, совете,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поддержке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179512" y="3177290"/>
            <a:ext cx="8495927" cy="683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707303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7" name="AutoShape 4" descr="Картинки по запросу иконка нь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342" y="640986"/>
            <a:ext cx="549172" cy="54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4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1220" y="0"/>
            <a:ext cx="8495927" cy="88652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22. Устраивает ли Вас работа куратора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Вашей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группы?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81872673"/>
              </p:ext>
            </p:extLst>
          </p:nvPr>
        </p:nvGraphicFramePr>
        <p:xfrm>
          <a:off x="107503" y="836712"/>
          <a:ext cx="878964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497" y="3645024"/>
            <a:ext cx="273630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А) Да, полностью устраивает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В целом устраивает, но можно больше уделять внимание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нашей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группе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Нет, не устраивает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207278"/>
              </p:ext>
            </p:extLst>
          </p:nvPr>
        </p:nvGraphicFramePr>
        <p:xfrm>
          <a:off x="3203848" y="3717032"/>
          <a:ext cx="57961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51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" y="141994"/>
            <a:ext cx="9324528" cy="33467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Место Вашего проживания до поступления в университет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59945225"/>
              </p:ext>
            </p:extLst>
          </p:nvPr>
        </p:nvGraphicFramePr>
        <p:xfrm>
          <a:off x="-54260" y="476672"/>
          <a:ext cx="903547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633460" y="3172018"/>
            <a:ext cx="781119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24. В настоящий момент Вы проживаете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0460562"/>
              </p:ext>
            </p:extLst>
          </p:nvPr>
        </p:nvGraphicFramePr>
        <p:xfrm>
          <a:off x="179512" y="3573016"/>
          <a:ext cx="8205557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17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2" y="-179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/>
                </a:solidFill>
              </a:rPr>
              <a:t/>
            </a:r>
            <a:br>
              <a:rPr lang="ru-RU" sz="3100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анкетирования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Выявить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адаптации первокурсников в университете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 воспитательной работы со студентами первого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Выяснить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 различных  видов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работы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проходило с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13.02.17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04.03.17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Респондент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обучающийся 1 курса очной формы обучения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респондентов   -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556 чел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из 953 чел.)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830390"/>
              </p:ext>
            </p:extLst>
          </p:nvPr>
        </p:nvGraphicFramePr>
        <p:xfrm>
          <a:off x="954458" y="4005064"/>
          <a:ext cx="7200800" cy="246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061101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Какие дополнительные образовательные услуги в виде курсов, тренингов и т.п.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хотели бы получить в университете (или предлагаете для своих однокурсников)?</a:t>
            </a:r>
            <a: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846" y="1772816"/>
            <a:ext cx="8400954" cy="435334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Тренинги на любую тему для развития речи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курсы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английскому языку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Баскетбол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Шахматы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олейбол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Бесплатные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курсы английского языка, больше спортивных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секций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Музыкальные кружки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Бесплатное обучение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немецкому языку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роки актерского мастерства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Кружок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программирования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Бизнес-тренинги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342" y="640986"/>
            <a:ext cx="549172" cy="54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221" y="9128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01288" y="-8436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Почему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 пришли учиться в  ВКГТУ? </a:t>
            </a:r>
            <a:r>
              <a:rPr lang="ru-RU" dirty="0">
                <a:latin typeface="Arial" pitchFamily="34" charset="0"/>
                <a:cs typeface="Arial" pitchFamily="34" charset="0"/>
              </a:rPr>
              <a:t>						 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65509600"/>
              </p:ext>
            </p:extLst>
          </p:nvPr>
        </p:nvGraphicFramePr>
        <p:xfrm>
          <a:off x="827584" y="811852"/>
          <a:ext cx="504056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" y="-93398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16216" y="755971"/>
            <a:ext cx="24945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Высокие позиции университета в  рейтингах ВУЗов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Казахстана</a:t>
            </a:r>
          </a:p>
          <a:p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Высокое качество преподавания, о котором я узнал (-а)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родственников/друзей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Наличие интересной мне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Учились родственники/советы друзей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знакомых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 найти хорошую работу после окончания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вуза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Наличие кружков, клубов по интересам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университете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Мне безразлично, в каком вузе учиться, лишь бы поступить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426518"/>
              </p:ext>
            </p:extLst>
          </p:nvPr>
        </p:nvGraphicFramePr>
        <p:xfrm>
          <a:off x="683568" y="3140967"/>
          <a:ext cx="5616624" cy="35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30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92135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7244" y="0"/>
            <a:ext cx="8229600" cy="867271"/>
          </a:xfrm>
        </p:spPr>
        <p:txBody>
          <a:bodyPr>
            <a:normAutofit fontScale="90000"/>
          </a:bodyPr>
          <a:lstStyle/>
          <a:p>
            <a:pPr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2.Кто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(что)  стало для Вас источником информации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о 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ВКГТУ? </a:t>
            </a:r>
            <a:r>
              <a:rPr lang="ru-RU" dirty="0">
                <a:latin typeface="Arial" pitchFamily="34" charset="0"/>
                <a:cs typeface="Arial" pitchFamily="34" charset="0"/>
              </a:rPr>
              <a:t>							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07177835"/>
              </p:ext>
            </p:extLst>
          </p:nvPr>
        </p:nvGraphicFramePr>
        <p:xfrm>
          <a:off x="755576" y="1052736"/>
          <a:ext cx="54726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3492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88224" y="620688"/>
            <a:ext cx="242566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Сайт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ВКГТУ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Советы родственников,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знакомых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В) Рекламные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буклеты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Г) День открытых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дверей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Д) Беседы в школе с участием представителя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ВКГТУ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Е) Социальные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сети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Ж) Выставки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вузов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З) Советы родственников, знакомых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И) Журнал 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К) Журнал «Ел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Ертеңі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050526"/>
              </p:ext>
            </p:extLst>
          </p:nvPr>
        </p:nvGraphicFramePr>
        <p:xfrm>
          <a:off x="827584" y="4077072"/>
          <a:ext cx="547260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5"/>
          <p:cNvSpPr txBox="1">
            <a:spLocks/>
          </p:cNvSpPr>
          <p:nvPr/>
        </p:nvSpPr>
        <p:spPr>
          <a:xfrm>
            <a:off x="508794" y="0"/>
            <a:ext cx="8229600" cy="867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									</a:t>
            </a:r>
            <a:r>
              <a:rPr lang="ru-RU" dirty="0" smtClean="0"/>
              <a:t>		</a:t>
            </a:r>
            <a:br>
              <a:rPr lang="ru-RU" dirty="0" smtClean="0"/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                                          2017 г.</a:t>
            </a:r>
            <a:endParaRPr lang="ru-RU" sz="6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774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868074"/>
          </a:xfrm>
        </p:spPr>
        <p:txBody>
          <a:bodyPr>
            <a:normAutofit fontScale="90000"/>
          </a:bodyPr>
          <a:lstStyle/>
          <a:p>
            <a:pPr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Какие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мероприятия и курсы в ВКГТУ 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Вы  посещали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последний год учебы в школе? </a:t>
            </a:r>
            <a:r>
              <a:rPr lang="ru-RU" dirty="0" smtClean="0"/>
              <a:t>				</a:t>
            </a:r>
            <a:r>
              <a:rPr lang="ru-RU" dirty="0"/>
              <a:t>					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71963531"/>
              </p:ext>
            </p:extLst>
          </p:nvPr>
        </p:nvGraphicFramePr>
        <p:xfrm>
          <a:off x="268516" y="980728"/>
          <a:ext cx="849694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4193331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День открытых дверей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Олимпиада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школьников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В)Подготовительные курсы           Г)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Экскурсии по университету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167566"/>
              </p:ext>
            </p:extLst>
          </p:nvPr>
        </p:nvGraphicFramePr>
        <p:xfrm>
          <a:off x="3194477" y="3953718"/>
          <a:ext cx="5650160" cy="263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47864" y="98072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7082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87" y="0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102177"/>
              </p:ext>
            </p:extLst>
          </p:nvPr>
        </p:nvGraphicFramePr>
        <p:xfrm>
          <a:off x="647564" y="260648"/>
          <a:ext cx="80648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256660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Как Вы оцениваете информацию, полученную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напрямую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сотрудников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ВКГТУ?                                       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439760976"/>
              </p:ext>
            </p:extLst>
          </p:nvPr>
        </p:nvGraphicFramePr>
        <p:xfrm>
          <a:off x="479010" y="4293096"/>
          <a:ext cx="8239671" cy="2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9114" y="3212976"/>
            <a:ext cx="5675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Информация была полной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достоверной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Информация была достоверной, но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Информация была недостоверной и /или неполной</a:t>
            </a:r>
          </a:p>
        </p:txBody>
      </p:sp>
    </p:spTree>
    <p:extLst>
      <p:ext uri="{BB962C8B-B14F-4D97-AF65-F5344CB8AC3E}">
        <p14:creationId xmlns:p14="http://schemas.microsoft.com/office/powerpoint/2010/main" val="24818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8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648071"/>
          </a:xfrm>
        </p:spPr>
        <p:txBody>
          <a:bodyPr>
            <a:normAutofit fontScale="90000"/>
          </a:bodyPr>
          <a:lstStyle/>
          <a:p>
            <a:pPr algn="r"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Помогла ли Вам эта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информация  с выбором  специальности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200" dirty="0" smtClean="0"/>
              <a:t>	</a:t>
            </a:r>
            <a:r>
              <a:rPr lang="ru-RU" dirty="0" smtClean="0"/>
              <a:t>											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23245641"/>
              </p:ext>
            </p:extLst>
          </p:nvPr>
        </p:nvGraphicFramePr>
        <p:xfrm>
          <a:off x="342029" y="569211"/>
          <a:ext cx="87129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4519" y="3293307"/>
            <a:ext cx="8987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7.Обращали ли Вы (или Ваши близкие) внимание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о ВКГТУ, опубликованные в СМИ?	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67469586"/>
              </p:ext>
            </p:extLst>
          </p:nvPr>
        </p:nvGraphicFramePr>
        <p:xfrm>
          <a:off x="167569" y="3939638"/>
          <a:ext cx="885698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16416" y="60613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2017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00392" y="422108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2070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6463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125664"/>
            <a:ext cx="8201199" cy="742205"/>
          </a:xfrm>
        </p:spPr>
        <p:txBody>
          <a:bodyPr>
            <a:normAutofit fontScale="90000"/>
          </a:bodyPr>
          <a:lstStyle/>
          <a:p>
            <a:pPr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Как Вы оцениваете работу приемной комиссии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ВКГТУ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/>
              <a:t>											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76529083"/>
              </p:ext>
            </p:extLst>
          </p:nvPr>
        </p:nvGraphicFramePr>
        <p:xfrm>
          <a:off x="179512" y="872482"/>
          <a:ext cx="86049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683568" y="5013176"/>
            <a:ext cx="5832648" cy="742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880"/>
              </a:lnSpc>
            </a:pP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2015 г. – 91,5 %,             2016 г. – 90,4 %</a:t>
            </a:r>
            <a:r>
              <a:rPr lang="ru-RU" dirty="0" smtClean="0"/>
              <a:t>										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00392" y="88534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2581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8793" y="116633"/>
            <a:ext cx="8635207" cy="792087"/>
          </a:xfrm>
        </p:spPr>
        <p:txBody>
          <a:bodyPr>
            <a:normAutofit fontScale="90000"/>
          </a:bodyPr>
          <a:lstStyle/>
          <a:p>
            <a:pPr algn="r">
              <a:lnSpc>
                <a:spcPts val="480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  Вы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оцениваете работу деканата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своего факультета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/>
              <a:t>									</a:t>
            </a:r>
            <a:r>
              <a:rPr lang="ru-RU" dirty="0" smtClean="0"/>
              <a:t>			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17641399"/>
              </p:ext>
            </p:extLst>
          </p:nvPr>
        </p:nvGraphicFramePr>
        <p:xfrm>
          <a:off x="503039" y="620688"/>
          <a:ext cx="8466119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8787" cy="67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16416" y="67417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2017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61949559"/>
              </p:ext>
            </p:extLst>
          </p:nvPr>
        </p:nvGraphicFramePr>
        <p:xfrm>
          <a:off x="287524" y="3933056"/>
          <a:ext cx="8568952" cy="2793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5"/>
          <p:cNvSpPr txBox="1">
            <a:spLocks/>
          </p:cNvSpPr>
          <p:nvPr/>
        </p:nvSpPr>
        <p:spPr>
          <a:xfrm>
            <a:off x="611560" y="3424046"/>
            <a:ext cx="8098432" cy="72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10.Как Вы оцениваете работу библиотеки ВКГТУ?</a:t>
            </a:r>
            <a:r>
              <a:rPr lang="ru-RU" dirty="0" smtClean="0">
                <a:solidFill>
                  <a:srgbClr val="000000"/>
                </a:solidFill>
              </a:rPr>
              <a:t>	</a:t>
            </a:r>
            <a:r>
              <a:rPr lang="ru-RU" dirty="0" smtClean="0"/>
              <a:t>											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1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7520</TotalTime>
  <Words>716</Words>
  <Application>Microsoft Office PowerPoint</Application>
  <PresentationFormat>Экран (4:3)</PresentationFormat>
  <Paragraphs>209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Восточно- Казахстанский государственный  технический университет  им. Д.Серикбаева  </vt:lpstr>
      <vt:lpstr> Цель анкетирования</vt:lpstr>
      <vt:lpstr>     1. Почему Вы пришли учиться в  ВКГТУ?             </vt:lpstr>
      <vt:lpstr>  2.Кто (что)  стало для Вас источником информации    о  ВКГТУ?             </vt:lpstr>
      <vt:lpstr>  3. Какие мероприятия и курсы в ВКГТУ            Вы  посещали за последний год учебы в школе?             </vt:lpstr>
      <vt:lpstr>Презентация PowerPoint</vt:lpstr>
      <vt:lpstr>            6. Помогла ли Вам эта информация  с выбором  специальности?             </vt:lpstr>
      <vt:lpstr>  8. Как Вы оцениваете работу приемной комиссии                                                      ВКГТУ?            </vt:lpstr>
      <vt:lpstr>   9. Как   Вы оцениваете работу деканата  своего факультета?             </vt:lpstr>
      <vt:lpstr>  11.Испытывали ли Вы трудности в адаптации к      студенческой жизни?             </vt:lpstr>
      <vt:lpstr>      12. Укажите проблемы, возникшие на первом   этапе учебы ?            </vt:lpstr>
      <vt:lpstr>                  13. Кто (что) помогло адаптироваться к обучению?            </vt:lpstr>
      <vt:lpstr>   14. Пользуетесь ли Вы сайтом университета и                                                                        образовательным порталом?            </vt:lpstr>
      <vt:lpstr>   16. Пользуетесь ли Вы Справочником -             путеводителем для студентов ВКГТУ?           </vt:lpstr>
      <vt:lpstr>           17. Знаете ли Вы куратора своей группы?            </vt:lpstr>
      <vt:lpstr>          19. Знакомы ли Вы  с Правилами внутреннего распорядка университета?           </vt:lpstr>
      <vt:lpstr>     21. Получили ли Вы помощь, поддержку, совет  от куратора?   </vt:lpstr>
      <vt:lpstr>  22. Устраивает ли Вас работа куратора Вашей группы?  </vt:lpstr>
      <vt:lpstr>23. Место Вашего проживания до поступления в университет</vt:lpstr>
      <vt:lpstr>  25. Какие дополнительные образовательные услуги в виде курсов, тренингов и т.п.  Вы хотели бы получить в университете (или предлагаете для своих однокурсников)? 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Найля Дузкенева(Начальник управления ДиП)</cp:lastModifiedBy>
  <cp:revision>224</cp:revision>
  <dcterms:modified xsi:type="dcterms:W3CDTF">2017-06-15T03:29:19Z</dcterms:modified>
</cp:coreProperties>
</file>