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theme/themeOverride3.xml" ContentType="application/vnd.openxmlformats-officedocument.themeOverride+xml"/>
  <Override PartName="/ppt/drawings/drawing4.xml" ContentType="application/vnd.openxmlformats-officedocument.drawingml.chartshapes+xml"/>
  <Override PartName="/ppt/charts/chart6.xml" ContentType="application/vnd.openxmlformats-officedocument.drawingml.chart+xml"/>
  <Override PartName="/ppt/theme/themeOverride4.xml" ContentType="application/vnd.openxmlformats-officedocument.themeOverride+xml"/>
  <Override PartName="/ppt/drawings/drawing5.xml" ContentType="application/vnd.openxmlformats-officedocument.drawingml.chartshapes+xml"/>
  <Override PartName="/ppt/charts/chart7.xml" ContentType="application/vnd.openxmlformats-officedocument.drawingml.chart+xml"/>
  <Override PartName="/ppt/theme/themeOverride5.xml" ContentType="application/vnd.openxmlformats-officedocument.themeOverride+xml"/>
  <Override PartName="/ppt/drawings/drawing6.xml" ContentType="application/vnd.openxmlformats-officedocument.drawingml.chartshapes+xml"/>
  <Override PartName="/ppt/charts/chart8.xml" ContentType="application/vnd.openxmlformats-officedocument.drawingml.chart+xml"/>
  <Override PartName="/ppt/drawings/drawing7.xml" ContentType="application/vnd.openxmlformats-officedocument.drawingml.chartshapes+xml"/>
  <Override PartName="/ppt/charts/chart9.xml" ContentType="application/vnd.openxmlformats-officedocument.drawingml.chart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9" r:id="rId2"/>
    <p:sldId id="256" r:id="rId3"/>
    <p:sldId id="327" r:id="rId4"/>
    <p:sldId id="328" r:id="rId5"/>
    <p:sldId id="329" r:id="rId6"/>
    <p:sldId id="330" r:id="rId7"/>
    <p:sldId id="271" r:id="rId8"/>
    <p:sldId id="331" r:id="rId9"/>
    <p:sldId id="332" r:id="rId10"/>
    <p:sldId id="334" r:id="rId11"/>
    <p:sldId id="333" r:id="rId12"/>
    <p:sldId id="335" r:id="rId13"/>
    <p:sldId id="336" r:id="rId14"/>
    <p:sldId id="337" r:id="rId15"/>
    <p:sldId id="33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96" y="-9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package" Target="../embeddings/_____Microsoft_Excel4.xlsx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package" Target="../embeddings/_____Microsoft_Excel5.xlsx"/><Relationship Id="rId1" Type="http://schemas.openxmlformats.org/officeDocument/2006/relationships/themeOverride" Target="../theme/themeOverride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package" Target="../embeddings/_____Microsoft_Excel6.xlsx"/><Relationship Id="rId1" Type="http://schemas.openxmlformats.org/officeDocument/2006/relationships/themeOverride" Target="../theme/themeOverride4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.xml"/><Relationship Id="rId2" Type="http://schemas.openxmlformats.org/officeDocument/2006/relationships/package" Target="../embeddings/_____Microsoft_Excel7.xlsx"/><Relationship Id="rId1" Type="http://schemas.openxmlformats.org/officeDocument/2006/relationships/themeOverride" Target="../theme/themeOverride5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9.xlsx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4330611390312625E-2"/>
          <c:y val="0.17585812072527982"/>
          <c:w val="0.89757221352679983"/>
          <c:h val="0.6923589549517696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Бакалавры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2320</c:v>
                </c:pt>
                <c:pt idx="1">
                  <c:v>1577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Магистранты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173</c:v>
                </c:pt>
                <c:pt idx="1">
                  <c:v>156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6909696"/>
        <c:axId val="48438272"/>
        <c:axId val="0"/>
      </c:bar3DChart>
      <c:catAx>
        <c:axId val="46909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48438272"/>
        <c:crosses val="autoZero"/>
        <c:auto val="1"/>
        <c:lblAlgn val="ctr"/>
        <c:lblOffset val="100"/>
        <c:noMultiLvlLbl val="0"/>
      </c:catAx>
      <c:valAx>
        <c:axId val="484382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69096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1615956729318517"/>
          <c:y val="4.6855490978199618E-2"/>
          <c:w val="0.45225188219770995"/>
          <c:h val="9.5024474326817876E-2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endParaRPr lang="ru-RU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7.7453783404597132E-2"/>
          <c:y val="9.1220216994775671E-2"/>
          <c:w val="0.88901503569416584"/>
          <c:h val="0.802983166829413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ФИ</c:v>
                </c:pt>
                <c:pt idx="1">
                  <c:v>ФНоЗ</c:v>
                </c:pt>
                <c:pt idx="2">
                  <c:v>АСФ</c:v>
                </c:pt>
                <c:pt idx="3">
                  <c:v>ФИТиБ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4.8600000000000003</c:v>
                </c:pt>
                <c:pt idx="1">
                  <c:v>4.82</c:v>
                </c:pt>
                <c:pt idx="2">
                  <c:v>4.8</c:v>
                </c:pt>
                <c:pt idx="3">
                  <c:v>4.75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8893312"/>
        <c:axId val="48903296"/>
      </c:barChart>
      <c:catAx>
        <c:axId val="488933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8903296"/>
        <c:crosses val="autoZero"/>
        <c:auto val="1"/>
        <c:lblAlgn val="ctr"/>
        <c:lblOffset val="100"/>
        <c:noMultiLvlLbl val="0"/>
      </c:catAx>
      <c:valAx>
        <c:axId val="489032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8893312"/>
        <c:crosses val="autoZero"/>
        <c:crossBetween val="between"/>
      </c:valAx>
    </c:plotArea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endParaRPr lang="ru-RU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7.5892932800310328E-2"/>
          <c:y val="0.19629101092598336"/>
          <c:w val="0.84531293042047506"/>
          <c:h val="0.67456332444293032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ВиЛР</c:v>
                </c:pt>
              </c:strCache>
            </c:strRef>
          </c:tx>
          <c:cat>
            <c:numRef>
              <c:f>Лист1!$A$2:$A$16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4.87</c:v>
                </c:pt>
                <c:pt idx="1">
                  <c:v>4.91</c:v>
                </c:pt>
                <c:pt idx="2">
                  <c:v>4.84</c:v>
                </c:pt>
                <c:pt idx="3">
                  <c:v>4.8</c:v>
                </c:pt>
                <c:pt idx="4">
                  <c:v>4.9400000000000004</c:v>
                </c:pt>
                <c:pt idx="5">
                  <c:v>4.93</c:v>
                </c:pt>
                <c:pt idx="6">
                  <c:v>4.91</c:v>
                </c:pt>
                <c:pt idx="7">
                  <c:v>4.95</c:v>
                </c:pt>
                <c:pt idx="8">
                  <c:v>4.92</c:v>
                </c:pt>
                <c:pt idx="9">
                  <c:v>4.92</c:v>
                </c:pt>
                <c:pt idx="10">
                  <c:v>4.8899999999999997</c:v>
                </c:pt>
                <c:pt idx="11">
                  <c:v>4.8899999999999997</c:v>
                </c:pt>
                <c:pt idx="12">
                  <c:v>4.92</c:v>
                </c:pt>
                <c:pt idx="13">
                  <c:v>4.88</c:v>
                </c:pt>
                <c:pt idx="14">
                  <c:v>4.93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ИКиАНК</c:v>
                </c:pt>
              </c:strCache>
            </c:strRef>
          </c:tx>
          <c:cat>
            <c:numRef>
              <c:f>Лист1!$A$2:$A$16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Лист1!$C$2:$C$16</c:f>
              <c:numCache>
                <c:formatCode>General</c:formatCode>
                <c:ptCount val="15"/>
                <c:pt idx="0">
                  <c:v>4.83</c:v>
                </c:pt>
                <c:pt idx="1">
                  <c:v>4.8499999999999996</c:v>
                </c:pt>
                <c:pt idx="2">
                  <c:v>4.78</c:v>
                </c:pt>
                <c:pt idx="3">
                  <c:v>4.75</c:v>
                </c:pt>
                <c:pt idx="4">
                  <c:v>4.83</c:v>
                </c:pt>
                <c:pt idx="5">
                  <c:v>4.82</c:v>
                </c:pt>
                <c:pt idx="6">
                  <c:v>4.82</c:v>
                </c:pt>
                <c:pt idx="7">
                  <c:v>4.84</c:v>
                </c:pt>
                <c:pt idx="8">
                  <c:v>4.83</c:v>
                </c:pt>
                <c:pt idx="9">
                  <c:v>4.8499999999999996</c:v>
                </c:pt>
                <c:pt idx="10">
                  <c:v>4.83</c:v>
                </c:pt>
                <c:pt idx="11">
                  <c:v>4.84</c:v>
                </c:pt>
                <c:pt idx="12">
                  <c:v>4.8600000000000003</c:v>
                </c:pt>
                <c:pt idx="13">
                  <c:v>4.88</c:v>
                </c:pt>
                <c:pt idx="14">
                  <c:v>4.83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</c:v>
                </c:pt>
              </c:strCache>
            </c:strRef>
          </c:tx>
          <c:cat>
            <c:numRef>
              <c:f>Лист1!$A$2:$A$16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Лист1!$D$2:$D$16</c:f>
              <c:numCache>
                <c:formatCode>General</c:formatCode>
                <c:ptCount val="15"/>
                <c:pt idx="0">
                  <c:v>4.92</c:v>
                </c:pt>
                <c:pt idx="1">
                  <c:v>4.8899999999999997</c:v>
                </c:pt>
                <c:pt idx="2">
                  <c:v>4.8600000000000003</c:v>
                </c:pt>
                <c:pt idx="3">
                  <c:v>4.87</c:v>
                </c:pt>
                <c:pt idx="4">
                  <c:v>4.91</c:v>
                </c:pt>
                <c:pt idx="5">
                  <c:v>4.91</c:v>
                </c:pt>
                <c:pt idx="6">
                  <c:v>4.8899999999999997</c:v>
                </c:pt>
                <c:pt idx="7">
                  <c:v>4.87</c:v>
                </c:pt>
                <c:pt idx="8">
                  <c:v>4.91</c:v>
                </c:pt>
                <c:pt idx="9">
                  <c:v>4.91</c:v>
                </c:pt>
                <c:pt idx="10">
                  <c:v>4.8600000000000003</c:v>
                </c:pt>
                <c:pt idx="11">
                  <c:v>4.8899999999999997</c:v>
                </c:pt>
                <c:pt idx="12">
                  <c:v>4.88</c:v>
                </c:pt>
                <c:pt idx="13">
                  <c:v>4.91</c:v>
                </c:pt>
                <c:pt idx="14">
                  <c:v>4.91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ТМиТ</c:v>
                </c:pt>
              </c:strCache>
            </c:strRef>
          </c:tx>
          <c:cat>
            <c:numRef>
              <c:f>Лист1!$A$2:$A$16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Лист1!$E$2:$E$16</c:f>
              <c:numCache>
                <c:formatCode>General</c:formatCode>
                <c:ptCount val="15"/>
                <c:pt idx="0">
                  <c:v>4.8499999999999996</c:v>
                </c:pt>
                <c:pt idx="1">
                  <c:v>4.88</c:v>
                </c:pt>
                <c:pt idx="2">
                  <c:v>4.82</c:v>
                </c:pt>
                <c:pt idx="3">
                  <c:v>4.8</c:v>
                </c:pt>
                <c:pt idx="4">
                  <c:v>4.8899999999999997</c:v>
                </c:pt>
                <c:pt idx="5">
                  <c:v>4.8099999999999996</c:v>
                </c:pt>
                <c:pt idx="6">
                  <c:v>4.8499999999999996</c:v>
                </c:pt>
                <c:pt idx="7">
                  <c:v>4.91</c:v>
                </c:pt>
                <c:pt idx="8">
                  <c:v>4.8</c:v>
                </c:pt>
                <c:pt idx="9">
                  <c:v>4.8499999999999996</c:v>
                </c:pt>
                <c:pt idx="10">
                  <c:v>4.8499999999999996</c:v>
                </c:pt>
                <c:pt idx="11">
                  <c:v>4.8099999999999996</c:v>
                </c:pt>
                <c:pt idx="12">
                  <c:v>4.84</c:v>
                </c:pt>
                <c:pt idx="13">
                  <c:v>4.8899999999999997</c:v>
                </c:pt>
                <c:pt idx="14">
                  <c:v>4.8899999999999997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068480"/>
        <c:axId val="50082560"/>
      </c:lineChart>
      <c:catAx>
        <c:axId val="50068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0082560"/>
        <c:crosses val="autoZero"/>
        <c:auto val="1"/>
        <c:lblAlgn val="ctr"/>
        <c:lblOffset val="100"/>
        <c:noMultiLvlLbl val="0"/>
      </c:catAx>
      <c:valAx>
        <c:axId val="500825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00684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5148411005180215"/>
          <c:y val="2.5401777701581741E-2"/>
          <c:w val="0.77828028940737159"/>
          <c:h val="0.1049026405374517"/>
        </c:manualLayout>
      </c:layout>
      <c:overlay val="0"/>
      <c:txPr>
        <a:bodyPr/>
        <a:lstStyle/>
        <a:p>
          <a:pPr>
            <a:defRPr sz="18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endParaRPr lang="ru-RU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5.1607576010072952E-2"/>
          <c:y val="0.17379588057789325"/>
          <c:w val="0.91532691722777615"/>
          <c:h val="0.61349487380473156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БЖиООС</c:v>
                </c:pt>
              </c:strCache>
            </c:strRef>
          </c:tx>
          <c:cat>
            <c:numRef>
              <c:f>Лист1!$A$2:$A$16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4.82</c:v>
                </c:pt>
                <c:pt idx="1">
                  <c:v>4.8899999999999997</c:v>
                </c:pt>
                <c:pt idx="2">
                  <c:v>4.79</c:v>
                </c:pt>
                <c:pt idx="3">
                  <c:v>4.74</c:v>
                </c:pt>
                <c:pt idx="4">
                  <c:v>4.8499999999999996</c:v>
                </c:pt>
                <c:pt idx="5">
                  <c:v>4.8499999999999996</c:v>
                </c:pt>
                <c:pt idx="6">
                  <c:v>4.82</c:v>
                </c:pt>
                <c:pt idx="7">
                  <c:v>4.8600000000000003</c:v>
                </c:pt>
                <c:pt idx="8">
                  <c:v>4.84</c:v>
                </c:pt>
                <c:pt idx="9">
                  <c:v>4.84</c:v>
                </c:pt>
                <c:pt idx="10">
                  <c:v>4.8499999999999996</c:v>
                </c:pt>
                <c:pt idx="11">
                  <c:v>4.8</c:v>
                </c:pt>
                <c:pt idx="12">
                  <c:v>4.88</c:v>
                </c:pt>
                <c:pt idx="13">
                  <c:v>4.8600000000000003</c:v>
                </c:pt>
                <c:pt idx="14">
                  <c:v>4.88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ГКиК</c:v>
                </c:pt>
              </c:strCache>
            </c:strRef>
          </c:tx>
          <c:cat>
            <c:numRef>
              <c:f>Лист1!$A$2:$A$16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Лист1!$C$2:$C$16</c:f>
              <c:numCache>
                <c:formatCode>General</c:formatCode>
                <c:ptCount val="15"/>
                <c:pt idx="0">
                  <c:v>4.79</c:v>
                </c:pt>
                <c:pt idx="1">
                  <c:v>4.82</c:v>
                </c:pt>
                <c:pt idx="2">
                  <c:v>4.75</c:v>
                </c:pt>
                <c:pt idx="3">
                  <c:v>4.76</c:v>
                </c:pt>
                <c:pt idx="4">
                  <c:v>4.79</c:v>
                </c:pt>
                <c:pt idx="5">
                  <c:v>4.8099999999999996</c:v>
                </c:pt>
                <c:pt idx="6">
                  <c:v>4.8099999999999996</c:v>
                </c:pt>
                <c:pt idx="7">
                  <c:v>4.83</c:v>
                </c:pt>
                <c:pt idx="8">
                  <c:v>4.8099999999999996</c:v>
                </c:pt>
                <c:pt idx="9">
                  <c:v>4.8099999999999996</c:v>
                </c:pt>
                <c:pt idx="10">
                  <c:v>4.82</c:v>
                </c:pt>
                <c:pt idx="11">
                  <c:v>4.8099999999999996</c:v>
                </c:pt>
                <c:pt idx="12">
                  <c:v>4.82</c:v>
                </c:pt>
                <c:pt idx="13">
                  <c:v>4.82</c:v>
                </c:pt>
                <c:pt idx="14">
                  <c:v>4.83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ГиГД</c:v>
                </c:pt>
              </c:strCache>
            </c:strRef>
          </c:tx>
          <c:cat>
            <c:numRef>
              <c:f>Лист1!$A$2:$A$16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Лист1!$D$2:$D$16</c:f>
              <c:numCache>
                <c:formatCode>General</c:formatCode>
                <c:ptCount val="15"/>
                <c:pt idx="0">
                  <c:v>4.9400000000000004</c:v>
                </c:pt>
                <c:pt idx="1">
                  <c:v>4.9800000000000004</c:v>
                </c:pt>
                <c:pt idx="2">
                  <c:v>4.95</c:v>
                </c:pt>
                <c:pt idx="3">
                  <c:v>4.96</c:v>
                </c:pt>
                <c:pt idx="4">
                  <c:v>4.95</c:v>
                </c:pt>
                <c:pt idx="5">
                  <c:v>4.95</c:v>
                </c:pt>
                <c:pt idx="6">
                  <c:v>4.96</c:v>
                </c:pt>
                <c:pt idx="7">
                  <c:v>4.96</c:v>
                </c:pt>
                <c:pt idx="8">
                  <c:v>4.95</c:v>
                </c:pt>
                <c:pt idx="9">
                  <c:v>4.95</c:v>
                </c:pt>
                <c:pt idx="10">
                  <c:v>4.96</c:v>
                </c:pt>
                <c:pt idx="11">
                  <c:v>4.95</c:v>
                </c:pt>
                <c:pt idx="12">
                  <c:v>4.96</c:v>
                </c:pt>
                <c:pt idx="13">
                  <c:v>4.9400000000000004</c:v>
                </c:pt>
                <c:pt idx="14">
                  <c:v>4.97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ИЯ</c:v>
                </c:pt>
              </c:strCache>
            </c:strRef>
          </c:tx>
          <c:cat>
            <c:numRef>
              <c:f>Лист1!$A$2:$A$16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Лист1!$E$2:$E$16</c:f>
              <c:numCache>
                <c:formatCode>General</c:formatCode>
                <c:ptCount val="15"/>
                <c:pt idx="0">
                  <c:v>4.8</c:v>
                </c:pt>
                <c:pt idx="1">
                  <c:v>4.8099999999999996</c:v>
                </c:pt>
                <c:pt idx="2">
                  <c:v>4.7699999999999996</c:v>
                </c:pt>
                <c:pt idx="3">
                  <c:v>4.76</c:v>
                </c:pt>
                <c:pt idx="4">
                  <c:v>4.79</c:v>
                </c:pt>
                <c:pt idx="5">
                  <c:v>4.79</c:v>
                </c:pt>
                <c:pt idx="6">
                  <c:v>4.79</c:v>
                </c:pt>
                <c:pt idx="7">
                  <c:v>4.8</c:v>
                </c:pt>
                <c:pt idx="8">
                  <c:v>4.8</c:v>
                </c:pt>
                <c:pt idx="9">
                  <c:v>4.79</c:v>
                </c:pt>
                <c:pt idx="10">
                  <c:v>4.79</c:v>
                </c:pt>
                <c:pt idx="11">
                  <c:v>4.78</c:v>
                </c:pt>
                <c:pt idx="12">
                  <c:v>4.8</c:v>
                </c:pt>
                <c:pt idx="13">
                  <c:v>4.82</c:v>
                </c:pt>
                <c:pt idx="14">
                  <c:v>4.83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ФиС</c:v>
                </c:pt>
              </c:strCache>
            </c:strRef>
          </c:tx>
          <c:cat>
            <c:numRef>
              <c:f>Лист1!$A$2:$A$16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Лист1!$F$2:$F$16</c:f>
              <c:numCache>
                <c:formatCode>General</c:formatCode>
                <c:ptCount val="15"/>
                <c:pt idx="0">
                  <c:v>4.8499999999999996</c:v>
                </c:pt>
                <c:pt idx="1">
                  <c:v>4.83</c:v>
                </c:pt>
                <c:pt idx="2">
                  <c:v>4.8</c:v>
                </c:pt>
                <c:pt idx="3">
                  <c:v>4.8</c:v>
                </c:pt>
                <c:pt idx="4">
                  <c:v>4.83</c:v>
                </c:pt>
                <c:pt idx="5">
                  <c:v>4.83</c:v>
                </c:pt>
                <c:pt idx="6">
                  <c:v>4.83</c:v>
                </c:pt>
                <c:pt idx="7">
                  <c:v>4.83</c:v>
                </c:pt>
                <c:pt idx="8">
                  <c:v>4.84</c:v>
                </c:pt>
                <c:pt idx="9">
                  <c:v>4.8099999999999996</c:v>
                </c:pt>
                <c:pt idx="10">
                  <c:v>4.82</c:v>
                </c:pt>
                <c:pt idx="11">
                  <c:v>4.8</c:v>
                </c:pt>
                <c:pt idx="12">
                  <c:v>4.83</c:v>
                </c:pt>
                <c:pt idx="13">
                  <c:v>4.84</c:v>
                </c:pt>
                <c:pt idx="14">
                  <c:v>4.8499999999999996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ХМиО</c:v>
                </c:pt>
              </c:strCache>
            </c:strRef>
          </c:tx>
          <c:cat>
            <c:numRef>
              <c:f>Лист1!$A$2:$A$16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Лист1!$G$2:$G$16</c:f>
              <c:numCache>
                <c:formatCode>General</c:formatCode>
                <c:ptCount val="15"/>
                <c:pt idx="0">
                  <c:v>4.6900000000000004</c:v>
                </c:pt>
                <c:pt idx="1">
                  <c:v>4.66</c:v>
                </c:pt>
                <c:pt idx="2">
                  <c:v>4.6500000000000004</c:v>
                </c:pt>
                <c:pt idx="3">
                  <c:v>4.63</c:v>
                </c:pt>
                <c:pt idx="4">
                  <c:v>4.72</c:v>
                </c:pt>
                <c:pt idx="5">
                  <c:v>4.67</c:v>
                </c:pt>
                <c:pt idx="6">
                  <c:v>4.63</c:v>
                </c:pt>
                <c:pt idx="7">
                  <c:v>4.6399999999999997</c:v>
                </c:pt>
                <c:pt idx="8">
                  <c:v>4.58</c:v>
                </c:pt>
                <c:pt idx="9">
                  <c:v>4.62</c:v>
                </c:pt>
                <c:pt idx="10">
                  <c:v>4.66</c:v>
                </c:pt>
                <c:pt idx="11">
                  <c:v>4.5599999999999996</c:v>
                </c:pt>
                <c:pt idx="12">
                  <c:v>4.63</c:v>
                </c:pt>
                <c:pt idx="13">
                  <c:v>4.63</c:v>
                </c:pt>
                <c:pt idx="14">
                  <c:v>4.72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139904"/>
        <c:axId val="50141440"/>
      </c:lineChart>
      <c:catAx>
        <c:axId val="50139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0141440"/>
        <c:crosses val="autoZero"/>
        <c:auto val="1"/>
        <c:lblAlgn val="ctr"/>
        <c:lblOffset val="100"/>
        <c:noMultiLvlLbl val="0"/>
      </c:catAx>
      <c:valAx>
        <c:axId val="501414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01399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3220730104062514"/>
          <c:y val="2.0526855243750749E-3"/>
          <c:w val="0.81635165537162535"/>
          <c:h val="0.11050923623585315"/>
        </c:manualLayout>
      </c:layout>
      <c:overlay val="0"/>
      <c:txPr>
        <a:bodyPr/>
        <a:lstStyle/>
        <a:p>
          <a:pPr>
            <a:defRPr sz="18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endParaRPr lang="ru-RU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7.5892932800310328E-2"/>
          <c:y val="0.17294200028542875"/>
          <c:w val="0.90649056562566177"/>
          <c:h val="0.69791230259857351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АиД</c:v>
                </c:pt>
              </c:strCache>
            </c:strRef>
          </c:tx>
          <c:cat>
            <c:numRef>
              <c:f>Лист1!$A$2:$A$16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4.79</c:v>
                </c:pt>
                <c:pt idx="1">
                  <c:v>4.87</c:v>
                </c:pt>
                <c:pt idx="2">
                  <c:v>4.7300000000000004</c:v>
                </c:pt>
                <c:pt idx="3">
                  <c:v>4.8</c:v>
                </c:pt>
                <c:pt idx="4">
                  <c:v>4.82</c:v>
                </c:pt>
                <c:pt idx="5">
                  <c:v>4.7699999999999996</c:v>
                </c:pt>
                <c:pt idx="6">
                  <c:v>4.8099999999999996</c:v>
                </c:pt>
                <c:pt idx="7">
                  <c:v>4.83</c:v>
                </c:pt>
                <c:pt idx="8">
                  <c:v>4.83</c:v>
                </c:pt>
                <c:pt idx="9">
                  <c:v>4.8499999999999996</c:v>
                </c:pt>
                <c:pt idx="10">
                  <c:v>4.87</c:v>
                </c:pt>
                <c:pt idx="11">
                  <c:v>4.8</c:v>
                </c:pt>
                <c:pt idx="12">
                  <c:v>4.82</c:v>
                </c:pt>
                <c:pt idx="13">
                  <c:v>4.83</c:v>
                </c:pt>
                <c:pt idx="14">
                  <c:v>4.8600000000000003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ОП</c:v>
                </c:pt>
              </c:strCache>
            </c:strRef>
          </c:tx>
          <c:cat>
            <c:numRef>
              <c:f>Лист1!$A$2:$A$16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Лист1!$C$2:$C$16</c:f>
              <c:numCache>
                <c:formatCode>General</c:formatCode>
                <c:ptCount val="15"/>
                <c:pt idx="0">
                  <c:v>4.74</c:v>
                </c:pt>
                <c:pt idx="1">
                  <c:v>4.8</c:v>
                </c:pt>
                <c:pt idx="2">
                  <c:v>4.6900000000000004</c:v>
                </c:pt>
                <c:pt idx="3">
                  <c:v>4.72</c:v>
                </c:pt>
                <c:pt idx="4">
                  <c:v>4.76</c:v>
                </c:pt>
                <c:pt idx="5">
                  <c:v>4.75</c:v>
                </c:pt>
                <c:pt idx="6">
                  <c:v>4.75</c:v>
                </c:pt>
                <c:pt idx="7">
                  <c:v>4.8099999999999996</c:v>
                </c:pt>
                <c:pt idx="8">
                  <c:v>4.7699999999999996</c:v>
                </c:pt>
                <c:pt idx="9">
                  <c:v>4.8</c:v>
                </c:pt>
                <c:pt idx="10">
                  <c:v>4.79</c:v>
                </c:pt>
                <c:pt idx="11">
                  <c:v>4.72</c:v>
                </c:pt>
                <c:pt idx="12">
                  <c:v>4.72</c:v>
                </c:pt>
                <c:pt idx="13">
                  <c:v>4.76</c:v>
                </c:pt>
                <c:pt idx="14">
                  <c:v>4.8099999999999996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</c:v>
                </c:pt>
              </c:strCache>
            </c:strRef>
          </c:tx>
          <c:cat>
            <c:numRef>
              <c:f>Лист1!$A$2:$A$16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Лист1!$D$2:$D$16</c:f>
              <c:numCache>
                <c:formatCode>General</c:formatCode>
                <c:ptCount val="15"/>
                <c:pt idx="0">
                  <c:v>4.83</c:v>
                </c:pt>
                <c:pt idx="1">
                  <c:v>4.87</c:v>
                </c:pt>
                <c:pt idx="2">
                  <c:v>4.82</c:v>
                </c:pt>
                <c:pt idx="3">
                  <c:v>4.8</c:v>
                </c:pt>
                <c:pt idx="4">
                  <c:v>4.83</c:v>
                </c:pt>
                <c:pt idx="5">
                  <c:v>4.8499999999999996</c:v>
                </c:pt>
                <c:pt idx="6">
                  <c:v>4.8600000000000003</c:v>
                </c:pt>
                <c:pt idx="7">
                  <c:v>4.8499999999999996</c:v>
                </c:pt>
                <c:pt idx="8">
                  <c:v>4.8600000000000003</c:v>
                </c:pt>
                <c:pt idx="9">
                  <c:v>4.8499999999999996</c:v>
                </c:pt>
                <c:pt idx="10">
                  <c:v>4.8499999999999996</c:v>
                </c:pt>
                <c:pt idx="11">
                  <c:v>4.68</c:v>
                </c:pt>
                <c:pt idx="12">
                  <c:v>4.8499999999999996</c:v>
                </c:pt>
                <c:pt idx="13">
                  <c:v>4.8499999999999996</c:v>
                </c:pt>
                <c:pt idx="14">
                  <c:v>4.8499999999999996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552832"/>
        <c:axId val="50554368"/>
      </c:lineChart>
      <c:catAx>
        <c:axId val="50552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0554368"/>
        <c:crosses val="autoZero"/>
        <c:auto val="1"/>
        <c:lblAlgn val="ctr"/>
        <c:lblOffset val="100"/>
        <c:noMultiLvlLbl val="0"/>
      </c:catAx>
      <c:valAx>
        <c:axId val="505543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05528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5645725973467337"/>
          <c:y val="2.2483142584058414E-2"/>
          <c:w val="0.62144092251858052"/>
          <c:h val="0.12087102183713605"/>
        </c:manualLayout>
      </c:layout>
      <c:overlay val="0"/>
      <c:txPr>
        <a:bodyPr/>
        <a:lstStyle/>
        <a:p>
          <a:pPr>
            <a:defRPr sz="18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2">
    <c:autoUpdate val="0"/>
  </c:externalData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endParaRPr lang="ru-RU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7.5892932800310328E-2"/>
          <c:y val="0.17294200028542875"/>
          <c:w val="0.89895341638203541"/>
          <c:h val="0.69791230259857351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ВМ</c:v>
                </c:pt>
              </c:strCache>
            </c:strRef>
          </c:tx>
          <c:cat>
            <c:numRef>
              <c:f>Лист1!$A$2:$A$16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4.8</c:v>
                </c:pt>
                <c:pt idx="1">
                  <c:v>4.87</c:v>
                </c:pt>
                <c:pt idx="2">
                  <c:v>4.6900000000000004</c:v>
                </c:pt>
                <c:pt idx="3">
                  <c:v>4.66</c:v>
                </c:pt>
                <c:pt idx="4">
                  <c:v>4.79</c:v>
                </c:pt>
                <c:pt idx="5">
                  <c:v>4.76</c:v>
                </c:pt>
                <c:pt idx="6">
                  <c:v>4.76</c:v>
                </c:pt>
                <c:pt idx="7">
                  <c:v>4.8099999999999996</c:v>
                </c:pt>
                <c:pt idx="8">
                  <c:v>4.76</c:v>
                </c:pt>
                <c:pt idx="9">
                  <c:v>4.78</c:v>
                </c:pt>
                <c:pt idx="10">
                  <c:v>4.83</c:v>
                </c:pt>
                <c:pt idx="11">
                  <c:v>4.7</c:v>
                </c:pt>
                <c:pt idx="12">
                  <c:v>4.8099999999999996</c:v>
                </c:pt>
                <c:pt idx="13">
                  <c:v>4.8</c:v>
                </c:pt>
                <c:pt idx="14">
                  <c:v>4.8499999999999996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ИСиКМ</c:v>
                </c:pt>
              </c:strCache>
            </c:strRef>
          </c:tx>
          <c:cat>
            <c:numRef>
              <c:f>Лист1!$A$2:$A$16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Лист1!$C$2:$C$16</c:f>
              <c:numCache>
                <c:formatCode>General</c:formatCode>
                <c:ptCount val="15"/>
                <c:pt idx="0">
                  <c:v>4.76</c:v>
                </c:pt>
                <c:pt idx="1">
                  <c:v>4.8499999999999996</c:v>
                </c:pt>
                <c:pt idx="2">
                  <c:v>4.75</c:v>
                </c:pt>
                <c:pt idx="3">
                  <c:v>4.83</c:v>
                </c:pt>
                <c:pt idx="4">
                  <c:v>4.84</c:v>
                </c:pt>
                <c:pt idx="5">
                  <c:v>4.8099999999999996</c:v>
                </c:pt>
                <c:pt idx="6">
                  <c:v>4.79</c:v>
                </c:pt>
                <c:pt idx="7">
                  <c:v>4.87</c:v>
                </c:pt>
                <c:pt idx="8">
                  <c:v>4.82</c:v>
                </c:pt>
                <c:pt idx="9">
                  <c:v>4.84</c:v>
                </c:pt>
                <c:pt idx="10">
                  <c:v>4.8499999999999996</c:v>
                </c:pt>
                <c:pt idx="11">
                  <c:v>4.82</c:v>
                </c:pt>
                <c:pt idx="12">
                  <c:v>4.8600000000000003</c:v>
                </c:pt>
                <c:pt idx="13">
                  <c:v>4.78</c:v>
                </c:pt>
                <c:pt idx="14">
                  <c:v>4.88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КиРЯ</c:v>
                </c:pt>
              </c:strCache>
            </c:strRef>
          </c:tx>
          <c:cat>
            <c:numRef>
              <c:f>Лист1!$A$2:$A$16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Лист1!$D$2:$D$16</c:f>
              <c:numCache>
                <c:formatCode>General</c:formatCode>
                <c:ptCount val="15"/>
                <c:pt idx="0">
                  <c:v>4.74</c:v>
                </c:pt>
                <c:pt idx="1">
                  <c:v>4.82</c:v>
                </c:pt>
                <c:pt idx="2">
                  <c:v>4.71</c:v>
                </c:pt>
                <c:pt idx="3">
                  <c:v>4.68</c:v>
                </c:pt>
                <c:pt idx="4">
                  <c:v>4.78</c:v>
                </c:pt>
                <c:pt idx="5">
                  <c:v>4.76</c:v>
                </c:pt>
                <c:pt idx="6">
                  <c:v>4.7699999999999996</c:v>
                </c:pt>
                <c:pt idx="7">
                  <c:v>4.8099999999999996</c:v>
                </c:pt>
                <c:pt idx="8">
                  <c:v>4.78</c:v>
                </c:pt>
                <c:pt idx="9">
                  <c:v>4.7699999999999996</c:v>
                </c:pt>
                <c:pt idx="10">
                  <c:v>4.7699999999999996</c:v>
                </c:pt>
                <c:pt idx="11">
                  <c:v>4.74</c:v>
                </c:pt>
                <c:pt idx="12">
                  <c:v>4.78</c:v>
                </c:pt>
                <c:pt idx="13">
                  <c:v>4.79</c:v>
                </c:pt>
                <c:pt idx="14">
                  <c:v>4.79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ПиАТП</c:v>
                </c:pt>
              </c:strCache>
            </c:strRef>
          </c:tx>
          <c:cat>
            <c:numRef>
              <c:f>Лист1!$A$2:$A$16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Лист1!$E$2:$E$16</c:f>
              <c:numCache>
                <c:formatCode>General</c:formatCode>
                <c:ptCount val="15"/>
                <c:pt idx="0">
                  <c:v>4.72</c:v>
                </c:pt>
                <c:pt idx="1">
                  <c:v>4.7300000000000004</c:v>
                </c:pt>
                <c:pt idx="2">
                  <c:v>4.6900000000000004</c:v>
                </c:pt>
                <c:pt idx="3">
                  <c:v>4.7</c:v>
                </c:pt>
                <c:pt idx="4">
                  <c:v>4.7</c:v>
                </c:pt>
                <c:pt idx="5">
                  <c:v>4.72</c:v>
                </c:pt>
                <c:pt idx="6">
                  <c:v>4.76</c:v>
                </c:pt>
                <c:pt idx="7">
                  <c:v>4.72</c:v>
                </c:pt>
                <c:pt idx="8">
                  <c:v>4.7300000000000004</c:v>
                </c:pt>
                <c:pt idx="9">
                  <c:v>4.72</c:v>
                </c:pt>
                <c:pt idx="10">
                  <c:v>4.7</c:v>
                </c:pt>
                <c:pt idx="11">
                  <c:v>4.6900000000000004</c:v>
                </c:pt>
                <c:pt idx="12">
                  <c:v>4.71</c:v>
                </c:pt>
                <c:pt idx="13">
                  <c:v>4.7</c:v>
                </c:pt>
                <c:pt idx="14">
                  <c:v>4.74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ФУиН</c:v>
                </c:pt>
              </c:strCache>
            </c:strRef>
          </c:tx>
          <c:cat>
            <c:numRef>
              <c:f>Лист1!$A$2:$A$16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Лист1!$F$2:$F$16</c:f>
              <c:numCache>
                <c:formatCode>General</c:formatCode>
                <c:ptCount val="15"/>
                <c:pt idx="0">
                  <c:v>4.91</c:v>
                </c:pt>
                <c:pt idx="1">
                  <c:v>4.92</c:v>
                </c:pt>
                <c:pt idx="2">
                  <c:v>4.8899999999999997</c:v>
                </c:pt>
                <c:pt idx="3">
                  <c:v>4.8899999999999997</c:v>
                </c:pt>
                <c:pt idx="4">
                  <c:v>4.9400000000000004</c:v>
                </c:pt>
                <c:pt idx="5">
                  <c:v>4.93</c:v>
                </c:pt>
                <c:pt idx="6">
                  <c:v>4.91</c:v>
                </c:pt>
                <c:pt idx="7">
                  <c:v>4.9400000000000004</c:v>
                </c:pt>
                <c:pt idx="8">
                  <c:v>4.8899999999999997</c:v>
                </c:pt>
                <c:pt idx="9">
                  <c:v>4.9400000000000004</c:v>
                </c:pt>
                <c:pt idx="10">
                  <c:v>4.93</c:v>
                </c:pt>
                <c:pt idx="11">
                  <c:v>4.88</c:v>
                </c:pt>
                <c:pt idx="12">
                  <c:v>4.91</c:v>
                </c:pt>
                <c:pt idx="13">
                  <c:v>4.9000000000000004</c:v>
                </c:pt>
                <c:pt idx="14">
                  <c:v>4.93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ЭиМ</c:v>
                </c:pt>
              </c:strCache>
            </c:strRef>
          </c:tx>
          <c:cat>
            <c:numRef>
              <c:f>Лист1!$A$2:$A$16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Лист1!$G$2:$G$16</c:f>
              <c:numCache>
                <c:formatCode>General</c:formatCode>
                <c:ptCount val="15"/>
                <c:pt idx="0">
                  <c:v>4.71</c:v>
                </c:pt>
                <c:pt idx="1">
                  <c:v>4.5999999999999996</c:v>
                </c:pt>
                <c:pt idx="2">
                  <c:v>4.5599999999999996</c:v>
                </c:pt>
                <c:pt idx="3">
                  <c:v>4.59</c:v>
                </c:pt>
                <c:pt idx="4">
                  <c:v>4.58</c:v>
                </c:pt>
                <c:pt idx="5">
                  <c:v>4.58</c:v>
                </c:pt>
                <c:pt idx="6">
                  <c:v>4.57</c:v>
                </c:pt>
                <c:pt idx="7">
                  <c:v>4.58</c:v>
                </c:pt>
                <c:pt idx="8">
                  <c:v>4.59</c:v>
                </c:pt>
                <c:pt idx="9">
                  <c:v>4.59</c:v>
                </c:pt>
                <c:pt idx="10">
                  <c:v>4.5999999999999996</c:v>
                </c:pt>
                <c:pt idx="11">
                  <c:v>4.54</c:v>
                </c:pt>
                <c:pt idx="12">
                  <c:v>4.58</c:v>
                </c:pt>
                <c:pt idx="13">
                  <c:v>4.59</c:v>
                </c:pt>
                <c:pt idx="14">
                  <c:v>4.6399999999999997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ЭиТФ</c:v>
                </c:pt>
              </c:strCache>
            </c:strRef>
          </c:tx>
          <c:cat>
            <c:numRef>
              <c:f>Лист1!$A$2:$A$16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Лист1!$H$2:$H$16</c:f>
              <c:numCache>
                <c:formatCode>General</c:formatCode>
                <c:ptCount val="15"/>
                <c:pt idx="0">
                  <c:v>4.82</c:v>
                </c:pt>
                <c:pt idx="1">
                  <c:v>4.8099999999999996</c:v>
                </c:pt>
                <c:pt idx="2">
                  <c:v>4.79</c:v>
                </c:pt>
                <c:pt idx="3">
                  <c:v>4.78</c:v>
                </c:pt>
                <c:pt idx="4">
                  <c:v>4.8</c:v>
                </c:pt>
                <c:pt idx="5">
                  <c:v>4.79</c:v>
                </c:pt>
                <c:pt idx="6">
                  <c:v>4.8</c:v>
                </c:pt>
                <c:pt idx="7">
                  <c:v>4.82</c:v>
                </c:pt>
                <c:pt idx="8">
                  <c:v>4.8099999999999996</c:v>
                </c:pt>
                <c:pt idx="9">
                  <c:v>4.8099999999999996</c:v>
                </c:pt>
                <c:pt idx="10">
                  <c:v>4.82</c:v>
                </c:pt>
                <c:pt idx="11">
                  <c:v>4.8</c:v>
                </c:pt>
                <c:pt idx="12">
                  <c:v>4.8</c:v>
                </c:pt>
                <c:pt idx="13">
                  <c:v>4.84</c:v>
                </c:pt>
                <c:pt idx="14">
                  <c:v>4.8499999999999996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905088"/>
        <c:axId val="50906624"/>
      </c:lineChart>
      <c:catAx>
        <c:axId val="50905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0906624"/>
        <c:crosses val="autoZero"/>
        <c:auto val="1"/>
        <c:lblAlgn val="ctr"/>
        <c:lblOffset val="100"/>
        <c:noMultiLvlLbl val="0"/>
      </c:catAx>
      <c:valAx>
        <c:axId val="509066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09050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8.2123051142465653E-2"/>
          <c:y val="5.4588128876814981E-2"/>
          <c:w val="0.89134621616116727"/>
          <c:h val="8.7994320841651597E-2"/>
        </c:manualLayout>
      </c:layout>
      <c:overlay val="0"/>
      <c:txPr>
        <a:bodyPr/>
        <a:lstStyle/>
        <a:p>
          <a:pPr>
            <a:defRPr sz="18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2">
    <c:autoUpdate val="0"/>
  </c:externalData>
  <c:userShapes r:id="rId3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endParaRPr lang="ru-RU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7.5892932800310328E-2"/>
          <c:y val="0.17294200028542875"/>
          <c:w val="0.90649056562566177"/>
          <c:h val="0.69791230259857351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ИКиАНК</c:v>
                </c:pt>
              </c:strCache>
            </c:strRef>
          </c:tx>
          <c:cat>
            <c:numRef>
              <c:f>Лист1!$A$2:$A$16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4.83</c:v>
                </c:pt>
                <c:pt idx="1">
                  <c:v>4.8499999999999996</c:v>
                </c:pt>
                <c:pt idx="2">
                  <c:v>4.78</c:v>
                </c:pt>
                <c:pt idx="3">
                  <c:v>4.75</c:v>
                </c:pt>
                <c:pt idx="4">
                  <c:v>4.83</c:v>
                </c:pt>
                <c:pt idx="5">
                  <c:v>4.82</c:v>
                </c:pt>
                <c:pt idx="6">
                  <c:v>4.82</c:v>
                </c:pt>
                <c:pt idx="7">
                  <c:v>4.84</c:v>
                </c:pt>
                <c:pt idx="8">
                  <c:v>4.83</c:v>
                </c:pt>
                <c:pt idx="9">
                  <c:v>4.8499999999999996</c:v>
                </c:pt>
                <c:pt idx="10">
                  <c:v>4.8499999999999996</c:v>
                </c:pt>
                <c:pt idx="11">
                  <c:v>4.83</c:v>
                </c:pt>
                <c:pt idx="12">
                  <c:v>4.84</c:v>
                </c:pt>
                <c:pt idx="13">
                  <c:v>4.8600000000000003</c:v>
                </c:pt>
                <c:pt idx="14">
                  <c:v>4.88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ФиС</c:v>
                </c:pt>
              </c:strCache>
            </c:strRef>
          </c:tx>
          <c:cat>
            <c:numRef>
              <c:f>Лист1!$A$2:$A$16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Лист1!$C$2:$C$16</c:f>
              <c:numCache>
                <c:formatCode>General</c:formatCode>
                <c:ptCount val="15"/>
                <c:pt idx="0">
                  <c:v>4.8499999999999996</c:v>
                </c:pt>
                <c:pt idx="1">
                  <c:v>4.83</c:v>
                </c:pt>
                <c:pt idx="2">
                  <c:v>4.8</c:v>
                </c:pt>
                <c:pt idx="3">
                  <c:v>4.8</c:v>
                </c:pt>
                <c:pt idx="4">
                  <c:v>4.83</c:v>
                </c:pt>
                <c:pt idx="5">
                  <c:v>4.83</c:v>
                </c:pt>
                <c:pt idx="6">
                  <c:v>4.83</c:v>
                </c:pt>
                <c:pt idx="7">
                  <c:v>4.83</c:v>
                </c:pt>
                <c:pt idx="8">
                  <c:v>4.84</c:v>
                </c:pt>
                <c:pt idx="9">
                  <c:v>4.8099999999999996</c:v>
                </c:pt>
                <c:pt idx="10">
                  <c:v>4.82</c:v>
                </c:pt>
                <c:pt idx="11">
                  <c:v>4.8</c:v>
                </c:pt>
                <c:pt idx="12">
                  <c:v>4.83</c:v>
                </c:pt>
                <c:pt idx="13">
                  <c:v>4.84</c:v>
                </c:pt>
                <c:pt idx="14">
                  <c:v>4.8499999999999996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ИЯ</c:v>
                </c:pt>
              </c:strCache>
            </c:strRef>
          </c:tx>
          <c:cat>
            <c:numRef>
              <c:f>Лист1!$A$2:$A$16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Лист1!$D$2:$D$16</c:f>
              <c:numCache>
                <c:formatCode>General</c:formatCode>
                <c:ptCount val="15"/>
                <c:pt idx="0">
                  <c:v>4.8</c:v>
                </c:pt>
                <c:pt idx="1">
                  <c:v>4.8099999999999996</c:v>
                </c:pt>
                <c:pt idx="2">
                  <c:v>4.7699999999999996</c:v>
                </c:pt>
                <c:pt idx="3">
                  <c:v>4.76</c:v>
                </c:pt>
                <c:pt idx="4">
                  <c:v>4.79</c:v>
                </c:pt>
                <c:pt idx="5">
                  <c:v>4.79</c:v>
                </c:pt>
                <c:pt idx="6">
                  <c:v>4.79</c:v>
                </c:pt>
                <c:pt idx="7">
                  <c:v>4.8</c:v>
                </c:pt>
                <c:pt idx="8">
                  <c:v>4.8</c:v>
                </c:pt>
                <c:pt idx="9">
                  <c:v>4.79</c:v>
                </c:pt>
                <c:pt idx="10">
                  <c:v>4.79</c:v>
                </c:pt>
                <c:pt idx="11">
                  <c:v>4.78</c:v>
                </c:pt>
                <c:pt idx="12">
                  <c:v>4.8</c:v>
                </c:pt>
                <c:pt idx="13">
                  <c:v>4.82</c:v>
                </c:pt>
                <c:pt idx="14">
                  <c:v>4.83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ВМ</c:v>
                </c:pt>
              </c:strCache>
            </c:strRef>
          </c:tx>
          <c:cat>
            <c:numRef>
              <c:f>Лист1!$A$2:$A$16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Лист1!$E$2:$E$16</c:f>
              <c:numCache>
                <c:formatCode>General</c:formatCode>
                <c:ptCount val="15"/>
                <c:pt idx="0">
                  <c:v>4.8</c:v>
                </c:pt>
                <c:pt idx="1">
                  <c:v>4.87</c:v>
                </c:pt>
                <c:pt idx="2">
                  <c:v>4.6900000000000004</c:v>
                </c:pt>
                <c:pt idx="3">
                  <c:v>4.66</c:v>
                </c:pt>
                <c:pt idx="4">
                  <c:v>4.79</c:v>
                </c:pt>
                <c:pt idx="5">
                  <c:v>4.76</c:v>
                </c:pt>
                <c:pt idx="6">
                  <c:v>4.76</c:v>
                </c:pt>
                <c:pt idx="7">
                  <c:v>4.8099999999999996</c:v>
                </c:pt>
                <c:pt idx="8">
                  <c:v>4.76</c:v>
                </c:pt>
                <c:pt idx="9">
                  <c:v>4.78</c:v>
                </c:pt>
                <c:pt idx="10">
                  <c:v>4.83</c:v>
                </c:pt>
                <c:pt idx="11">
                  <c:v>4.7</c:v>
                </c:pt>
                <c:pt idx="12">
                  <c:v>4.8099999999999996</c:v>
                </c:pt>
                <c:pt idx="13">
                  <c:v>4.8</c:v>
                </c:pt>
                <c:pt idx="14">
                  <c:v>4.8499999999999996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КиРЯ</c:v>
                </c:pt>
              </c:strCache>
            </c:strRef>
          </c:tx>
          <c:cat>
            <c:numRef>
              <c:f>Лист1!$A$2:$A$16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Лист1!$F$2:$F$16</c:f>
              <c:numCache>
                <c:formatCode>General</c:formatCode>
                <c:ptCount val="15"/>
                <c:pt idx="0">
                  <c:v>4.74</c:v>
                </c:pt>
                <c:pt idx="1">
                  <c:v>4.82</c:v>
                </c:pt>
                <c:pt idx="2">
                  <c:v>4.71</c:v>
                </c:pt>
                <c:pt idx="3">
                  <c:v>4.68</c:v>
                </c:pt>
                <c:pt idx="4">
                  <c:v>4.78</c:v>
                </c:pt>
                <c:pt idx="5">
                  <c:v>4.76</c:v>
                </c:pt>
                <c:pt idx="6">
                  <c:v>4.7699999999999996</c:v>
                </c:pt>
                <c:pt idx="7">
                  <c:v>4.8099999999999996</c:v>
                </c:pt>
                <c:pt idx="8">
                  <c:v>4.78</c:v>
                </c:pt>
                <c:pt idx="9">
                  <c:v>4.7699999999999996</c:v>
                </c:pt>
                <c:pt idx="10">
                  <c:v>4.7699999999999996</c:v>
                </c:pt>
                <c:pt idx="11">
                  <c:v>4.74</c:v>
                </c:pt>
                <c:pt idx="12">
                  <c:v>4.78</c:v>
                </c:pt>
                <c:pt idx="13">
                  <c:v>4.79</c:v>
                </c:pt>
                <c:pt idx="14">
                  <c:v>4.79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ОП</c:v>
                </c:pt>
              </c:strCache>
            </c:strRef>
          </c:tx>
          <c:cat>
            <c:numRef>
              <c:f>Лист1!$A$2:$A$16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Лист1!$G$2:$G$16</c:f>
              <c:numCache>
                <c:formatCode>General</c:formatCode>
                <c:ptCount val="15"/>
                <c:pt idx="0">
                  <c:v>4.74</c:v>
                </c:pt>
                <c:pt idx="1">
                  <c:v>4.8</c:v>
                </c:pt>
                <c:pt idx="2">
                  <c:v>4.6900000000000004</c:v>
                </c:pt>
                <c:pt idx="3">
                  <c:v>4.72</c:v>
                </c:pt>
                <c:pt idx="4">
                  <c:v>4.76</c:v>
                </c:pt>
                <c:pt idx="5">
                  <c:v>4.75</c:v>
                </c:pt>
                <c:pt idx="6">
                  <c:v>4.75</c:v>
                </c:pt>
                <c:pt idx="7">
                  <c:v>4.8099999999999996</c:v>
                </c:pt>
                <c:pt idx="8">
                  <c:v>4.7699999999999996</c:v>
                </c:pt>
                <c:pt idx="9">
                  <c:v>4.8</c:v>
                </c:pt>
                <c:pt idx="10">
                  <c:v>4.79</c:v>
                </c:pt>
                <c:pt idx="11">
                  <c:v>4.72</c:v>
                </c:pt>
                <c:pt idx="12">
                  <c:v>4.72</c:v>
                </c:pt>
                <c:pt idx="13">
                  <c:v>4.76</c:v>
                </c:pt>
                <c:pt idx="14">
                  <c:v>4.8099999999999996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3041536"/>
        <c:axId val="63043072"/>
      </c:lineChart>
      <c:catAx>
        <c:axId val="63041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3043072"/>
        <c:crosses val="autoZero"/>
        <c:auto val="1"/>
        <c:lblAlgn val="ctr"/>
        <c:lblOffset val="100"/>
        <c:noMultiLvlLbl val="0"/>
      </c:catAx>
      <c:valAx>
        <c:axId val="630430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30415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5.8983949551664236E-2"/>
          <c:y val="0"/>
          <c:w val="0.9395086205996106"/>
          <c:h val="0.12301794225193152"/>
        </c:manualLayout>
      </c:layout>
      <c:overlay val="0"/>
      <c:txPr>
        <a:bodyPr/>
        <a:lstStyle/>
        <a:p>
          <a:pPr>
            <a:defRPr sz="18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2">
    <c:autoUpdate val="0"/>
  </c:externalData>
  <c:userShapes r:id="rId3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c:spPr>
    </c:sideWall>
    <c:backWall>
      <c:thickness val="0"/>
      <c:spPr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c:spPr>
    </c:backWall>
    <c:plotArea>
      <c:layout>
        <c:manualLayout>
          <c:layoutTarget val="inner"/>
          <c:xMode val="edge"/>
          <c:yMode val="edge"/>
          <c:x val="7.4333638854942041E-2"/>
          <c:y val="3.4335875984251966E-2"/>
          <c:w val="0.88410546976261906"/>
          <c:h val="0.8628727854330708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до 3,99</c:v>
                </c:pt>
                <c:pt idx="1">
                  <c:v>от 4,00 до 4,99</c:v>
                </c:pt>
                <c:pt idx="2">
                  <c:v>5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</c:v>
                </c:pt>
                <c:pt idx="1">
                  <c:v>301</c:v>
                </c:pt>
                <c:pt idx="2">
                  <c:v>16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до 3,99</c:v>
                </c:pt>
                <c:pt idx="1">
                  <c:v>от 4,00 до 4,99</c:v>
                </c:pt>
                <c:pt idx="2">
                  <c:v>5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5</c:v>
                </c:pt>
                <c:pt idx="1">
                  <c:v>253</c:v>
                </c:pt>
                <c:pt idx="2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4757760"/>
        <c:axId val="64759680"/>
        <c:axId val="0"/>
      </c:bar3DChart>
      <c:catAx>
        <c:axId val="647577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4759680"/>
        <c:crosses val="autoZero"/>
        <c:auto val="1"/>
        <c:lblAlgn val="ctr"/>
        <c:lblOffset val="100"/>
        <c:noMultiLvlLbl val="0"/>
      </c:catAx>
      <c:valAx>
        <c:axId val="64759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shade val="95000"/>
                  <a:satMod val="105000"/>
                </a:schemeClr>
              </a:solidFill>
              <a:prstDash val="solid"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647577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1892822093841426"/>
          <c:y val="8.8265009842519684E-2"/>
          <c:w val="0.29141738880865087"/>
          <c:h val="5.159498031496064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027598891072558E-2"/>
          <c:y val="4.9960875984251966E-2"/>
          <c:w val="0.80558931135173495"/>
          <c:h val="0.8940184547244094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4.8099999999999996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4.8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8330496"/>
        <c:axId val="78344576"/>
        <c:axId val="0"/>
      </c:bar3DChart>
      <c:catAx>
        <c:axId val="78330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8344576"/>
        <c:crosses val="autoZero"/>
        <c:auto val="1"/>
        <c:lblAlgn val="ctr"/>
        <c:lblOffset val="100"/>
        <c:noMultiLvlLbl val="0"/>
      </c:catAx>
      <c:valAx>
        <c:axId val="783445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83304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22824702637756"/>
          <c:y val="0"/>
          <c:w val="0.34479345115537291"/>
          <c:h val="0.1734699803149606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0.16598</cdr:x>
      <cdr:y>0.24047</cdr:y>
    </cdr:from>
    <cdr:to>
      <cdr:x>0.27023</cdr:x>
      <cdr:y>0.30918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31776" y="1008112"/>
          <a:ext cx="64807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0.32815</cdr:x>
      <cdr:y>0.56682</cdr:y>
    </cdr:from>
    <cdr:to>
      <cdr:x>0.44399</cdr:x>
      <cdr:y>0.63553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039888" y="2376264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0.49032</cdr:x>
      <cdr:y>0.15459</cdr:y>
    </cdr:from>
    <cdr:to>
      <cdr:x>0.67217</cdr:x>
      <cdr:y>0.24047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048000" y="648072"/>
          <a:ext cx="113042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0.5019</cdr:x>
      <cdr:y>0.15459</cdr:y>
    </cdr:from>
    <cdr:to>
      <cdr:x>0.62932</cdr:x>
      <cdr:y>0.24047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120008" y="648072"/>
          <a:ext cx="79208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0.68724</cdr:x>
      <cdr:y>0.32635</cdr:y>
    </cdr:from>
    <cdr:to>
      <cdr:x>0.80308</cdr:x>
      <cdr:y>0.39506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272136" y="1368152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0.74135</cdr:x>
      <cdr:y>0.46683</cdr:y>
    </cdr:from>
    <cdr:to>
      <cdr:x>0.88845</cdr:x>
      <cdr:y>0.68495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608512" y="195705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0.16598</cdr:x>
      <cdr:y>0.24047</cdr:y>
    </cdr:from>
    <cdr:to>
      <cdr:x>0.27023</cdr:x>
      <cdr:y>0.30918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31776" y="1008112"/>
          <a:ext cx="64807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0.32815</cdr:x>
      <cdr:y>0.56682</cdr:y>
    </cdr:from>
    <cdr:to>
      <cdr:x>0.44399</cdr:x>
      <cdr:y>0.63553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039888" y="2376264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0.49032</cdr:x>
      <cdr:y>0.15459</cdr:y>
    </cdr:from>
    <cdr:to>
      <cdr:x>0.67217</cdr:x>
      <cdr:y>0.24047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048000" y="648072"/>
          <a:ext cx="113042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0.5019</cdr:x>
      <cdr:y>0.15459</cdr:y>
    </cdr:from>
    <cdr:to>
      <cdr:x>0.62932</cdr:x>
      <cdr:y>0.24047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120008" y="648072"/>
          <a:ext cx="79208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0.68724</cdr:x>
      <cdr:y>0.32635</cdr:y>
    </cdr:from>
    <cdr:to>
      <cdr:x>0.80308</cdr:x>
      <cdr:y>0.39506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272136" y="1368152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0.74135</cdr:x>
      <cdr:y>0.46683</cdr:y>
    </cdr:from>
    <cdr:to>
      <cdr:x>0.88845</cdr:x>
      <cdr:y>0.68495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608512" y="195705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0.16598</cdr:x>
      <cdr:y>0.24047</cdr:y>
    </cdr:from>
    <cdr:to>
      <cdr:x>0.27023</cdr:x>
      <cdr:y>0.30918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31776" y="1008112"/>
          <a:ext cx="64807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0.32815</cdr:x>
      <cdr:y>0.56682</cdr:y>
    </cdr:from>
    <cdr:to>
      <cdr:x>0.44399</cdr:x>
      <cdr:y>0.63553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039888" y="2376264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0.49032</cdr:x>
      <cdr:y>0.15459</cdr:y>
    </cdr:from>
    <cdr:to>
      <cdr:x>0.67217</cdr:x>
      <cdr:y>0.24047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048000" y="648072"/>
          <a:ext cx="113042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0.5019</cdr:x>
      <cdr:y>0.15459</cdr:y>
    </cdr:from>
    <cdr:to>
      <cdr:x>0.62932</cdr:x>
      <cdr:y>0.24047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120008" y="648072"/>
          <a:ext cx="79208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0.68724</cdr:x>
      <cdr:y>0.32635</cdr:y>
    </cdr:from>
    <cdr:to>
      <cdr:x>0.80308</cdr:x>
      <cdr:y>0.39506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272136" y="1368152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0.74135</cdr:x>
      <cdr:y>0.46683</cdr:y>
    </cdr:from>
    <cdr:to>
      <cdr:x>0.88845</cdr:x>
      <cdr:y>0.68495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608512" y="195705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0.16598</cdr:x>
      <cdr:y>0.24047</cdr:y>
    </cdr:from>
    <cdr:to>
      <cdr:x>0.27023</cdr:x>
      <cdr:y>0.30918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31776" y="1008112"/>
          <a:ext cx="64807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0.32815</cdr:x>
      <cdr:y>0.56682</cdr:y>
    </cdr:from>
    <cdr:to>
      <cdr:x>0.44399</cdr:x>
      <cdr:y>0.63553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039888" y="2376264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0.49032</cdr:x>
      <cdr:y>0.15459</cdr:y>
    </cdr:from>
    <cdr:to>
      <cdr:x>0.67217</cdr:x>
      <cdr:y>0.24047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048000" y="648072"/>
          <a:ext cx="113042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0.5019</cdr:x>
      <cdr:y>0.15459</cdr:y>
    </cdr:from>
    <cdr:to>
      <cdr:x>0.62932</cdr:x>
      <cdr:y>0.24047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120008" y="648072"/>
          <a:ext cx="79208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0.68724</cdr:x>
      <cdr:y>0.32635</cdr:y>
    </cdr:from>
    <cdr:to>
      <cdr:x>0.80308</cdr:x>
      <cdr:y>0.39506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272136" y="1368152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0.74135</cdr:x>
      <cdr:y>0.46683</cdr:y>
    </cdr:from>
    <cdr:to>
      <cdr:x>0.88845</cdr:x>
      <cdr:y>0.68495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608512" y="195705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0.16598</cdr:x>
      <cdr:y>0.24047</cdr:y>
    </cdr:from>
    <cdr:to>
      <cdr:x>0.27023</cdr:x>
      <cdr:y>0.30918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31776" y="1008112"/>
          <a:ext cx="64807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0.32815</cdr:x>
      <cdr:y>0.56682</cdr:y>
    </cdr:from>
    <cdr:to>
      <cdr:x>0.44399</cdr:x>
      <cdr:y>0.63553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039888" y="2376264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0.49032</cdr:x>
      <cdr:y>0.15459</cdr:y>
    </cdr:from>
    <cdr:to>
      <cdr:x>0.67217</cdr:x>
      <cdr:y>0.24047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048000" y="648072"/>
          <a:ext cx="113042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0.5019</cdr:x>
      <cdr:y>0.15459</cdr:y>
    </cdr:from>
    <cdr:to>
      <cdr:x>0.62932</cdr:x>
      <cdr:y>0.24047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120008" y="648072"/>
          <a:ext cx="79208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0.68724</cdr:x>
      <cdr:y>0.32635</cdr:y>
    </cdr:from>
    <cdr:to>
      <cdr:x>0.80308</cdr:x>
      <cdr:y>0.39506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272136" y="1368152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0.74135</cdr:x>
      <cdr:y>0.46683</cdr:y>
    </cdr:from>
    <cdr:to>
      <cdr:x>0.88845</cdr:x>
      <cdr:y>0.68495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608512" y="195705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0.16598</cdr:x>
      <cdr:y>0.24047</cdr:y>
    </cdr:from>
    <cdr:to>
      <cdr:x>0.27023</cdr:x>
      <cdr:y>0.30918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31776" y="1008112"/>
          <a:ext cx="64807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0.32815</cdr:x>
      <cdr:y>0.56682</cdr:y>
    </cdr:from>
    <cdr:to>
      <cdr:x>0.44399</cdr:x>
      <cdr:y>0.63553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039888" y="2376264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0.49032</cdr:x>
      <cdr:y>0.15459</cdr:y>
    </cdr:from>
    <cdr:to>
      <cdr:x>0.67217</cdr:x>
      <cdr:y>0.24047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048000" y="648072"/>
          <a:ext cx="113042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0.5019</cdr:x>
      <cdr:y>0.15459</cdr:y>
    </cdr:from>
    <cdr:to>
      <cdr:x>0.62932</cdr:x>
      <cdr:y>0.24047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120008" y="648072"/>
          <a:ext cx="79208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0.68724</cdr:x>
      <cdr:y>0.32635</cdr:y>
    </cdr:from>
    <cdr:to>
      <cdr:x>0.80308</cdr:x>
      <cdr:y>0.39506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272136" y="1368152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0.74135</cdr:x>
      <cdr:y>0.46683</cdr:y>
    </cdr:from>
    <cdr:to>
      <cdr:x>0.88845</cdr:x>
      <cdr:y>0.68495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608512" y="195705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0.19167</cdr:x>
      <cdr:y>0.67719</cdr:y>
    </cdr:from>
    <cdr:to>
      <cdr:x>0.33341</cdr:x>
      <cdr:y>0.76578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56184" y="2752080"/>
          <a:ext cx="1224769" cy="3600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  4 чел.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</cdr:x>
      <cdr:y>0.65947</cdr:y>
    </cdr:from>
    <cdr:to>
      <cdr:x>0.42994</cdr:x>
      <cdr:y>0.74806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592288" y="2680072"/>
          <a:ext cx="1122807" cy="3600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5 чел</a:t>
          </a:r>
          <a:r>
            <a:rPr lang="ru-RU" sz="1600" b="1" dirty="0" smtClean="0"/>
            <a:t>.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0.44167</cdr:x>
      <cdr:y>0.05704</cdr:y>
    </cdr:from>
    <cdr:to>
      <cdr:x>0.54725</cdr:x>
      <cdr:y>0.16335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816424" y="231811"/>
          <a:ext cx="912341" cy="4320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301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чел</a:t>
          </a:r>
          <a:r>
            <a:rPr lang="ru-RU" sz="1100" dirty="0" smtClean="0"/>
            <a:t>.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0.55</cdr:x>
      <cdr:y>0.18107</cdr:y>
    </cdr:from>
    <cdr:to>
      <cdr:x>0.689</cdr:x>
      <cdr:y>0.25194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752528" y="735868"/>
          <a:ext cx="1201093" cy="2880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253 чел</a:t>
          </a:r>
          <a:r>
            <a:rPr lang="ru-RU" sz="1600" b="1" dirty="0" smtClean="0"/>
            <a:t>.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0.7</cdr:x>
      <cdr:y>0.65947</cdr:y>
    </cdr:from>
    <cdr:to>
      <cdr:x>0.82994</cdr:x>
      <cdr:y>0.76578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6048672" y="2680072"/>
          <a:ext cx="1122807" cy="4320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16 чел.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0.79167</cdr:x>
      <cdr:y>0.67719</cdr:y>
    </cdr:from>
    <cdr:to>
      <cdr:x>0.92161</cdr:x>
      <cdr:y>0.74806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6840760" y="2752080"/>
          <a:ext cx="1122806" cy="2880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10 чел</a:t>
          </a:r>
          <a:r>
            <a:rPr lang="ru-RU" sz="1600" b="1" dirty="0" smtClean="0"/>
            <a:t>.</a:t>
          </a:r>
          <a:endParaRPr lang="ru-RU" sz="16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30D01C-6034-4051-A550-E912B67A3298}" type="datetimeFigureOut">
              <a:rPr lang="ru-RU" smtClean="0"/>
              <a:t>21.06.2017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7359C1-3D7D-4D63-AC40-66A0E03717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6056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8DE70-AC0E-4799-A1BE-6A222892B24A}" type="datetime1">
              <a:rPr lang="ru-RU" smtClean="0"/>
              <a:t>21.06.2017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Анкета первокурсников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A2CA-7A85-4802-8CD6-FBF9B9DBD7BE}" type="datetime1">
              <a:rPr lang="ru-RU" smtClean="0"/>
              <a:t>21.06.2017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Анкета первокурсников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31520-B95A-45C0-9381-8B1446728C9A}" type="datetime1">
              <a:rPr lang="ru-RU" smtClean="0"/>
              <a:t>21.06.2017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Анкета первокурсников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E4CD3-E8DA-4335-95EA-6F37E6FDB30D}" type="datetime1">
              <a:rPr lang="ru-RU" smtClean="0"/>
              <a:t>21.06.2017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Анкета первокурсников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CA729-D186-425F-9CBC-26482AB6E8CF}" type="datetime1">
              <a:rPr lang="ru-RU" smtClean="0"/>
              <a:t>21.06.2017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Анкета первокурсников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348BD-CA9C-4965-BB05-CBA3086711F3}" type="datetime1">
              <a:rPr lang="ru-RU" smtClean="0"/>
              <a:t>21.06.2017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Анкета первокурсников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AF5C5-7B87-4939-B868-118ABE0B2F4D}" type="datetime1">
              <a:rPr lang="ru-RU" smtClean="0"/>
              <a:t>21.06.2017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Анкета первокурсников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441B5-F257-4C57-BFD0-6DE9704C65C9}" type="datetime1">
              <a:rPr lang="ru-RU" smtClean="0"/>
              <a:t>21.06.2017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Анкета первокурсников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9F205-3E42-4D45-8F47-C6B03E47F8C8}" type="datetime1">
              <a:rPr lang="ru-RU" smtClean="0"/>
              <a:t>21.06.2017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Анкета первокурсников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A6000-EF76-4C0C-946E-7978B2945271}" type="datetime1">
              <a:rPr lang="ru-RU" smtClean="0"/>
              <a:t>21.06.2017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Анкета первокурсников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C7852-03C2-47FC-B1BE-DCEE77D78545}" type="datetime1">
              <a:rPr lang="ru-RU" smtClean="0"/>
              <a:t>21.06.2017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Анкета первокурсников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03CF7-91FE-491A-87A1-476812781E17}" type="datetime1">
              <a:rPr lang="ru-RU" smtClean="0"/>
              <a:t>21.06.2017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Анкета первокурсников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936103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Восточно- Казахстанский государственный </a:t>
            </a:r>
            <a:b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технический университет  им. Д.Серикбаева</a:t>
            </a:r>
            <a:b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772816"/>
            <a:ext cx="8712968" cy="4680520"/>
          </a:xfrm>
        </p:spPr>
        <p:txBody>
          <a:bodyPr>
            <a:normAutofit fontScale="92500" lnSpcReduction="20000"/>
          </a:bodyPr>
          <a:lstStyle/>
          <a:p>
            <a:endParaRPr lang="ru-RU" sz="28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Результаты </a:t>
            </a:r>
            <a:r>
              <a:rPr lang="ru-RU" sz="3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анкетирования    </a:t>
            </a:r>
          </a:p>
          <a:p>
            <a:r>
              <a:rPr lang="ru-RU" sz="3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«Преподаватель глазами обучающихся»</a:t>
            </a:r>
            <a:endParaRPr lang="ru-RU" sz="3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2017 год</a:t>
            </a:r>
            <a:endParaRPr lang="ru-RU" sz="3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000" b="1" dirty="0" smtClean="0">
              <a:solidFill>
                <a:schemeClr val="tx2"/>
              </a:solidFill>
            </a:endParaRPr>
          </a:p>
          <a:p>
            <a:endParaRPr lang="ru-RU" sz="2400" dirty="0" smtClean="0">
              <a:solidFill>
                <a:schemeClr val="tx2"/>
              </a:solidFill>
            </a:endParaRPr>
          </a:p>
          <a:p>
            <a:endParaRPr lang="ru-RU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Отдел системы </a:t>
            </a:r>
          </a:p>
          <a:p>
            <a:pPr algn="r"/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менеджмента 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качества</a:t>
            </a:r>
          </a:p>
        </p:txBody>
      </p:sp>
      <p:pic>
        <p:nvPicPr>
          <p:cNvPr id="1026" name="Picture 2" descr="C:\Users\TTyutyunkova\Desktop\Размещение на сайте 16-17\логотип ВКГТУ им. Д. Серикбаева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5978"/>
            <a:ext cx="1017027" cy="864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0"/>
            <a:ext cx="1219200" cy="118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192135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83568" y="188641"/>
            <a:ext cx="8229600" cy="786828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Средние показатели по </a:t>
            </a:r>
            <a:r>
              <a:rPr lang="ru-RU" sz="27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вопросам  анкеты  </a:t>
            </a:r>
            <a:r>
              <a:rPr lang="ru-RU" sz="27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разрезе кафедр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7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Факультет </a:t>
            </a:r>
            <a:r>
              <a:rPr lang="ru-RU" sz="27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архитектурно-строительный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					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		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37312"/>
            <a:ext cx="2895600" cy="365125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Преподаватель глазами обучающихся</a:t>
            </a: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535326837"/>
              </p:ext>
            </p:extLst>
          </p:nvPr>
        </p:nvGraphicFramePr>
        <p:xfrm>
          <a:off x="395536" y="1237891"/>
          <a:ext cx="8424936" cy="43513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766057" cy="646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68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83568" y="188641"/>
            <a:ext cx="8229600" cy="786828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Средние показатели по </a:t>
            </a:r>
            <a:r>
              <a:rPr lang="ru-RU" sz="27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вопросам  анкеты  </a:t>
            </a:r>
            <a:r>
              <a:rPr lang="ru-RU" sz="27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разрезе кафедр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Факультет </a:t>
            </a:r>
            <a:r>
              <a:rPr lang="ru-RU" sz="27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информационных технологий и бизнеса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					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		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37312"/>
            <a:ext cx="2895600" cy="365125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Преподаватель глазами обучающихся</a:t>
            </a: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335627793"/>
              </p:ext>
            </p:extLst>
          </p:nvPr>
        </p:nvGraphicFramePr>
        <p:xfrm>
          <a:off x="179512" y="1237891"/>
          <a:ext cx="8640960" cy="43513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766057" cy="646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505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192135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83568" y="188641"/>
            <a:ext cx="8229600" cy="786828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Средние показатели по </a:t>
            </a:r>
            <a:r>
              <a:rPr lang="ru-RU" sz="27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вопросам  анкеты  </a:t>
            </a:r>
            <a:r>
              <a:rPr lang="ru-RU" sz="27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разрезе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27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выпускающих </a:t>
            </a:r>
            <a:r>
              <a:rPr lang="ru-RU" sz="27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кафедр 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					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		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37312"/>
            <a:ext cx="2895600" cy="365125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Преподаватель глазами обучающихся</a:t>
            </a: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906987311"/>
              </p:ext>
            </p:extLst>
          </p:nvPr>
        </p:nvGraphicFramePr>
        <p:xfrm>
          <a:off x="395536" y="1237891"/>
          <a:ext cx="8424936" cy="43513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766057" cy="646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765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9" y="-192135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83568" y="188641"/>
            <a:ext cx="8229600" cy="786828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sz="27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Распределение </a:t>
            </a:r>
            <a:r>
              <a:rPr lang="ru-RU" sz="27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средних оценок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					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		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37312"/>
            <a:ext cx="2895600" cy="365125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Преподаватель глазами обучающихся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766057" cy="646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54992715"/>
              </p:ext>
            </p:extLst>
          </p:nvPr>
        </p:nvGraphicFramePr>
        <p:xfrm>
          <a:off x="284388" y="980728"/>
          <a:ext cx="864096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3756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192135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83568" y="0"/>
            <a:ext cx="8229600" cy="975469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Данные </a:t>
            </a:r>
            <a:r>
              <a:rPr lang="ru-RU" sz="27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целом по университету за два года </a:t>
            </a:r>
            <a:r>
              <a:rPr lang="ru-RU" sz="27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(</a:t>
            </a:r>
            <a:r>
              <a:rPr lang="ru-RU" sz="27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бакалавриат+магистратура</a:t>
            </a:r>
            <a:r>
              <a:rPr lang="ru-RU" sz="27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					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		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37312"/>
            <a:ext cx="2895600" cy="365125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Преподаватель глазами обучающихся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766057" cy="646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958870749"/>
              </p:ext>
            </p:extLst>
          </p:nvPr>
        </p:nvGraphicFramePr>
        <p:xfrm>
          <a:off x="383027" y="1412776"/>
          <a:ext cx="8326965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779912" y="155679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4,81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788024" y="335699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4,8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235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192135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229600" cy="2376264"/>
          </a:xfrm>
        </p:spPr>
        <p:txBody>
          <a:bodyPr>
            <a:normAutofit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r>
              <a:rPr lang="ru-RU" sz="27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Преподаватель глазами обучающихся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15</a:t>
            </a:fld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766057" cy="646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188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01426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chemeClr val="tx2"/>
                </a:solidFill>
              </a:rPr>
              <a:t/>
            </a:r>
            <a:br>
              <a:rPr lang="ru-RU" sz="3100" dirty="0" smtClean="0">
                <a:solidFill>
                  <a:schemeClr val="tx2"/>
                </a:solidFill>
              </a:rPr>
            </a:br>
            <a:r>
              <a:rPr lang="ru-RU" sz="27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Общее количество респондентов</a:t>
            </a:r>
            <a:endParaRPr lang="ru-RU" sz="27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618058"/>
            <a:ext cx="8229600" cy="550810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Анкетирование проходило с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27.03.17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15.04.17</a:t>
            </a:r>
          </a:p>
          <a:p>
            <a:pPr marL="0" indent="0">
              <a:buNone/>
            </a:pP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Преподаватель глазами обучающихся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017587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0"/>
            <a:ext cx="1219200" cy="118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9037098"/>
              </p:ext>
            </p:extLst>
          </p:nvPr>
        </p:nvGraphicFramePr>
        <p:xfrm>
          <a:off x="626540" y="1628800"/>
          <a:ext cx="7488834" cy="1944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78"/>
                <a:gridCol w="2496278"/>
                <a:gridCol w="2496278"/>
              </a:tblGrid>
              <a:tr h="486054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Респонденты 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40" marB="457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1"/>
                          </a:solidFill>
                        </a:rPr>
                        <a:t>2016</a:t>
                      </a:r>
                      <a:endParaRPr lang="ru-RU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5740" marB="457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2017</a:t>
                      </a:r>
                      <a:endParaRPr lang="ru-RU" dirty="0"/>
                    </a:p>
                  </a:txBody>
                  <a:tcPr/>
                </a:tc>
              </a:tr>
              <a:tr h="486054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Бакалавры (1-4 курсы)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40" marB="457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2320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40" marB="457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1577</a:t>
                      </a:r>
                      <a:endParaRPr lang="ru-RU" b="1" dirty="0"/>
                    </a:p>
                  </a:txBody>
                  <a:tcPr/>
                </a:tc>
              </a:tr>
              <a:tr h="486054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Магистранты 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40" marB="457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173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40" marB="457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156</a:t>
                      </a:r>
                      <a:endParaRPr lang="ru-RU" b="1" dirty="0"/>
                    </a:p>
                  </a:txBody>
                  <a:tcPr/>
                </a:tc>
              </a:tr>
              <a:tr h="486054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Всего 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40" marB="457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C00000"/>
                          </a:solidFill>
                        </a:rPr>
                        <a:t>2493</a:t>
                      </a:r>
                      <a:endParaRPr lang="ru-RU" sz="1800" b="1" dirty="0">
                        <a:solidFill>
                          <a:srgbClr val="C00000"/>
                        </a:solidFill>
                      </a:endParaRPr>
                    </a:p>
                  </a:txBody>
                  <a:tcPr marT="45740" marB="457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1733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911322292"/>
              </p:ext>
            </p:extLst>
          </p:nvPr>
        </p:nvGraphicFramePr>
        <p:xfrm>
          <a:off x="587499" y="3789040"/>
          <a:ext cx="7512893" cy="2896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01426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chemeClr val="tx2"/>
                </a:solidFill>
              </a:rPr>
              <a:t/>
            </a:r>
            <a:br>
              <a:rPr lang="ru-RU" sz="3100" dirty="0" smtClean="0">
                <a:solidFill>
                  <a:schemeClr val="tx2"/>
                </a:solidFill>
              </a:rPr>
            </a:br>
            <a:r>
              <a:rPr lang="ru-RU" sz="27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Данные о численности оцениваемых  ППС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618058"/>
            <a:ext cx="8229600" cy="550810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Преподаватель глазами обучающихся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017587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0"/>
            <a:ext cx="1219200" cy="118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0460249"/>
              </p:ext>
            </p:extLst>
          </p:nvPr>
        </p:nvGraphicFramePr>
        <p:xfrm>
          <a:off x="626540" y="1628800"/>
          <a:ext cx="7488834" cy="1458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3332"/>
                <a:gridCol w="2199224"/>
                <a:gridCol w="2496278"/>
              </a:tblGrid>
              <a:tr h="486054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1"/>
                          </a:solidFill>
                        </a:rPr>
                        <a:t>Получены данные в отношении </a:t>
                      </a:r>
                    </a:p>
                  </a:txBody>
                  <a:tcPr marT="45740" marB="457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1"/>
                          </a:solidFill>
                        </a:rPr>
                        <a:t>2016</a:t>
                      </a:r>
                      <a:endParaRPr lang="ru-RU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5740" marB="457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2017</a:t>
                      </a:r>
                      <a:endParaRPr lang="ru-RU" dirty="0"/>
                    </a:p>
                  </a:txBody>
                  <a:tcPr/>
                </a:tc>
              </a:tr>
              <a:tr h="486054">
                <a:tc vMerge="1">
                  <a:txBody>
                    <a:bodyPr/>
                    <a:lstStyle/>
                    <a:p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40" marB="457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321</a:t>
                      </a:r>
                      <a:r>
                        <a:rPr lang="ru-RU" dirty="0" smtClean="0"/>
                        <a:t> </a:t>
                      </a:r>
                      <a:r>
                        <a:rPr lang="ru-RU" b="1" dirty="0" smtClean="0"/>
                        <a:t>преподавателя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268</a:t>
                      </a:r>
                      <a:r>
                        <a:rPr lang="ru-RU" b="1" baseline="0" dirty="0" smtClean="0"/>
                        <a:t> преподавателей</a:t>
                      </a:r>
                      <a:endParaRPr lang="ru-RU" b="1" dirty="0"/>
                    </a:p>
                  </a:txBody>
                  <a:tcPr/>
                </a:tc>
              </a:tr>
              <a:tr h="486054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Меньше 10 анкет </a:t>
                      </a:r>
                    </a:p>
                  </a:txBody>
                  <a:tcPr marT="45740" marB="457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53 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преподавателей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49 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преподавателей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436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9392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01426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chemeClr val="tx2"/>
                </a:solidFill>
              </a:rPr>
              <a:t/>
            </a:r>
            <a:br>
              <a:rPr lang="ru-RU" sz="3100" dirty="0" smtClean="0">
                <a:solidFill>
                  <a:schemeClr val="tx2"/>
                </a:solidFill>
              </a:rPr>
            </a:br>
            <a:r>
              <a:rPr lang="ru-RU" sz="3100" dirty="0" smtClean="0">
                <a:solidFill>
                  <a:schemeClr val="tx2"/>
                </a:solidFill>
              </a:rPr>
              <a:t>Вопросы </a:t>
            </a:r>
            <a:r>
              <a:rPr lang="ru-RU" sz="3100" dirty="0">
                <a:solidFill>
                  <a:schemeClr val="tx2"/>
                </a:solidFill>
              </a:rPr>
              <a:t>анкеты </a:t>
            </a:r>
            <a:br>
              <a:rPr lang="ru-RU" sz="3100" dirty="0">
                <a:solidFill>
                  <a:schemeClr val="tx2"/>
                </a:solidFill>
              </a:rPr>
            </a:br>
            <a:r>
              <a:rPr lang="ru-RU" sz="3100" dirty="0">
                <a:solidFill>
                  <a:schemeClr val="tx2"/>
                </a:solidFill>
              </a:rPr>
              <a:t>«Преподаватель глазами обучающихся»</a:t>
            </a:r>
            <a:endParaRPr lang="ru-RU" sz="27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618058"/>
            <a:ext cx="8229600" cy="550810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Преподаватель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умеет вызывать и поддерживать интерес  аудитории к своему предмету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AutoNum type="arabicPeriod" startAt="2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Преподаватель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владеет материалом читаемого курса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AutoNum type="arabicPeriod" startAt="3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Преподаватель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использует при проведении практических и семинарских занятий разнообразные формы (индивидуальные задания,  творческие задания, дискуссии, работа по группам, ролевые игры и т.д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.).</a:t>
            </a:r>
          </a:p>
          <a:p>
            <a:pPr marL="0" indent="0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AutoNum type="arabicPeriod" startAt="4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Преподаватель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использует современные средства визуального представления материала (к примеру, аудиовизуальные средства, такие как слайды в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Power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Point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Prezi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инфографика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видеофильмы  и др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.).</a:t>
            </a:r>
          </a:p>
          <a:p>
            <a:pPr marL="0" indent="0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5.   Преподаватель 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объективен  в оценке учебных достижений обучающихся (рейтинговые и экзаменационные оценки, оценки контрольных работ и курсовых проектов).</a:t>
            </a:r>
          </a:p>
          <a:p>
            <a:pPr marL="0" indent="0">
              <a:buNone/>
            </a:pPr>
            <a:endParaRPr lang="ru-RU" sz="1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ru-RU" sz="1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Преподаватель глазами обучающихся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017587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25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9372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2839"/>
          </a:xfrm>
        </p:spPr>
        <p:txBody>
          <a:bodyPr>
            <a:normAutofit fontScale="90000"/>
          </a:bodyPr>
          <a:lstStyle/>
          <a:p>
            <a:r>
              <a:rPr lang="ru-RU" sz="3100" dirty="0">
                <a:solidFill>
                  <a:schemeClr val="tx2"/>
                </a:solidFill>
              </a:rPr>
              <a:t>Вопросы анкеты </a:t>
            </a:r>
            <a:br>
              <a:rPr lang="ru-RU" sz="3100" dirty="0">
                <a:solidFill>
                  <a:schemeClr val="tx2"/>
                </a:solidFill>
              </a:rPr>
            </a:br>
            <a:r>
              <a:rPr lang="ru-RU" sz="3100" dirty="0">
                <a:solidFill>
                  <a:schemeClr val="tx2"/>
                </a:solidFill>
              </a:rPr>
              <a:t>«Преподаватель глазами обучающихся»</a:t>
            </a:r>
            <a:r>
              <a:rPr lang="ru-RU" sz="3100" dirty="0" smtClean="0">
                <a:solidFill>
                  <a:schemeClr val="tx2"/>
                </a:solidFill>
              </a:rPr>
              <a:t/>
            </a:r>
            <a:br>
              <a:rPr lang="ru-RU" sz="3100" dirty="0" smtClean="0">
                <a:solidFill>
                  <a:schemeClr val="tx2"/>
                </a:solidFill>
              </a:rPr>
            </a:br>
            <a:endParaRPr lang="ru-RU" sz="27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Преподаватель глазами обучающихся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017587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323528" y="1047476"/>
            <a:ext cx="8568952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 startAt="6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Преподаватель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заинтересован  в успехах обучающихся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 startAt="7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Преподаватель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ориентирует  обучающегося на использование изучаемого материала в будущей профессиональной и общественной деятельности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 startAt="8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Преподаватель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обычно точно соблюдает учебное расписание (вовремя начинает и заканчивает занятие, делает перерыв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 startAt="9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Преподаватель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использует в объяснении учебного материала информацию из различных отраслей знания, собственного жизненного и профессионального опыта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 startAt="10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Преподаватель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располагает к себе высокой эрудицией, манерой поведения, внешним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видом</a:t>
            </a:r>
          </a:p>
          <a:p>
            <a:pPr marL="342900" indent="-342900">
              <a:buAutoNum type="arabicPeriod" startAt="10"/>
            </a:pPr>
            <a:endParaRPr lang="ru-RU" dirty="0"/>
          </a:p>
          <a:p>
            <a:pPr marL="342900" indent="-342900">
              <a:buAutoNum type="arabicPeriod" startAt="10"/>
            </a:pPr>
            <a:endParaRPr lang="ru-RU" dirty="0" smtClean="0"/>
          </a:p>
          <a:p>
            <a:pPr marL="342900" indent="-342900">
              <a:buAutoNum type="arabicPeriod" startAt="10"/>
            </a:pPr>
            <a:endParaRPr lang="ru-RU" dirty="0"/>
          </a:p>
          <a:p>
            <a:pPr marL="342900" indent="-342900">
              <a:buAutoNum type="arabicPeriod" startAt="10"/>
            </a:pPr>
            <a:endParaRPr lang="ru-RU" dirty="0" smtClean="0"/>
          </a:p>
          <a:p>
            <a:pPr marL="342900" indent="-342900">
              <a:buAutoNum type="arabicPeriod" startAt="10"/>
            </a:pPr>
            <a:endParaRPr lang="ru-RU" dirty="0"/>
          </a:p>
          <a:p>
            <a:pPr marL="342900" indent="-342900">
              <a:buAutoNum type="arabicPeriod" startAt="10"/>
            </a:pPr>
            <a:endParaRPr lang="ru-RU" dirty="0" smtClean="0"/>
          </a:p>
          <a:p>
            <a:pPr marL="342900" indent="-342900">
              <a:buAutoNum type="arabicPeriod" startAt="10"/>
            </a:pPr>
            <a:endParaRPr lang="ru-RU" dirty="0"/>
          </a:p>
          <a:p>
            <a:pPr marL="342900" indent="-342900">
              <a:buAutoNum type="arabicPeriod" startAt="10"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032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ru-RU" sz="3100" dirty="0">
                <a:solidFill>
                  <a:schemeClr val="tx2"/>
                </a:solidFill>
              </a:rPr>
              <a:t>Вопросы анкеты </a:t>
            </a:r>
            <a:br>
              <a:rPr lang="ru-RU" sz="3100" dirty="0">
                <a:solidFill>
                  <a:schemeClr val="tx2"/>
                </a:solidFill>
              </a:rPr>
            </a:br>
            <a:r>
              <a:rPr lang="ru-RU" sz="3100" dirty="0">
                <a:solidFill>
                  <a:schemeClr val="tx2"/>
                </a:solidFill>
              </a:rPr>
              <a:t>«Преподаватель глазами обучающихся»</a:t>
            </a:r>
            <a:r>
              <a:rPr lang="ru-RU" sz="3100" dirty="0" smtClean="0">
                <a:solidFill>
                  <a:schemeClr val="tx2"/>
                </a:solidFill>
              </a:rPr>
              <a:t/>
            </a:r>
            <a:br>
              <a:rPr lang="ru-RU" sz="3100" dirty="0" smtClean="0">
                <a:solidFill>
                  <a:schemeClr val="tx2"/>
                </a:solidFill>
              </a:rPr>
            </a:br>
            <a:endParaRPr lang="ru-RU" sz="27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618058"/>
            <a:ext cx="8229600" cy="550810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Преподаватель глазами обучающихся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017587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305342"/>
            <a:ext cx="871296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 startAt="11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Преподаватель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демонстрирует культуру речи, четкость дикции, нормальный темп изложения материала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 startAt="12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Преподаватель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может поддержать обсуждение тем, не связанных с его курсом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 startAt="13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Преподаватель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доброжелателен,  позитивен   и тактичен по отношению к обучающимся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 startAt="14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Преподаватель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стимулирует самообразование, развитие творческих способностей и личностных качеств обучающегося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 startAt="15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Профессиональные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личностные качества педагога соответствуют вашему представлению о педагоге университета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57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192135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83568" y="330026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Средние показатели по вопросам анкеты </a:t>
            </a:r>
            <a:br>
              <a:rPr lang="ru-RU" sz="27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разрезе факультетов (</a:t>
            </a:r>
            <a:r>
              <a:rPr lang="ru-RU" sz="27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бакалавриат</a:t>
            </a:r>
            <a:r>
              <a:rPr lang="ru-RU" sz="27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магистратура)</a:t>
            </a:r>
            <a:r>
              <a:rPr lang="ru-RU" dirty="0">
                <a:latin typeface="Arial" pitchFamily="34" charset="0"/>
                <a:cs typeface="Arial" pitchFamily="34" charset="0"/>
              </a:rPr>
              <a:t>									</a:t>
            </a:r>
            <a:r>
              <a:rPr lang="ru-RU" dirty="0"/>
              <a:t>		</a:t>
            </a:r>
            <a:br>
              <a:rPr lang="ru-RU" dirty="0"/>
            </a:b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37312"/>
            <a:ext cx="2895600" cy="365125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Преподаватель глазами обучающихся</a:t>
            </a: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425712112"/>
              </p:ext>
            </p:extLst>
          </p:nvPr>
        </p:nvGraphicFramePr>
        <p:xfrm>
          <a:off x="395536" y="1237891"/>
          <a:ext cx="8136904" cy="43513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16632"/>
            <a:ext cx="1017587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57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192135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83568" y="188641"/>
            <a:ext cx="8229600" cy="786828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Средние показатели по </a:t>
            </a:r>
            <a:r>
              <a:rPr lang="ru-RU" sz="27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вопросам  анкеты  </a:t>
            </a:r>
            <a:r>
              <a:rPr lang="ru-RU" sz="27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разрезе кафедр</a:t>
            </a:r>
            <a:r>
              <a:rPr lang="ru-RU" dirty="0">
                <a:latin typeface="Arial" pitchFamily="34" charset="0"/>
                <a:cs typeface="Arial" pitchFamily="34" charset="0"/>
              </a:rPr>
              <a:t>		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sz="27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Факультет </a:t>
            </a:r>
            <a:r>
              <a:rPr lang="ru-RU" sz="27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инженерии</a:t>
            </a:r>
            <a:r>
              <a:rPr lang="ru-RU" dirty="0">
                <a:latin typeface="Arial" pitchFamily="34" charset="0"/>
                <a:cs typeface="Arial" pitchFamily="34" charset="0"/>
              </a:rPr>
              <a:t>							</a:t>
            </a:r>
            <a:r>
              <a:rPr lang="ru-RU" dirty="0"/>
              <a:t>		</a:t>
            </a:r>
            <a:br>
              <a:rPr lang="ru-RU" dirty="0"/>
            </a:b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37312"/>
            <a:ext cx="2895600" cy="365125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Преподаватель глазами обучающихся</a:t>
            </a: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523098725"/>
              </p:ext>
            </p:extLst>
          </p:nvPr>
        </p:nvGraphicFramePr>
        <p:xfrm>
          <a:off x="395536" y="1237891"/>
          <a:ext cx="8496944" cy="43513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766057" cy="646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481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192135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83568" y="188641"/>
            <a:ext cx="8229600" cy="786828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Средние показатели по </a:t>
            </a:r>
            <a:r>
              <a:rPr lang="ru-RU" sz="27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вопросам  анкеты  </a:t>
            </a:r>
            <a:r>
              <a:rPr lang="ru-RU" sz="27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разрезе кафедр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7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Факультет наук о з</a:t>
            </a:r>
            <a:r>
              <a:rPr lang="ru-RU" sz="27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емле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					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		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37312"/>
            <a:ext cx="2895600" cy="365125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Преподаватель глазами обучающихся</a:t>
            </a: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339723593"/>
              </p:ext>
            </p:extLst>
          </p:nvPr>
        </p:nvGraphicFramePr>
        <p:xfrm>
          <a:off x="251520" y="1237891"/>
          <a:ext cx="8784976" cy="47113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766057" cy="646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5204"/>
            <a:ext cx="1219200" cy="118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91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9455</TotalTime>
  <Words>370</Words>
  <Application>Microsoft Office PowerPoint</Application>
  <PresentationFormat>Экран (4:3)</PresentationFormat>
  <Paragraphs>143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Восточно- Казахстанский государственный  технический университет  им. Д.Серикбаева  </vt:lpstr>
      <vt:lpstr> Общее количество респондентов</vt:lpstr>
      <vt:lpstr> Данные о численности оцениваемых  ППС</vt:lpstr>
      <vt:lpstr> Вопросы анкеты  «Преподаватель глазами обучающихся»</vt:lpstr>
      <vt:lpstr>Вопросы анкеты  «Преподаватель глазами обучающихся» </vt:lpstr>
      <vt:lpstr>Вопросы анкеты  «Преподаватель глазами обучающихся» </vt:lpstr>
      <vt:lpstr>     Средние показатели по вопросам анкеты  в разрезе факультетов (бакалавриат + магистратура)            </vt:lpstr>
      <vt:lpstr>   Средние показатели по вопросам  анкеты  в разрезе кафедр     Факультет инженерии          </vt:lpstr>
      <vt:lpstr>   Средние показатели по вопросам  анкеты  в разрезе кафедр  Факультет наук о земле           </vt:lpstr>
      <vt:lpstr>   Средние показатели по вопросам  анкеты  в разрезе кафедр  Факультет архитектурно-строительный          </vt:lpstr>
      <vt:lpstr>   Средние показатели по вопросам  анкеты  в разрезе кафедр Факультет информационных технологий и бизнеса           </vt:lpstr>
      <vt:lpstr>   Средние показатели по вопросам  анкеты  в разрезе              не выпускающих кафедр            </vt:lpstr>
      <vt:lpstr>                    Распределение средних оценок          </vt:lpstr>
      <vt:lpstr>   Данные в целом по университету за два года                   (бакалавриат+магистратура)         </vt:lpstr>
      <vt:lpstr>  СПАСИБО ЗА ВНИМАНИЕ!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Татьяна Тютюнькова</cp:lastModifiedBy>
  <cp:revision>239</cp:revision>
  <dcterms:modified xsi:type="dcterms:W3CDTF">2017-06-21T04:51:46Z</dcterms:modified>
</cp:coreProperties>
</file>